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5.xml" ContentType="application/vnd.openxmlformats-officedocument.presentationml.notesSlide+xml"/>
  <Override PartName="/ppt/tags/tag36.xml" ContentType="application/vnd.openxmlformats-officedocument.presentationml.tags+xml"/>
  <Override PartName="/ppt/notesSlides/notesSlide16.xml" ContentType="application/vnd.openxmlformats-officedocument.presentationml.notesSlide+xml"/>
  <Override PartName="/ppt/tags/tag37.xml" ContentType="application/vnd.openxmlformats-officedocument.presentationml.tags+xml"/>
  <Override PartName="/ppt/notesSlides/notesSlide17.xml" ContentType="application/vnd.openxmlformats-officedocument.presentationml.notesSlide+xml"/>
  <Override PartName="/ppt/tags/tag3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5" r:id="rId4"/>
  </p:sldMasterIdLst>
  <p:notesMasterIdLst>
    <p:notesMasterId r:id="rId46"/>
  </p:notesMasterIdLst>
  <p:sldIdLst>
    <p:sldId id="456" r:id="rId5"/>
    <p:sldId id="457" r:id="rId6"/>
    <p:sldId id="458" r:id="rId7"/>
    <p:sldId id="459" r:id="rId8"/>
    <p:sldId id="460" r:id="rId9"/>
    <p:sldId id="461" r:id="rId10"/>
    <p:sldId id="462" r:id="rId11"/>
    <p:sldId id="463" r:id="rId12"/>
    <p:sldId id="464" r:id="rId13"/>
    <p:sldId id="465" r:id="rId14"/>
    <p:sldId id="466" r:id="rId15"/>
    <p:sldId id="467" r:id="rId16"/>
    <p:sldId id="468" r:id="rId17"/>
    <p:sldId id="469" r:id="rId18"/>
    <p:sldId id="470" r:id="rId19"/>
    <p:sldId id="474" r:id="rId20"/>
    <p:sldId id="472" r:id="rId21"/>
    <p:sldId id="475" r:id="rId22"/>
    <p:sldId id="471" r:id="rId23"/>
    <p:sldId id="473" r:id="rId24"/>
    <p:sldId id="476" r:id="rId25"/>
    <p:sldId id="477" r:id="rId26"/>
    <p:sldId id="478" r:id="rId27"/>
    <p:sldId id="479" r:id="rId28"/>
    <p:sldId id="480" r:id="rId29"/>
    <p:sldId id="481" r:id="rId30"/>
    <p:sldId id="482" r:id="rId31"/>
    <p:sldId id="483" r:id="rId32"/>
    <p:sldId id="484" r:id="rId33"/>
    <p:sldId id="485" r:id="rId34"/>
    <p:sldId id="486" r:id="rId35"/>
    <p:sldId id="487" r:id="rId36"/>
    <p:sldId id="488" r:id="rId37"/>
    <p:sldId id="489" r:id="rId38"/>
    <p:sldId id="490" r:id="rId39"/>
    <p:sldId id="491" r:id="rId40"/>
    <p:sldId id="492" r:id="rId41"/>
    <p:sldId id="493" r:id="rId42"/>
    <p:sldId id="1510" r:id="rId43"/>
    <p:sldId id="1511" r:id="rId44"/>
    <p:sldId id="49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17" userDrawn="1">
          <p15:clr>
            <a:srgbClr val="A4A3A4"/>
          </p15:clr>
        </p15:guide>
        <p15:guide id="3" pos="7446" userDrawn="1">
          <p15:clr>
            <a:srgbClr val="A4A3A4"/>
          </p15:clr>
        </p15:guide>
        <p15:guide id="4" orient="horz" pos="3634" userDrawn="1">
          <p15:clr>
            <a:srgbClr val="A4A3A4"/>
          </p15:clr>
        </p15:guide>
        <p15:guide id="6" pos="710" userDrawn="1">
          <p15:clr>
            <a:srgbClr val="A4A3A4"/>
          </p15:clr>
        </p15:guide>
        <p15:guide id="7" pos="1595" userDrawn="1">
          <p15:clr>
            <a:srgbClr val="A4A3A4"/>
          </p15:clr>
        </p15:guide>
        <p15:guide id="8" pos="6108" userDrawn="1">
          <p15:clr>
            <a:srgbClr val="A4A3A4"/>
          </p15:clr>
        </p15:guide>
        <p15:guide id="9" pos="70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87AE"/>
    <a:srgbClr val="495777"/>
    <a:srgbClr val="0059B3"/>
    <a:srgbClr val="FFFFFF"/>
    <a:srgbClr val="1781BA"/>
    <a:srgbClr val="0BA5B3"/>
    <a:srgbClr val="09A0BA"/>
    <a:srgbClr val="007FA3"/>
    <a:srgbClr val="0988BA"/>
    <a:srgbClr val="177C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00"/>
    <p:restoredTop sz="65850"/>
  </p:normalViewPr>
  <p:slideViewPr>
    <p:cSldViewPr snapToGrid="0">
      <p:cViewPr varScale="1">
        <p:scale>
          <a:sx n="65" d="100"/>
          <a:sy n="65" d="100"/>
        </p:scale>
        <p:origin x="876" y="72"/>
      </p:cViewPr>
      <p:guideLst>
        <p:guide pos="3817"/>
        <p:guide pos="7446"/>
        <p:guide orient="horz" pos="3634"/>
        <p:guide pos="710"/>
        <p:guide pos="1595"/>
        <p:guide pos="6108"/>
        <p:guide pos="703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47357D-9883-469A-8D83-A444E5A9F6E7}" type="doc">
      <dgm:prSet loTypeId="urn:microsoft.com/office/officeart/2005/8/layout/cycle6" loCatId="cycle" qsTypeId="urn:microsoft.com/office/officeart/2005/8/quickstyle/simple1" qsCatId="simple" csTypeId="urn:microsoft.com/office/officeart/2005/8/colors/accent4_1" csCatId="accent4" phldr="1"/>
      <dgm:spPr/>
      <dgm:t>
        <a:bodyPr/>
        <a:lstStyle/>
        <a:p>
          <a:endParaRPr lang="en-US"/>
        </a:p>
      </dgm:t>
    </dgm:pt>
    <dgm:pt modelId="{840C08EA-69DE-47D2-8662-FBE9119A6415}">
      <dgm:prSet phldrT="[Text]" custT="1"/>
      <dgm:spPr/>
      <dgm:t>
        <a:bodyPr/>
        <a:lstStyle/>
        <a:p>
          <a:r>
            <a:rPr lang="en-US" sz="1600" b="1" dirty="0"/>
            <a:t>Code of Student Conduct</a:t>
          </a:r>
        </a:p>
      </dgm:t>
    </dgm:pt>
    <dgm:pt modelId="{DFED8BE4-66E1-48C4-83F4-4F774A243891}" type="parTrans" cxnId="{4AD87936-5E62-47AE-B560-F57B9E5276A6}">
      <dgm:prSet/>
      <dgm:spPr/>
      <dgm:t>
        <a:bodyPr/>
        <a:lstStyle/>
        <a:p>
          <a:endParaRPr lang="en-US"/>
        </a:p>
      </dgm:t>
    </dgm:pt>
    <dgm:pt modelId="{A8A8807C-1705-4EEB-A2AF-39E73A5E32DC}" type="sibTrans" cxnId="{4AD87936-5E62-47AE-B560-F57B9E5276A6}">
      <dgm:prSet/>
      <dgm:spPr/>
      <dgm:t>
        <a:bodyPr/>
        <a:lstStyle/>
        <a:p>
          <a:endParaRPr lang="en-US"/>
        </a:p>
      </dgm:t>
    </dgm:pt>
    <dgm:pt modelId="{D941E18A-8A7B-4CEF-B436-2289988C1881}">
      <dgm:prSet phldrT="[Text]" custT="1"/>
      <dgm:spPr/>
      <dgm:t>
        <a:bodyPr/>
        <a:lstStyle/>
        <a:p>
          <a:r>
            <a:rPr lang="en-US" sz="1600" b="1"/>
            <a:t>Sexual </a:t>
          </a:r>
          <a:br>
            <a:rPr lang="en-US" sz="1600" b="1"/>
          </a:br>
          <a:r>
            <a:rPr lang="en-US" sz="1600" b="1"/>
            <a:t>Violence</a:t>
          </a:r>
        </a:p>
      </dgm:t>
    </dgm:pt>
    <dgm:pt modelId="{325AA6C6-E966-451E-A2A7-6679F77DDD62}" type="parTrans" cxnId="{44461D30-B01E-47E6-A623-77251DF8509E}">
      <dgm:prSet/>
      <dgm:spPr/>
      <dgm:t>
        <a:bodyPr/>
        <a:lstStyle/>
        <a:p>
          <a:endParaRPr lang="en-US"/>
        </a:p>
      </dgm:t>
    </dgm:pt>
    <dgm:pt modelId="{46A8C7F2-FF56-4E9B-A5BB-8952BAF7927B}" type="sibTrans" cxnId="{44461D30-B01E-47E6-A623-77251DF8509E}">
      <dgm:prSet/>
      <dgm:spPr/>
      <dgm:t>
        <a:bodyPr/>
        <a:lstStyle/>
        <a:p>
          <a:endParaRPr lang="en-US"/>
        </a:p>
      </dgm:t>
    </dgm:pt>
    <dgm:pt modelId="{BAD6E928-06A3-4AB2-9C4F-7F38E04E8E49}">
      <dgm:prSet phldrT="[Text]" custT="1"/>
      <dgm:spPr/>
      <dgm:t>
        <a:bodyPr/>
        <a:lstStyle/>
        <a:p>
          <a:r>
            <a:rPr lang="en-US" sz="1600" b="1" dirty="0"/>
            <a:t>Privacy and Confidentiality</a:t>
          </a:r>
        </a:p>
      </dgm:t>
    </dgm:pt>
    <dgm:pt modelId="{D6575591-7DBA-4E2C-A5D3-9B79F357F0F0}" type="parTrans" cxnId="{2A3E8BA0-3E57-425C-88D4-93C64A856E15}">
      <dgm:prSet/>
      <dgm:spPr/>
      <dgm:t>
        <a:bodyPr/>
        <a:lstStyle/>
        <a:p>
          <a:endParaRPr lang="en-US"/>
        </a:p>
      </dgm:t>
    </dgm:pt>
    <dgm:pt modelId="{A94F2277-1D8A-42CD-836F-96E9F9A68CAF}" type="sibTrans" cxnId="{2A3E8BA0-3E57-425C-88D4-93C64A856E15}">
      <dgm:prSet/>
      <dgm:spPr/>
      <dgm:t>
        <a:bodyPr/>
        <a:lstStyle/>
        <a:p>
          <a:endParaRPr lang="en-US"/>
        </a:p>
      </dgm:t>
    </dgm:pt>
    <dgm:pt modelId="{A85415FA-8269-4E76-975C-E93724E39254}">
      <dgm:prSet phldrT="[Text]" custT="1"/>
      <dgm:spPr/>
      <dgm:t>
        <a:bodyPr/>
        <a:lstStyle/>
        <a:p>
          <a:r>
            <a:rPr lang="en-US" sz="1600" b="1" dirty="0"/>
            <a:t>Off-campus Safety</a:t>
          </a:r>
        </a:p>
      </dgm:t>
    </dgm:pt>
    <dgm:pt modelId="{6AF8E255-8102-4417-8607-548CA73E197D}" type="parTrans" cxnId="{D5AF64C2-0B1D-4F15-B831-2508EDC93FB8}">
      <dgm:prSet/>
      <dgm:spPr/>
      <dgm:t>
        <a:bodyPr/>
        <a:lstStyle/>
        <a:p>
          <a:endParaRPr lang="en-US"/>
        </a:p>
      </dgm:t>
    </dgm:pt>
    <dgm:pt modelId="{35942A41-C7A2-4C90-A858-F319AC0AF781}" type="sibTrans" cxnId="{D5AF64C2-0B1D-4F15-B831-2508EDC93FB8}">
      <dgm:prSet/>
      <dgm:spPr/>
      <dgm:t>
        <a:bodyPr/>
        <a:lstStyle/>
        <a:p>
          <a:endParaRPr lang="en-US"/>
        </a:p>
      </dgm:t>
    </dgm:pt>
    <dgm:pt modelId="{A82C2B37-9271-4302-817C-79794615F395}">
      <dgm:prSet custT="1"/>
      <dgm:spPr/>
      <dgm:t>
        <a:bodyPr/>
        <a:lstStyle/>
        <a:p>
          <a:r>
            <a:rPr lang="en-CA" sz="1600" b="1" i="0" dirty="0"/>
            <a:t>Communication Technology</a:t>
          </a:r>
          <a:endParaRPr lang="en-CA" sz="1600" dirty="0"/>
        </a:p>
      </dgm:t>
    </dgm:pt>
    <dgm:pt modelId="{D39C0228-2734-4F7D-8840-82F1E9DBEE60}" type="parTrans" cxnId="{371CA455-B9B0-4FDD-BCDF-63BE41C181E3}">
      <dgm:prSet/>
      <dgm:spPr/>
      <dgm:t>
        <a:bodyPr/>
        <a:lstStyle/>
        <a:p>
          <a:endParaRPr lang="en-US"/>
        </a:p>
      </dgm:t>
    </dgm:pt>
    <dgm:pt modelId="{4354209C-D8E3-4FA9-B972-B2B995D8C924}" type="sibTrans" cxnId="{371CA455-B9B0-4FDD-BCDF-63BE41C181E3}">
      <dgm:prSet/>
      <dgm:spPr/>
      <dgm:t>
        <a:bodyPr/>
        <a:lstStyle/>
        <a:p>
          <a:endParaRPr lang="en-US"/>
        </a:p>
      </dgm:t>
    </dgm:pt>
    <dgm:pt modelId="{0C5B4087-E2B4-4169-A429-C1EF74DA00AC}">
      <dgm:prSet phldrT="[Text]" custT="1"/>
      <dgm:spPr/>
      <dgm:t>
        <a:bodyPr/>
        <a:lstStyle/>
        <a:p>
          <a:r>
            <a:rPr lang="en-US" sz="1600" b="1" dirty="0"/>
            <a:t>Equity and Diversity</a:t>
          </a:r>
        </a:p>
      </dgm:t>
    </dgm:pt>
    <dgm:pt modelId="{6C7FAFB1-959A-430F-A6D5-257120B2DDFF}" type="parTrans" cxnId="{454E7482-16BB-4608-9522-1753EF72896D}">
      <dgm:prSet/>
      <dgm:spPr/>
      <dgm:t>
        <a:bodyPr/>
        <a:lstStyle/>
        <a:p>
          <a:endParaRPr lang="en-US"/>
        </a:p>
      </dgm:t>
    </dgm:pt>
    <dgm:pt modelId="{353D9E34-2838-423B-815A-039DB5E6D1DA}" type="sibTrans" cxnId="{454E7482-16BB-4608-9522-1753EF72896D}">
      <dgm:prSet/>
      <dgm:spPr/>
      <dgm:t>
        <a:bodyPr/>
        <a:lstStyle/>
        <a:p>
          <a:endParaRPr lang="en-US"/>
        </a:p>
      </dgm:t>
    </dgm:pt>
    <dgm:pt modelId="{7988BF22-B2CF-45F9-A2E4-1026B96461BA}" type="pres">
      <dgm:prSet presAssocID="{1447357D-9883-469A-8D83-A444E5A9F6E7}" presName="cycle" presStyleCnt="0">
        <dgm:presLayoutVars>
          <dgm:dir/>
          <dgm:resizeHandles val="exact"/>
        </dgm:presLayoutVars>
      </dgm:prSet>
      <dgm:spPr/>
      <dgm:t>
        <a:bodyPr/>
        <a:lstStyle/>
        <a:p>
          <a:endParaRPr lang="en-US"/>
        </a:p>
      </dgm:t>
    </dgm:pt>
    <dgm:pt modelId="{F3F8E945-D888-45F6-86C5-30340A1E1CC6}" type="pres">
      <dgm:prSet presAssocID="{840C08EA-69DE-47D2-8662-FBE9119A6415}" presName="node" presStyleLbl="node1" presStyleIdx="0" presStyleCnt="6" custScaleX="135837" custScaleY="135837" custRadScaleRad="94356" custRadScaleInc="-908">
        <dgm:presLayoutVars>
          <dgm:bulletEnabled val="1"/>
        </dgm:presLayoutVars>
      </dgm:prSet>
      <dgm:spPr/>
      <dgm:t>
        <a:bodyPr/>
        <a:lstStyle/>
        <a:p>
          <a:endParaRPr lang="en-US"/>
        </a:p>
      </dgm:t>
    </dgm:pt>
    <dgm:pt modelId="{6AC6EB73-6862-47F3-B38A-EC295A03B15A}" type="pres">
      <dgm:prSet presAssocID="{840C08EA-69DE-47D2-8662-FBE9119A6415}" presName="spNode" presStyleCnt="0"/>
      <dgm:spPr/>
    </dgm:pt>
    <dgm:pt modelId="{48EF0C39-A0E0-48E0-B636-6699CB013D0E}" type="pres">
      <dgm:prSet presAssocID="{A8A8807C-1705-4EEB-A2AF-39E73A5E32DC}" presName="sibTrans" presStyleLbl="sibTrans1D1" presStyleIdx="0" presStyleCnt="6"/>
      <dgm:spPr/>
      <dgm:t>
        <a:bodyPr/>
        <a:lstStyle/>
        <a:p>
          <a:endParaRPr lang="en-US"/>
        </a:p>
      </dgm:t>
    </dgm:pt>
    <dgm:pt modelId="{5E8AD80A-0008-4081-AB09-1C2C408567C9}" type="pres">
      <dgm:prSet presAssocID="{D941E18A-8A7B-4CEF-B436-2289988C1881}" presName="node" presStyleLbl="node1" presStyleIdx="1" presStyleCnt="6" custScaleX="144714" custScaleY="132814" custRadScaleRad="93039" custRadScaleInc="47854">
        <dgm:presLayoutVars>
          <dgm:bulletEnabled val="1"/>
        </dgm:presLayoutVars>
      </dgm:prSet>
      <dgm:spPr/>
      <dgm:t>
        <a:bodyPr/>
        <a:lstStyle/>
        <a:p>
          <a:endParaRPr lang="en-US"/>
        </a:p>
      </dgm:t>
    </dgm:pt>
    <dgm:pt modelId="{4D7CAE51-1ECB-4522-8C48-4F625F464AD6}" type="pres">
      <dgm:prSet presAssocID="{D941E18A-8A7B-4CEF-B436-2289988C1881}" presName="spNode" presStyleCnt="0"/>
      <dgm:spPr/>
    </dgm:pt>
    <dgm:pt modelId="{B86FD89F-BF7A-466D-BB2F-F581622A74C7}" type="pres">
      <dgm:prSet presAssocID="{46A8C7F2-FF56-4E9B-A5BB-8952BAF7927B}" presName="sibTrans" presStyleLbl="sibTrans1D1" presStyleIdx="1" presStyleCnt="6"/>
      <dgm:spPr/>
      <dgm:t>
        <a:bodyPr/>
        <a:lstStyle/>
        <a:p>
          <a:endParaRPr lang="en-US"/>
        </a:p>
      </dgm:t>
    </dgm:pt>
    <dgm:pt modelId="{A0E16046-64B9-4FED-BF3F-5CA3A2C12F9F}" type="pres">
      <dgm:prSet presAssocID="{A82C2B37-9271-4302-817C-79794615F395}" presName="node" presStyleLbl="node1" presStyleIdx="2" presStyleCnt="6" custScaleX="142593" custScaleY="137616" custRadScaleRad="92529" custRadScaleInc="-46911">
        <dgm:presLayoutVars>
          <dgm:bulletEnabled val="1"/>
        </dgm:presLayoutVars>
      </dgm:prSet>
      <dgm:spPr/>
      <dgm:t>
        <a:bodyPr/>
        <a:lstStyle/>
        <a:p>
          <a:endParaRPr lang="en-US"/>
        </a:p>
      </dgm:t>
    </dgm:pt>
    <dgm:pt modelId="{D6C0D993-6D90-4146-9E47-E7281DF066D9}" type="pres">
      <dgm:prSet presAssocID="{A82C2B37-9271-4302-817C-79794615F395}" presName="spNode" presStyleCnt="0"/>
      <dgm:spPr/>
    </dgm:pt>
    <dgm:pt modelId="{EE67E7EA-F6BE-4F0D-B820-B094F941F78B}" type="pres">
      <dgm:prSet presAssocID="{4354209C-D8E3-4FA9-B972-B2B995D8C924}" presName="sibTrans" presStyleLbl="sibTrans1D1" presStyleIdx="2" presStyleCnt="6"/>
      <dgm:spPr/>
      <dgm:t>
        <a:bodyPr/>
        <a:lstStyle/>
        <a:p>
          <a:endParaRPr lang="en-US"/>
        </a:p>
      </dgm:t>
    </dgm:pt>
    <dgm:pt modelId="{091F8E88-44EE-4D8B-8740-CA877AB5708A}" type="pres">
      <dgm:prSet presAssocID="{BAD6E928-06A3-4AB2-9C4F-7F38E04E8E49}" presName="node" presStyleLbl="node1" presStyleIdx="3" presStyleCnt="6" custScaleX="140356" custScaleY="128507" custRadScaleRad="93284">
        <dgm:presLayoutVars>
          <dgm:bulletEnabled val="1"/>
        </dgm:presLayoutVars>
      </dgm:prSet>
      <dgm:spPr/>
      <dgm:t>
        <a:bodyPr/>
        <a:lstStyle/>
        <a:p>
          <a:endParaRPr lang="en-US"/>
        </a:p>
      </dgm:t>
    </dgm:pt>
    <dgm:pt modelId="{0C743C40-901B-4BBF-AA16-8251F8A9F835}" type="pres">
      <dgm:prSet presAssocID="{BAD6E928-06A3-4AB2-9C4F-7F38E04E8E49}" presName="spNode" presStyleCnt="0"/>
      <dgm:spPr/>
    </dgm:pt>
    <dgm:pt modelId="{3E548855-D49A-4DAC-936E-2D77C807ADBF}" type="pres">
      <dgm:prSet presAssocID="{A94F2277-1D8A-42CD-836F-96E9F9A68CAF}" presName="sibTrans" presStyleLbl="sibTrans1D1" presStyleIdx="3" presStyleCnt="6"/>
      <dgm:spPr/>
      <dgm:t>
        <a:bodyPr/>
        <a:lstStyle/>
        <a:p>
          <a:endParaRPr lang="en-US"/>
        </a:p>
      </dgm:t>
    </dgm:pt>
    <dgm:pt modelId="{56436C0F-667D-4E48-A48B-755196097376}" type="pres">
      <dgm:prSet presAssocID="{A85415FA-8269-4E76-975C-E93724E39254}" presName="node" presStyleLbl="node1" presStyleIdx="4" presStyleCnt="6" custScaleX="145880" custScaleY="140545" custRadScaleRad="92529" custRadScaleInc="46911">
        <dgm:presLayoutVars>
          <dgm:bulletEnabled val="1"/>
        </dgm:presLayoutVars>
      </dgm:prSet>
      <dgm:spPr/>
      <dgm:t>
        <a:bodyPr/>
        <a:lstStyle/>
        <a:p>
          <a:endParaRPr lang="en-US"/>
        </a:p>
      </dgm:t>
    </dgm:pt>
    <dgm:pt modelId="{458805AC-B619-4ED3-B1EA-60A9355BCDDF}" type="pres">
      <dgm:prSet presAssocID="{A85415FA-8269-4E76-975C-E93724E39254}" presName="spNode" presStyleCnt="0"/>
      <dgm:spPr/>
    </dgm:pt>
    <dgm:pt modelId="{AD1B6A5F-0E9D-4A73-9520-02DBBE6194D3}" type="pres">
      <dgm:prSet presAssocID="{35942A41-C7A2-4C90-A858-F319AC0AF781}" presName="sibTrans" presStyleLbl="sibTrans1D1" presStyleIdx="4" presStyleCnt="6"/>
      <dgm:spPr/>
      <dgm:t>
        <a:bodyPr/>
        <a:lstStyle/>
        <a:p>
          <a:endParaRPr lang="en-US"/>
        </a:p>
      </dgm:t>
    </dgm:pt>
    <dgm:pt modelId="{DFA3DB1C-9F8F-49E8-B5F6-41F0FA2F880E}" type="pres">
      <dgm:prSet presAssocID="{0C5B4087-E2B4-4169-A429-C1EF74DA00AC}" presName="node" presStyleLbl="node1" presStyleIdx="5" presStyleCnt="6" custScaleX="139715" custScaleY="139715" custRadScaleRad="93557" custRadScaleInc="-38847">
        <dgm:presLayoutVars>
          <dgm:bulletEnabled val="1"/>
        </dgm:presLayoutVars>
      </dgm:prSet>
      <dgm:spPr/>
      <dgm:t>
        <a:bodyPr/>
        <a:lstStyle/>
        <a:p>
          <a:endParaRPr lang="en-US"/>
        </a:p>
      </dgm:t>
    </dgm:pt>
    <dgm:pt modelId="{207E8E66-287E-430D-B818-4513F3F808BC}" type="pres">
      <dgm:prSet presAssocID="{0C5B4087-E2B4-4169-A429-C1EF74DA00AC}" presName="spNode" presStyleCnt="0"/>
      <dgm:spPr/>
    </dgm:pt>
    <dgm:pt modelId="{06B4D39D-FBD9-4101-B3FD-CC519D77444D}" type="pres">
      <dgm:prSet presAssocID="{353D9E34-2838-423B-815A-039DB5E6D1DA}" presName="sibTrans" presStyleLbl="sibTrans1D1" presStyleIdx="5" presStyleCnt="6"/>
      <dgm:spPr/>
      <dgm:t>
        <a:bodyPr/>
        <a:lstStyle/>
        <a:p>
          <a:endParaRPr lang="en-US"/>
        </a:p>
      </dgm:t>
    </dgm:pt>
  </dgm:ptLst>
  <dgm:cxnLst>
    <dgm:cxn modelId="{B05C3C81-20F4-1243-9C96-A4170EB5922F}" type="presOf" srcId="{BAD6E928-06A3-4AB2-9C4F-7F38E04E8E49}" destId="{091F8E88-44EE-4D8B-8740-CA877AB5708A}" srcOrd="0" destOrd="0" presId="urn:microsoft.com/office/officeart/2005/8/layout/cycle6"/>
    <dgm:cxn modelId="{62BDD2EA-16B6-324A-90BD-4AAC307CD1D8}" type="presOf" srcId="{1447357D-9883-469A-8D83-A444E5A9F6E7}" destId="{7988BF22-B2CF-45F9-A2E4-1026B96461BA}" srcOrd="0" destOrd="0" presId="urn:microsoft.com/office/officeart/2005/8/layout/cycle6"/>
    <dgm:cxn modelId="{454E7482-16BB-4608-9522-1753EF72896D}" srcId="{1447357D-9883-469A-8D83-A444E5A9F6E7}" destId="{0C5B4087-E2B4-4169-A429-C1EF74DA00AC}" srcOrd="5" destOrd="0" parTransId="{6C7FAFB1-959A-430F-A6D5-257120B2DDFF}" sibTransId="{353D9E34-2838-423B-815A-039DB5E6D1DA}"/>
    <dgm:cxn modelId="{4721D9BA-96DE-944F-9271-23489D54C135}" type="presOf" srcId="{35942A41-C7A2-4C90-A858-F319AC0AF781}" destId="{AD1B6A5F-0E9D-4A73-9520-02DBBE6194D3}" srcOrd="0" destOrd="0" presId="urn:microsoft.com/office/officeart/2005/8/layout/cycle6"/>
    <dgm:cxn modelId="{07811109-9765-0C47-8606-E8DCFED0F596}" type="presOf" srcId="{46A8C7F2-FF56-4E9B-A5BB-8952BAF7927B}" destId="{B86FD89F-BF7A-466D-BB2F-F581622A74C7}" srcOrd="0" destOrd="0" presId="urn:microsoft.com/office/officeart/2005/8/layout/cycle6"/>
    <dgm:cxn modelId="{2A3E8BA0-3E57-425C-88D4-93C64A856E15}" srcId="{1447357D-9883-469A-8D83-A444E5A9F6E7}" destId="{BAD6E928-06A3-4AB2-9C4F-7F38E04E8E49}" srcOrd="3" destOrd="0" parTransId="{D6575591-7DBA-4E2C-A5D3-9B79F357F0F0}" sibTransId="{A94F2277-1D8A-42CD-836F-96E9F9A68CAF}"/>
    <dgm:cxn modelId="{15AFE166-59B5-9C4A-9316-C3049969A88D}" type="presOf" srcId="{D941E18A-8A7B-4CEF-B436-2289988C1881}" destId="{5E8AD80A-0008-4081-AB09-1C2C408567C9}" srcOrd="0" destOrd="0" presId="urn:microsoft.com/office/officeart/2005/8/layout/cycle6"/>
    <dgm:cxn modelId="{482BA5BB-B740-CC4C-A446-0FE853BE0356}" type="presOf" srcId="{0C5B4087-E2B4-4169-A429-C1EF74DA00AC}" destId="{DFA3DB1C-9F8F-49E8-B5F6-41F0FA2F880E}" srcOrd="0" destOrd="0" presId="urn:microsoft.com/office/officeart/2005/8/layout/cycle6"/>
    <dgm:cxn modelId="{91C66B7C-E9C5-9043-AAAF-6E87FDD25ABE}" type="presOf" srcId="{840C08EA-69DE-47D2-8662-FBE9119A6415}" destId="{F3F8E945-D888-45F6-86C5-30340A1E1CC6}" srcOrd="0" destOrd="0" presId="urn:microsoft.com/office/officeart/2005/8/layout/cycle6"/>
    <dgm:cxn modelId="{FFBA90B4-A7C6-3F42-ADA8-1CB512693D89}" type="presOf" srcId="{A82C2B37-9271-4302-817C-79794615F395}" destId="{A0E16046-64B9-4FED-BF3F-5CA3A2C12F9F}" srcOrd="0" destOrd="0" presId="urn:microsoft.com/office/officeart/2005/8/layout/cycle6"/>
    <dgm:cxn modelId="{5E633280-4046-4A44-A172-ADF31FB4B8D3}" type="presOf" srcId="{4354209C-D8E3-4FA9-B972-B2B995D8C924}" destId="{EE67E7EA-F6BE-4F0D-B820-B094F941F78B}" srcOrd="0" destOrd="0" presId="urn:microsoft.com/office/officeart/2005/8/layout/cycle6"/>
    <dgm:cxn modelId="{876DAD16-7B44-F74E-8EB5-2E3E699A7074}" type="presOf" srcId="{353D9E34-2838-423B-815A-039DB5E6D1DA}" destId="{06B4D39D-FBD9-4101-B3FD-CC519D77444D}" srcOrd="0" destOrd="0" presId="urn:microsoft.com/office/officeart/2005/8/layout/cycle6"/>
    <dgm:cxn modelId="{D5AF64C2-0B1D-4F15-B831-2508EDC93FB8}" srcId="{1447357D-9883-469A-8D83-A444E5A9F6E7}" destId="{A85415FA-8269-4E76-975C-E93724E39254}" srcOrd="4" destOrd="0" parTransId="{6AF8E255-8102-4417-8607-548CA73E197D}" sibTransId="{35942A41-C7A2-4C90-A858-F319AC0AF781}"/>
    <dgm:cxn modelId="{573D3749-618A-1D46-8943-7B37D2F9CDEE}" type="presOf" srcId="{A85415FA-8269-4E76-975C-E93724E39254}" destId="{56436C0F-667D-4E48-A48B-755196097376}" srcOrd="0" destOrd="0" presId="urn:microsoft.com/office/officeart/2005/8/layout/cycle6"/>
    <dgm:cxn modelId="{44461D30-B01E-47E6-A623-77251DF8509E}" srcId="{1447357D-9883-469A-8D83-A444E5A9F6E7}" destId="{D941E18A-8A7B-4CEF-B436-2289988C1881}" srcOrd="1" destOrd="0" parTransId="{325AA6C6-E966-451E-A2A7-6679F77DDD62}" sibTransId="{46A8C7F2-FF56-4E9B-A5BB-8952BAF7927B}"/>
    <dgm:cxn modelId="{371CA455-B9B0-4FDD-BCDF-63BE41C181E3}" srcId="{1447357D-9883-469A-8D83-A444E5A9F6E7}" destId="{A82C2B37-9271-4302-817C-79794615F395}" srcOrd="2" destOrd="0" parTransId="{D39C0228-2734-4F7D-8840-82F1E9DBEE60}" sibTransId="{4354209C-D8E3-4FA9-B972-B2B995D8C924}"/>
    <dgm:cxn modelId="{1BD019F1-0130-7843-BC1B-B83518291D6F}" type="presOf" srcId="{A94F2277-1D8A-42CD-836F-96E9F9A68CAF}" destId="{3E548855-D49A-4DAC-936E-2D77C807ADBF}" srcOrd="0" destOrd="0" presId="urn:microsoft.com/office/officeart/2005/8/layout/cycle6"/>
    <dgm:cxn modelId="{26D27801-2A40-3C46-88BF-D4492F1C85F4}" type="presOf" srcId="{A8A8807C-1705-4EEB-A2AF-39E73A5E32DC}" destId="{48EF0C39-A0E0-48E0-B636-6699CB013D0E}" srcOrd="0" destOrd="0" presId="urn:microsoft.com/office/officeart/2005/8/layout/cycle6"/>
    <dgm:cxn modelId="{4AD87936-5E62-47AE-B560-F57B9E5276A6}" srcId="{1447357D-9883-469A-8D83-A444E5A9F6E7}" destId="{840C08EA-69DE-47D2-8662-FBE9119A6415}" srcOrd="0" destOrd="0" parTransId="{DFED8BE4-66E1-48C4-83F4-4F774A243891}" sibTransId="{A8A8807C-1705-4EEB-A2AF-39E73A5E32DC}"/>
    <dgm:cxn modelId="{43C5BD77-2B55-0647-AE09-1B7A0BE96C96}" type="presParOf" srcId="{7988BF22-B2CF-45F9-A2E4-1026B96461BA}" destId="{F3F8E945-D888-45F6-86C5-30340A1E1CC6}" srcOrd="0" destOrd="0" presId="urn:microsoft.com/office/officeart/2005/8/layout/cycle6"/>
    <dgm:cxn modelId="{101CB3A2-A8F9-B348-A953-3DABCB3CE99A}" type="presParOf" srcId="{7988BF22-B2CF-45F9-A2E4-1026B96461BA}" destId="{6AC6EB73-6862-47F3-B38A-EC295A03B15A}" srcOrd="1" destOrd="0" presId="urn:microsoft.com/office/officeart/2005/8/layout/cycle6"/>
    <dgm:cxn modelId="{E7404577-B6F4-7448-8F1C-4364D980DC00}" type="presParOf" srcId="{7988BF22-B2CF-45F9-A2E4-1026B96461BA}" destId="{48EF0C39-A0E0-48E0-B636-6699CB013D0E}" srcOrd="2" destOrd="0" presId="urn:microsoft.com/office/officeart/2005/8/layout/cycle6"/>
    <dgm:cxn modelId="{DB1EE3D5-B15F-E54B-BB45-F2DD9E3FF861}" type="presParOf" srcId="{7988BF22-B2CF-45F9-A2E4-1026B96461BA}" destId="{5E8AD80A-0008-4081-AB09-1C2C408567C9}" srcOrd="3" destOrd="0" presId="urn:microsoft.com/office/officeart/2005/8/layout/cycle6"/>
    <dgm:cxn modelId="{A3FCF2A9-76C8-764D-BF61-139AA8639B2B}" type="presParOf" srcId="{7988BF22-B2CF-45F9-A2E4-1026B96461BA}" destId="{4D7CAE51-1ECB-4522-8C48-4F625F464AD6}" srcOrd="4" destOrd="0" presId="urn:microsoft.com/office/officeart/2005/8/layout/cycle6"/>
    <dgm:cxn modelId="{C330E1D3-9AA1-0244-929A-9E340DE4D0F2}" type="presParOf" srcId="{7988BF22-B2CF-45F9-A2E4-1026B96461BA}" destId="{B86FD89F-BF7A-466D-BB2F-F581622A74C7}" srcOrd="5" destOrd="0" presId="urn:microsoft.com/office/officeart/2005/8/layout/cycle6"/>
    <dgm:cxn modelId="{CC9BAFBF-7171-EE40-9598-55E64016664A}" type="presParOf" srcId="{7988BF22-B2CF-45F9-A2E4-1026B96461BA}" destId="{A0E16046-64B9-4FED-BF3F-5CA3A2C12F9F}" srcOrd="6" destOrd="0" presId="urn:microsoft.com/office/officeart/2005/8/layout/cycle6"/>
    <dgm:cxn modelId="{105BC044-EFF2-2D4B-9221-7E283E5E9B4B}" type="presParOf" srcId="{7988BF22-B2CF-45F9-A2E4-1026B96461BA}" destId="{D6C0D993-6D90-4146-9E47-E7281DF066D9}" srcOrd="7" destOrd="0" presId="urn:microsoft.com/office/officeart/2005/8/layout/cycle6"/>
    <dgm:cxn modelId="{890C87C6-FD8B-F040-A5FE-6F8C436312FA}" type="presParOf" srcId="{7988BF22-B2CF-45F9-A2E4-1026B96461BA}" destId="{EE67E7EA-F6BE-4F0D-B820-B094F941F78B}" srcOrd="8" destOrd="0" presId="urn:microsoft.com/office/officeart/2005/8/layout/cycle6"/>
    <dgm:cxn modelId="{2D1B3F94-D0D9-5B42-B7E3-DE892EAB0756}" type="presParOf" srcId="{7988BF22-B2CF-45F9-A2E4-1026B96461BA}" destId="{091F8E88-44EE-4D8B-8740-CA877AB5708A}" srcOrd="9" destOrd="0" presId="urn:microsoft.com/office/officeart/2005/8/layout/cycle6"/>
    <dgm:cxn modelId="{2363BB6D-F057-BC45-853D-FB5AF936677F}" type="presParOf" srcId="{7988BF22-B2CF-45F9-A2E4-1026B96461BA}" destId="{0C743C40-901B-4BBF-AA16-8251F8A9F835}" srcOrd="10" destOrd="0" presId="urn:microsoft.com/office/officeart/2005/8/layout/cycle6"/>
    <dgm:cxn modelId="{0EDE93C3-D60D-0845-A752-F359B8C1313F}" type="presParOf" srcId="{7988BF22-B2CF-45F9-A2E4-1026B96461BA}" destId="{3E548855-D49A-4DAC-936E-2D77C807ADBF}" srcOrd="11" destOrd="0" presId="urn:microsoft.com/office/officeart/2005/8/layout/cycle6"/>
    <dgm:cxn modelId="{735881C8-BC9D-A647-BDBC-9BEB899D074A}" type="presParOf" srcId="{7988BF22-B2CF-45F9-A2E4-1026B96461BA}" destId="{56436C0F-667D-4E48-A48B-755196097376}" srcOrd="12" destOrd="0" presId="urn:microsoft.com/office/officeart/2005/8/layout/cycle6"/>
    <dgm:cxn modelId="{131ADE92-7DC6-1C48-8F07-FE09D61150C0}" type="presParOf" srcId="{7988BF22-B2CF-45F9-A2E4-1026B96461BA}" destId="{458805AC-B619-4ED3-B1EA-60A9355BCDDF}" srcOrd="13" destOrd="0" presId="urn:microsoft.com/office/officeart/2005/8/layout/cycle6"/>
    <dgm:cxn modelId="{FABC4B81-3AC3-2346-8398-D81D8F9D1999}" type="presParOf" srcId="{7988BF22-B2CF-45F9-A2E4-1026B96461BA}" destId="{AD1B6A5F-0E9D-4A73-9520-02DBBE6194D3}" srcOrd="14" destOrd="0" presId="urn:microsoft.com/office/officeart/2005/8/layout/cycle6"/>
    <dgm:cxn modelId="{DE37F390-686C-CB4B-9797-79A5CE725FB0}" type="presParOf" srcId="{7988BF22-B2CF-45F9-A2E4-1026B96461BA}" destId="{DFA3DB1C-9F8F-49E8-B5F6-41F0FA2F880E}" srcOrd="15" destOrd="0" presId="urn:microsoft.com/office/officeart/2005/8/layout/cycle6"/>
    <dgm:cxn modelId="{FAD7FF8D-14E5-6C40-A168-C03BA5FFFB67}" type="presParOf" srcId="{7988BF22-B2CF-45F9-A2E4-1026B96461BA}" destId="{207E8E66-287E-430D-B818-4513F3F808BC}" srcOrd="16" destOrd="0" presId="urn:microsoft.com/office/officeart/2005/8/layout/cycle6"/>
    <dgm:cxn modelId="{8F85B8F1-233F-5B41-AF3B-37136AA3D351}" type="presParOf" srcId="{7988BF22-B2CF-45F9-A2E4-1026B96461BA}" destId="{06B4D39D-FBD9-4101-B3FD-CC519D77444D}" srcOrd="17"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8E945-D888-45F6-86C5-30340A1E1CC6}">
      <dsp:nvSpPr>
        <dsp:cNvPr id="0" name=""/>
        <dsp:cNvSpPr/>
      </dsp:nvSpPr>
      <dsp:spPr>
        <a:xfrm>
          <a:off x="2831685" y="-21096"/>
          <a:ext cx="1745499" cy="1134574"/>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Code of Student Conduct</a:t>
          </a:r>
        </a:p>
      </dsp:txBody>
      <dsp:txXfrm>
        <a:off x="2887070" y="34289"/>
        <a:ext cx="1634729" cy="1023804"/>
      </dsp:txXfrm>
    </dsp:sp>
    <dsp:sp modelId="{48EF0C39-A0E0-48E0-B636-6699CB013D0E}">
      <dsp:nvSpPr>
        <dsp:cNvPr id="0" name=""/>
        <dsp:cNvSpPr/>
      </dsp:nvSpPr>
      <dsp:spPr>
        <a:xfrm>
          <a:off x="1605499" y="486435"/>
          <a:ext cx="3938152" cy="3938152"/>
        </a:xfrm>
        <a:custGeom>
          <a:avLst/>
          <a:gdLst/>
          <a:ahLst/>
          <a:cxnLst/>
          <a:rect l="0" t="0" r="0" b="0"/>
          <a:pathLst>
            <a:path>
              <a:moveTo>
                <a:pt x="2977610" y="277887"/>
              </a:moveTo>
              <a:arcTo wR="1969076" hR="1969076" stAng="18048574" swAng="1185145"/>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E8AD80A-0008-4081-AB09-1C2C408567C9}">
      <dsp:nvSpPr>
        <dsp:cNvPr id="0" name=""/>
        <dsp:cNvSpPr/>
      </dsp:nvSpPr>
      <dsp:spPr>
        <a:xfrm>
          <a:off x="4497323" y="1209998"/>
          <a:ext cx="1859568" cy="1109325"/>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a:t>Sexual </a:t>
          </a:r>
          <a:br>
            <a:rPr lang="en-US" sz="1600" b="1" kern="1200"/>
          </a:br>
          <a:r>
            <a:rPr lang="en-US" sz="1600" b="1" kern="1200"/>
            <a:t>Violence</a:t>
          </a:r>
        </a:p>
      </dsp:txBody>
      <dsp:txXfrm>
        <a:off x="4551476" y="1264151"/>
        <a:ext cx="1751262" cy="1001019"/>
      </dsp:txXfrm>
    </dsp:sp>
    <dsp:sp modelId="{B86FD89F-BF7A-466D-BB2F-F581622A74C7}">
      <dsp:nvSpPr>
        <dsp:cNvPr id="0" name=""/>
        <dsp:cNvSpPr/>
      </dsp:nvSpPr>
      <dsp:spPr>
        <a:xfrm>
          <a:off x="1602723" y="305568"/>
          <a:ext cx="3938152" cy="3938152"/>
        </a:xfrm>
        <a:custGeom>
          <a:avLst/>
          <a:gdLst/>
          <a:ahLst/>
          <a:cxnLst/>
          <a:rect l="0" t="0" r="0" b="0"/>
          <a:pathLst>
            <a:path>
              <a:moveTo>
                <a:pt x="3937610" y="2015274"/>
              </a:moveTo>
              <a:arcTo wR="1969076" hR="1969076" stAng="80663" swAng="260030"/>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0E16046-64B9-4FED-BF3F-5CA3A2C12F9F}">
      <dsp:nvSpPr>
        <dsp:cNvPr id="0" name=""/>
        <dsp:cNvSpPr/>
      </dsp:nvSpPr>
      <dsp:spPr>
        <a:xfrm>
          <a:off x="4499437" y="2470979"/>
          <a:ext cx="1832313" cy="1149433"/>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CA" sz="1600" b="1" i="0" kern="1200" dirty="0"/>
            <a:t>Communication Technology</a:t>
          </a:r>
          <a:endParaRPr lang="en-CA" sz="1600" kern="1200" dirty="0"/>
        </a:p>
      </dsp:txBody>
      <dsp:txXfrm>
        <a:off x="4555548" y="2527090"/>
        <a:ext cx="1720091" cy="1037211"/>
      </dsp:txXfrm>
    </dsp:sp>
    <dsp:sp modelId="{EE67E7EA-F6BE-4F0D-B820-B094F941F78B}">
      <dsp:nvSpPr>
        <dsp:cNvPr id="0" name=""/>
        <dsp:cNvSpPr/>
      </dsp:nvSpPr>
      <dsp:spPr>
        <a:xfrm>
          <a:off x="1614733" y="356033"/>
          <a:ext cx="3938152" cy="3938152"/>
        </a:xfrm>
        <a:custGeom>
          <a:avLst/>
          <a:gdLst/>
          <a:ahLst/>
          <a:cxnLst/>
          <a:rect l="0" t="0" r="0" b="0"/>
          <a:pathLst>
            <a:path>
              <a:moveTo>
                <a:pt x="3448208" y="3268856"/>
              </a:moveTo>
              <a:arcTo wR="1969076" hR="1969076" stAng="2478433" swAng="1022283"/>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91F8E88-44EE-4D8B-8740-CA877AB5708A}">
      <dsp:nvSpPr>
        <dsp:cNvPr id="0" name=""/>
        <dsp:cNvSpPr/>
      </dsp:nvSpPr>
      <dsp:spPr>
        <a:xfrm>
          <a:off x="2808540" y="3704280"/>
          <a:ext cx="1803568" cy="107335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Privacy and Confidentiality</a:t>
          </a:r>
        </a:p>
      </dsp:txBody>
      <dsp:txXfrm>
        <a:off x="2860937" y="3756677"/>
        <a:ext cx="1698774" cy="968556"/>
      </dsp:txXfrm>
    </dsp:sp>
    <dsp:sp modelId="{3E548855-D49A-4DAC-936E-2D77C807ADBF}">
      <dsp:nvSpPr>
        <dsp:cNvPr id="0" name=""/>
        <dsp:cNvSpPr/>
      </dsp:nvSpPr>
      <dsp:spPr>
        <a:xfrm>
          <a:off x="1868408" y="356429"/>
          <a:ext cx="3938152" cy="3938152"/>
        </a:xfrm>
        <a:custGeom>
          <a:avLst/>
          <a:gdLst/>
          <a:ahLst/>
          <a:cxnLst/>
          <a:rect l="0" t="0" r="0" b="0"/>
          <a:pathLst>
            <a:path>
              <a:moveTo>
                <a:pt x="935200" y="3644893"/>
              </a:moveTo>
              <a:arcTo wR="1969076" hR="1969076" stAng="7300321" swAng="993997"/>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6436C0F-667D-4E48-A48B-755196097376}">
      <dsp:nvSpPr>
        <dsp:cNvPr id="0" name=""/>
        <dsp:cNvSpPr/>
      </dsp:nvSpPr>
      <dsp:spPr>
        <a:xfrm>
          <a:off x="1067778" y="2458747"/>
          <a:ext cx="1874551" cy="1173897"/>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Off-campus Safety</a:t>
          </a:r>
        </a:p>
      </dsp:txBody>
      <dsp:txXfrm>
        <a:off x="1125083" y="2516052"/>
        <a:ext cx="1759941" cy="1059287"/>
      </dsp:txXfrm>
    </dsp:sp>
    <dsp:sp modelId="{AD1B6A5F-0E9D-4A73-9520-02DBBE6194D3}">
      <dsp:nvSpPr>
        <dsp:cNvPr id="0" name=""/>
        <dsp:cNvSpPr/>
      </dsp:nvSpPr>
      <dsp:spPr>
        <a:xfrm>
          <a:off x="1867933" y="201216"/>
          <a:ext cx="3938152" cy="3938152"/>
        </a:xfrm>
        <a:custGeom>
          <a:avLst/>
          <a:gdLst/>
          <a:ahLst/>
          <a:cxnLst/>
          <a:rect l="0" t="0" r="0" b="0"/>
          <a:pathLst>
            <a:path>
              <a:moveTo>
                <a:pt x="20995" y="2255858"/>
              </a:moveTo>
              <a:arcTo wR="1969076" hR="1969076" stAng="10297529" swAng="289291"/>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FA3DB1C-9F8F-49E8-B5F6-41F0FA2F880E}">
      <dsp:nvSpPr>
        <dsp:cNvPr id="0" name=""/>
        <dsp:cNvSpPr/>
      </dsp:nvSpPr>
      <dsp:spPr>
        <a:xfrm>
          <a:off x="1107383" y="1123667"/>
          <a:ext cx="1795331" cy="1166965"/>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Equity and Diversity</a:t>
          </a:r>
        </a:p>
      </dsp:txBody>
      <dsp:txXfrm>
        <a:off x="1164350" y="1180634"/>
        <a:ext cx="1681397" cy="1053031"/>
      </dsp:txXfrm>
    </dsp:sp>
    <dsp:sp modelId="{06B4D39D-FBD9-4101-B3FD-CC519D77444D}">
      <dsp:nvSpPr>
        <dsp:cNvPr id="0" name=""/>
        <dsp:cNvSpPr/>
      </dsp:nvSpPr>
      <dsp:spPr>
        <a:xfrm>
          <a:off x="1856675" y="497727"/>
          <a:ext cx="3938152" cy="3938152"/>
        </a:xfrm>
        <a:custGeom>
          <a:avLst/>
          <a:gdLst/>
          <a:ahLst/>
          <a:cxnLst/>
          <a:rect l="0" t="0" r="0" b="0"/>
          <a:pathLst>
            <a:path>
              <a:moveTo>
                <a:pt x="533098" y="621771"/>
              </a:moveTo>
              <a:arcTo wR="1969076" hR="1969076" stAng="13390514" swAng="980280"/>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4F06A-36DC-C047-8C76-43419391479E}" type="datetimeFigureOut">
              <a:rPr lang="en-US" smtClean="0"/>
              <a:t>11/1/2019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EE0AA-B759-1B46-AF0A-FF6A5CE41F44}" type="slidenum">
              <a:rPr lang="en-US" smtClean="0"/>
              <a:t>‹#›</a:t>
            </a:fld>
            <a:endParaRPr lang="en-US"/>
          </a:p>
        </p:txBody>
      </p:sp>
    </p:spTree>
    <p:extLst>
      <p:ext uri="{BB962C8B-B14F-4D97-AF65-F5344CB8AC3E}">
        <p14:creationId xmlns:p14="http://schemas.microsoft.com/office/powerpoint/2010/main" val="1571053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ontario.ca/document/guide-occupational-health-and-safety-act"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heqco.ca/Pages/wel.aspx"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www.heqco.ca/SiteCollectionDocuments/HEQCO_WIL_Guide_ENG_ACC.pdf"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heqco.ca/Pages/wel.aspx"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www.heqco.ca/SiteCollectionDocuments/HEQCO_WIL_Guide_ENG_ACC.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AABBCE-4AAE-407F-B4F5-722E2B2CA670}" type="slidenum">
              <a:rPr lang="en-CA" smtClean="0"/>
              <a:t>1</a:t>
            </a:fld>
            <a:endParaRPr lang="en-CA"/>
          </a:p>
        </p:txBody>
      </p:sp>
    </p:spTree>
    <p:extLst>
      <p:ext uri="{BB962C8B-B14F-4D97-AF65-F5344CB8AC3E}">
        <p14:creationId xmlns:p14="http://schemas.microsoft.com/office/powerpoint/2010/main" val="2164121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57EE0AA-B759-1B46-AF0A-FF6A5CE41F44}" type="slidenum">
              <a:rPr lang="en-US" smtClean="0"/>
              <a:t>20</a:t>
            </a:fld>
            <a:endParaRPr lang="en-US"/>
          </a:p>
        </p:txBody>
      </p:sp>
    </p:spTree>
    <p:extLst>
      <p:ext uri="{BB962C8B-B14F-4D97-AF65-F5344CB8AC3E}">
        <p14:creationId xmlns:p14="http://schemas.microsoft.com/office/powerpoint/2010/main" val="103995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AABBCE-4AAE-407F-B4F5-722E2B2CA670}" type="slidenum">
              <a:rPr lang="en-CA" smtClean="0"/>
              <a:t>22</a:t>
            </a:fld>
            <a:endParaRPr lang="en-CA"/>
          </a:p>
        </p:txBody>
      </p:sp>
    </p:spTree>
    <p:extLst>
      <p:ext uri="{BB962C8B-B14F-4D97-AF65-F5344CB8AC3E}">
        <p14:creationId xmlns:p14="http://schemas.microsoft.com/office/powerpoint/2010/main" val="3953326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7EE0AA-B759-1B46-AF0A-FF6A5CE41F44}" type="slidenum">
              <a:rPr lang="en-US" smtClean="0"/>
              <a:t>24</a:t>
            </a:fld>
            <a:endParaRPr lang="en-US"/>
          </a:p>
        </p:txBody>
      </p:sp>
    </p:spTree>
    <p:extLst>
      <p:ext uri="{BB962C8B-B14F-4D97-AF65-F5344CB8AC3E}">
        <p14:creationId xmlns:p14="http://schemas.microsoft.com/office/powerpoint/2010/main" val="1472352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a:t>
            </a:r>
            <a:r>
              <a:rPr lang="en-CA" dirty="0" err="1"/>
              <a:t>www.eeb.utoronto.ca</a:t>
            </a:r>
            <a:r>
              <a:rPr lang="en-CA" dirty="0"/>
              <a:t>/resources/</a:t>
            </a:r>
            <a:r>
              <a:rPr lang="en-CA" dirty="0" err="1"/>
              <a:t>facultyresources</a:t>
            </a:r>
            <a:r>
              <a:rPr lang="en-CA" dirty="0"/>
              <a:t>/</a:t>
            </a:r>
            <a:r>
              <a:rPr lang="en-CA" dirty="0" err="1"/>
              <a:t>offcampus.htm</a:t>
            </a:r>
            <a:endParaRPr lang="en-CA" dirty="0"/>
          </a:p>
          <a:p>
            <a:r>
              <a:rPr lang="en-CA" dirty="0"/>
              <a:t>http://</a:t>
            </a:r>
            <a:r>
              <a:rPr lang="en-CA" dirty="0" err="1"/>
              <a:t>www.governingcouncil.utoronto.ca</a:t>
            </a:r>
            <a:r>
              <a:rPr lang="en-CA" dirty="0"/>
              <a:t>/Assets/</a:t>
            </a:r>
            <a:r>
              <a:rPr lang="en-CA" dirty="0" err="1"/>
              <a:t>Governing+Council+Digital+Assets</a:t>
            </a:r>
            <a:r>
              <a:rPr lang="en-CA" dirty="0"/>
              <a:t>/Policies/PDF/ppmay191988.pdf</a:t>
            </a:r>
          </a:p>
          <a:p>
            <a:r>
              <a:rPr lang="en-CA" dirty="0"/>
              <a:t>http://</a:t>
            </a:r>
            <a:r>
              <a:rPr lang="en-CA" dirty="0" err="1"/>
              <a:t>www.ehs.utoronto.ca</a:t>
            </a:r>
            <a:r>
              <a:rPr lang="en-CA" dirty="0"/>
              <a:t>/resources/</a:t>
            </a:r>
            <a:r>
              <a:rPr lang="en-CA" dirty="0" err="1"/>
              <a:t>manindex</a:t>
            </a:r>
            <a:r>
              <a:rPr lang="en-CA" dirty="0"/>
              <a:t>/policies/</a:t>
            </a:r>
            <a:r>
              <a:rPr lang="en-CA" dirty="0" err="1"/>
              <a:t>fieldres.htm</a:t>
            </a:r>
            <a:endParaRPr lang="en-CA" dirty="0"/>
          </a:p>
          <a:p>
            <a:r>
              <a:rPr lang="en-CA" dirty="0"/>
              <a:t>http://</a:t>
            </a:r>
            <a:r>
              <a:rPr lang="en-CA" dirty="0" err="1"/>
              <a:t>www.studentlife.utoronto.ca</a:t>
            </a:r>
            <a:r>
              <a:rPr lang="en-CA" dirty="0"/>
              <a:t>/</a:t>
            </a:r>
            <a:r>
              <a:rPr lang="en-CA" dirty="0" err="1"/>
              <a:t>cie</a:t>
            </a:r>
            <a:r>
              <a:rPr lang="en-CA" dirty="0"/>
              <a:t>/safety-abroad</a:t>
            </a:r>
          </a:p>
          <a:p>
            <a:r>
              <a:rPr lang="en-CA" dirty="0"/>
              <a:t>http://</a:t>
            </a:r>
            <a:r>
              <a:rPr lang="en-CA" dirty="0" err="1"/>
              <a:t>www.insurance</a:t>
            </a:r>
            <a:r>
              <a:rPr lang="en-CA" dirty="0"/>
              <a:t>-risk-</a:t>
            </a:r>
            <a:r>
              <a:rPr lang="en-CA" dirty="0" err="1"/>
              <a:t>mgmt.utoronto.ca</a:t>
            </a:r>
            <a:r>
              <a:rPr lang="en-CA" dirty="0"/>
              <a:t>/Guidelines/Off-</a:t>
            </a:r>
            <a:r>
              <a:rPr lang="en-CA" dirty="0" err="1"/>
              <a:t>CampusActivities.htm</a:t>
            </a:r>
            <a:endParaRPr lang="en-CA" dirty="0"/>
          </a:p>
          <a:p>
            <a:r>
              <a:rPr lang="en-CA" dirty="0">
                <a:hlinkClick r:id="rId3"/>
              </a:rPr>
              <a:t>https://www.ontario.ca/document/guide-occupational-health-and-safety-act</a:t>
            </a:r>
            <a:endParaRPr lang="en-CA" dirty="0"/>
          </a:p>
          <a:p>
            <a:endParaRPr lang="en-US" dirty="0"/>
          </a:p>
        </p:txBody>
      </p:sp>
      <p:sp>
        <p:nvSpPr>
          <p:cNvPr id="4" name="Slide Number Placeholder 3"/>
          <p:cNvSpPr>
            <a:spLocks noGrp="1"/>
          </p:cNvSpPr>
          <p:nvPr>
            <p:ph type="sldNum" sz="quarter" idx="10"/>
          </p:nvPr>
        </p:nvSpPr>
        <p:spPr/>
        <p:txBody>
          <a:bodyPr/>
          <a:lstStyle/>
          <a:p>
            <a:fld id="{03AABBCE-4AAE-407F-B4F5-722E2B2CA670}" type="slidenum">
              <a:rPr lang="en-CA" smtClean="0"/>
              <a:t>29</a:t>
            </a:fld>
            <a:endParaRPr lang="en-CA"/>
          </a:p>
        </p:txBody>
      </p:sp>
    </p:spTree>
    <p:extLst>
      <p:ext uri="{BB962C8B-B14F-4D97-AF65-F5344CB8AC3E}">
        <p14:creationId xmlns:p14="http://schemas.microsoft.com/office/powerpoint/2010/main" val="976366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AABBCE-4AAE-407F-B4F5-722E2B2CA670}" type="slidenum">
              <a:rPr lang="en-CA" smtClean="0"/>
              <a:t>33</a:t>
            </a:fld>
            <a:endParaRPr lang="en-CA"/>
          </a:p>
        </p:txBody>
      </p:sp>
    </p:spTree>
    <p:extLst>
      <p:ext uri="{BB962C8B-B14F-4D97-AF65-F5344CB8AC3E}">
        <p14:creationId xmlns:p14="http://schemas.microsoft.com/office/powerpoint/2010/main" val="3176337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dirty="0">
              <a:solidFill>
                <a:schemeClr val="tx2">
                  <a:lumMod val="25000"/>
                </a:schemeClr>
              </a:solidFill>
              <a:latin typeface="Arial" charset="0"/>
              <a:ea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03AABBCE-4AAE-407F-B4F5-722E2B2CA670}" type="slidenum">
              <a:rPr lang="en-CA" smtClean="0"/>
              <a:t>35</a:t>
            </a:fld>
            <a:endParaRPr lang="en-CA"/>
          </a:p>
        </p:txBody>
      </p:sp>
    </p:spTree>
    <p:extLst>
      <p:ext uri="{BB962C8B-B14F-4D97-AF65-F5344CB8AC3E}">
        <p14:creationId xmlns:p14="http://schemas.microsoft.com/office/powerpoint/2010/main" val="4141174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57EE0AA-B759-1B46-AF0A-FF6A5CE41F44}" type="slidenum">
              <a:rPr lang="en-US" smtClean="0"/>
              <a:t>36</a:t>
            </a:fld>
            <a:endParaRPr lang="en-US"/>
          </a:p>
        </p:txBody>
      </p:sp>
    </p:spTree>
    <p:extLst>
      <p:ext uri="{BB962C8B-B14F-4D97-AF65-F5344CB8AC3E}">
        <p14:creationId xmlns:p14="http://schemas.microsoft.com/office/powerpoint/2010/main" val="3281507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7EE0AA-B759-1B46-AF0A-FF6A5CE41F44}" type="slidenum">
              <a:rPr lang="en-US" smtClean="0"/>
              <a:t>37</a:t>
            </a:fld>
            <a:endParaRPr lang="en-US"/>
          </a:p>
        </p:txBody>
      </p:sp>
    </p:spTree>
    <p:extLst>
      <p:ext uri="{BB962C8B-B14F-4D97-AF65-F5344CB8AC3E}">
        <p14:creationId xmlns:p14="http://schemas.microsoft.com/office/powerpoint/2010/main" val="843899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solidFill>
                  <a:schemeClr val="accent2">
                    <a:lumMod val="75000"/>
                  </a:schemeClr>
                </a:solidFill>
                <a:latin typeface="Arial" charset="0"/>
                <a:ea typeface="Arial" charset="0"/>
                <a:cs typeface="Arial" charset="0"/>
                <a:hlinkClick r:id="rId3"/>
              </a:rPr>
              <a:t>Link; The Higher Education Quality Council of Ontario’s (HEQCO)</a:t>
            </a:r>
            <a:r>
              <a:rPr lang="en-US" dirty="0">
                <a:solidFill>
                  <a:schemeClr val="accent2">
                    <a:lumMod val="75000"/>
                  </a:schemeClr>
                </a:solidFill>
                <a:latin typeface="Arial" charset="0"/>
                <a:ea typeface="Arial" charset="0"/>
                <a:cs typeface="Arial" charset="0"/>
              </a:rPr>
              <a:t> </a:t>
            </a:r>
            <a:br>
              <a:rPr lang="en-US" dirty="0">
                <a:solidFill>
                  <a:schemeClr val="accent2">
                    <a:lumMod val="75000"/>
                  </a:schemeClr>
                </a:solidFill>
                <a:latin typeface="Arial" charset="0"/>
                <a:ea typeface="Arial" charset="0"/>
                <a:cs typeface="Arial" charset="0"/>
              </a:rPr>
            </a:br>
            <a:r>
              <a:rPr lang="en-US" i="1" u="sng" dirty="0">
                <a:solidFill>
                  <a:schemeClr val="accent2">
                    <a:lumMod val="75000"/>
                  </a:schemeClr>
                </a:solidFill>
                <a:latin typeface="Arial" charset="0"/>
                <a:ea typeface="Arial" charset="0"/>
                <a:cs typeface="Arial" charset="0"/>
                <a:hlinkClick r:id="rId4"/>
              </a:rPr>
              <a:t>A Practical Guide for Work Integrated Learning</a:t>
            </a:r>
            <a:endParaRPr lang="en-US" cap="all" dirty="0">
              <a:latin typeface="Arial" charset="0"/>
              <a:ea typeface="Arial" charset="0"/>
              <a:cs typeface="Arial" charset="0"/>
            </a:endParaRPr>
          </a:p>
          <a:p>
            <a:endParaRPr lang="en-US" dirty="0"/>
          </a:p>
        </p:txBody>
      </p:sp>
      <p:sp>
        <p:nvSpPr>
          <p:cNvPr id="4" name="Slide Number Placeholder 3"/>
          <p:cNvSpPr>
            <a:spLocks noGrp="1"/>
          </p:cNvSpPr>
          <p:nvPr>
            <p:ph type="sldNum" sz="quarter" idx="5"/>
          </p:nvPr>
        </p:nvSpPr>
        <p:spPr/>
        <p:txBody>
          <a:bodyPr/>
          <a:lstStyle/>
          <a:p>
            <a:fld id="{E57EE0AA-B759-1B46-AF0A-FF6A5CE41F44}" type="slidenum">
              <a:rPr lang="en-US" smtClean="0"/>
              <a:t>39</a:t>
            </a:fld>
            <a:endParaRPr lang="en-US"/>
          </a:p>
        </p:txBody>
      </p:sp>
    </p:spTree>
    <p:extLst>
      <p:ext uri="{BB962C8B-B14F-4D97-AF65-F5344CB8AC3E}">
        <p14:creationId xmlns:p14="http://schemas.microsoft.com/office/powerpoint/2010/main" val="3223872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solidFill>
                  <a:schemeClr val="accent2">
                    <a:lumMod val="75000"/>
                  </a:schemeClr>
                </a:solidFill>
                <a:latin typeface="Arial" charset="0"/>
                <a:ea typeface="Arial" charset="0"/>
                <a:cs typeface="Arial" charset="0"/>
                <a:hlinkClick r:id="rId3"/>
              </a:rPr>
              <a:t>Link: The Higher Education Quality Council of Ontario’s (</a:t>
            </a:r>
            <a:r>
              <a:rPr lang="en-US" u="sng" err="1">
                <a:solidFill>
                  <a:schemeClr val="accent2">
                    <a:lumMod val="75000"/>
                  </a:schemeClr>
                </a:solidFill>
                <a:latin typeface="Arial" charset="0"/>
                <a:ea typeface="Arial" charset="0"/>
                <a:cs typeface="Arial" charset="0"/>
                <a:hlinkClick r:id="rId3"/>
              </a:rPr>
              <a:t>HEQCO</a:t>
            </a:r>
            <a:r>
              <a:rPr lang="en-US" u="sng">
                <a:solidFill>
                  <a:schemeClr val="accent2">
                    <a:lumMod val="75000"/>
                  </a:schemeClr>
                </a:solidFill>
                <a:latin typeface="Arial" charset="0"/>
                <a:ea typeface="Arial" charset="0"/>
                <a:cs typeface="Arial" charset="0"/>
                <a:hlinkClick r:id="rId3"/>
              </a:rPr>
              <a:t>)</a:t>
            </a:r>
            <a:r>
              <a:rPr lang="en-US">
                <a:solidFill>
                  <a:schemeClr val="accent2">
                    <a:lumMod val="75000"/>
                  </a:schemeClr>
                </a:solidFill>
                <a:latin typeface="Arial" charset="0"/>
                <a:ea typeface="Arial" charset="0"/>
                <a:cs typeface="Arial" charset="0"/>
              </a:rPr>
              <a:t> </a:t>
            </a:r>
            <a:br>
              <a:rPr lang="en-US">
                <a:solidFill>
                  <a:schemeClr val="accent2">
                    <a:lumMod val="75000"/>
                  </a:schemeClr>
                </a:solidFill>
                <a:latin typeface="Arial" charset="0"/>
                <a:ea typeface="Arial" charset="0"/>
                <a:cs typeface="Arial" charset="0"/>
              </a:rPr>
            </a:br>
            <a:r>
              <a:rPr lang="en-US" i="1" u="sng">
                <a:solidFill>
                  <a:schemeClr val="accent2">
                    <a:lumMod val="75000"/>
                  </a:schemeClr>
                </a:solidFill>
                <a:latin typeface="Arial" charset="0"/>
                <a:ea typeface="Arial" charset="0"/>
                <a:cs typeface="Arial" charset="0"/>
                <a:hlinkClick r:id="rId4"/>
              </a:rPr>
              <a:t>A Practical Guide for Work Integrated Learning</a:t>
            </a:r>
            <a:endParaRPr lang="en-US" cap="all">
              <a:latin typeface="Arial" charset="0"/>
              <a:ea typeface="Arial" charset="0"/>
              <a:cs typeface="Arial" charset="0"/>
            </a:endParaRPr>
          </a:p>
          <a:p>
            <a:endParaRPr lang="en-US"/>
          </a:p>
        </p:txBody>
      </p:sp>
      <p:sp>
        <p:nvSpPr>
          <p:cNvPr id="4" name="Slide Number Placeholder 3"/>
          <p:cNvSpPr>
            <a:spLocks noGrp="1"/>
          </p:cNvSpPr>
          <p:nvPr>
            <p:ph type="sldNum" sz="quarter" idx="5"/>
          </p:nvPr>
        </p:nvSpPr>
        <p:spPr/>
        <p:txBody>
          <a:bodyPr/>
          <a:lstStyle/>
          <a:p>
            <a:fld id="{E57EE0AA-B759-1B46-AF0A-FF6A5CE41F44}" type="slidenum">
              <a:rPr lang="en-US" smtClean="0"/>
              <a:t>40</a:t>
            </a:fld>
            <a:endParaRPr lang="en-US"/>
          </a:p>
        </p:txBody>
      </p:sp>
    </p:spTree>
    <p:extLst>
      <p:ext uri="{BB962C8B-B14F-4D97-AF65-F5344CB8AC3E}">
        <p14:creationId xmlns:p14="http://schemas.microsoft.com/office/powerpoint/2010/main" val="1352483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57EE0AA-B759-1B46-AF0A-FF6A5CE41F44}" type="slidenum">
              <a:rPr lang="en-US" smtClean="0"/>
              <a:t>7</a:t>
            </a:fld>
            <a:endParaRPr lang="en-US"/>
          </a:p>
        </p:txBody>
      </p:sp>
    </p:spTree>
    <p:extLst>
      <p:ext uri="{BB962C8B-B14F-4D97-AF65-F5344CB8AC3E}">
        <p14:creationId xmlns:p14="http://schemas.microsoft.com/office/powerpoint/2010/main" val="448025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57EE0AA-B759-1B46-AF0A-FF6A5CE41F44}" type="slidenum">
              <a:rPr lang="en-US" smtClean="0"/>
              <a:t>8</a:t>
            </a:fld>
            <a:endParaRPr lang="en-US"/>
          </a:p>
        </p:txBody>
      </p:sp>
    </p:spTree>
    <p:extLst>
      <p:ext uri="{BB962C8B-B14F-4D97-AF65-F5344CB8AC3E}">
        <p14:creationId xmlns:p14="http://schemas.microsoft.com/office/powerpoint/2010/main" val="1724117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57EE0AA-B759-1B46-AF0A-FF6A5CE41F44}" type="slidenum">
              <a:rPr lang="en-US" smtClean="0"/>
              <a:t>12</a:t>
            </a:fld>
            <a:endParaRPr lang="en-US"/>
          </a:p>
        </p:txBody>
      </p:sp>
    </p:spTree>
    <p:extLst>
      <p:ext uri="{BB962C8B-B14F-4D97-AF65-F5344CB8AC3E}">
        <p14:creationId xmlns:p14="http://schemas.microsoft.com/office/powerpoint/2010/main" val="3957060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en-CA">
              <a:cs typeface="Calibri"/>
            </a:endParaRPr>
          </a:p>
        </p:txBody>
      </p:sp>
      <p:sp>
        <p:nvSpPr>
          <p:cNvPr id="4" name="Slide Number Placeholder 3"/>
          <p:cNvSpPr>
            <a:spLocks noGrp="1"/>
          </p:cNvSpPr>
          <p:nvPr>
            <p:ph type="sldNum" sz="quarter" idx="5"/>
          </p:nvPr>
        </p:nvSpPr>
        <p:spPr/>
        <p:txBody>
          <a:bodyPr/>
          <a:lstStyle/>
          <a:p>
            <a:fld id="{E57EE0AA-B759-1B46-AF0A-FF6A5CE41F44}" type="slidenum">
              <a:rPr lang="en-US" smtClean="0"/>
              <a:t>15</a:t>
            </a:fld>
            <a:endParaRPr lang="en-US"/>
          </a:p>
        </p:txBody>
      </p:sp>
    </p:spTree>
    <p:extLst>
      <p:ext uri="{BB962C8B-B14F-4D97-AF65-F5344CB8AC3E}">
        <p14:creationId xmlns:p14="http://schemas.microsoft.com/office/powerpoint/2010/main" val="743784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en-CA">
              <a:cs typeface="Calibri" panose="020F0502020204030204"/>
            </a:endParaRPr>
          </a:p>
        </p:txBody>
      </p:sp>
      <p:sp>
        <p:nvSpPr>
          <p:cNvPr id="4" name="Slide Number Placeholder 3"/>
          <p:cNvSpPr>
            <a:spLocks noGrp="1"/>
          </p:cNvSpPr>
          <p:nvPr>
            <p:ph type="sldNum" sz="quarter" idx="5"/>
          </p:nvPr>
        </p:nvSpPr>
        <p:spPr/>
        <p:txBody>
          <a:bodyPr/>
          <a:lstStyle/>
          <a:p>
            <a:fld id="{E57EE0AA-B759-1B46-AF0A-FF6A5CE41F44}" type="slidenum">
              <a:rPr lang="en-US" smtClean="0"/>
              <a:t>16</a:t>
            </a:fld>
            <a:endParaRPr lang="en-US"/>
          </a:p>
        </p:txBody>
      </p:sp>
    </p:spTree>
    <p:extLst>
      <p:ext uri="{BB962C8B-B14F-4D97-AF65-F5344CB8AC3E}">
        <p14:creationId xmlns:p14="http://schemas.microsoft.com/office/powerpoint/2010/main" val="2315507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en-CA">
              <a:cs typeface="Calibri"/>
            </a:endParaRPr>
          </a:p>
        </p:txBody>
      </p:sp>
      <p:sp>
        <p:nvSpPr>
          <p:cNvPr id="4" name="Slide Number Placeholder 3"/>
          <p:cNvSpPr>
            <a:spLocks noGrp="1"/>
          </p:cNvSpPr>
          <p:nvPr>
            <p:ph type="sldNum" sz="quarter" idx="5"/>
          </p:nvPr>
        </p:nvSpPr>
        <p:spPr/>
        <p:txBody>
          <a:bodyPr/>
          <a:lstStyle/>
          <a:p>
            <a:fld id="{E57EE0AA-B759-1B46-AF0A-FF6A5CE41F44}" type="slidenum">
              <a:rPr lang="en-US" smtClean="0"/>
              <a:t>17</a:t>
            </a:fld>
            <a:endParaRPr lang="en-US"/>
          </a:p>
        </p:txBody>
      </p:sp>
    </p:spTree>
    <p:extLst>
      <p:ext uri="{BB962C8B-B14F-4D97-AF65-F5344CB8AC3E}">
        <p14:creationId xmlns:p14="http://schemas.microsoft.com/office/powerpoint/2010/main" val="2394186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endParaRPr lang="en-CA">
              <a:cs typeface="Calibri" panose="020F0502020204030204"/>
            </a:endParaRPr>
          </a:p>
        </p:txBody>
      </p:sp>
      <p:sp>
        <p:nvSpPr>
          <p:cNvPr id="4" name="Slide Number Placeholder 3"/>
          <p:cNvSpPr>
            <a:spLocks noGrp="1"/>
          </p:cNvSpPr>
          <p:nvPr>
            <p:ph type="sldNum" sz="quarter" idx="5"/>
          </p:nvPr>
        </p:nvSpPr>
        <p:spPr/>
        <p:txBody>
          <a:bodyPr/>
          <a:lstStyle/>
          <a:p>
            <a:fld id="{E57EE0AA-B759-1B46-AF0A-FF6A5CE41F44}" type="slidenum">
              <a:rPr lang="en-US" smtClean="0"/>
              <a:t>18</a:t>
            </a:fld>
            <a:endParaRPr lang="en-US"/>
          </a:p>
        </p:txBody>
      </p:sp>
    </p:spTree>
    <p:extLst>
      <p:ext uri="{BB962C8B-B14F-4D97-AF65-F5344CB8AC3E}">
        <p14:creationId xmlns:p14="http://schemas.microsoft.com/office/powerpoint/2010/main" val="3730924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en-CA">
              <a:cs typeface="Calibri"/>
            </a:endParaRPr>
          </a:p>
        </p:txBody>
      </p:sp>
      <p:sp>
        <p:nvSpPr>
          <p:cNvPr id="4" name="Slide Number Placeholder 3"/>
          <p:cNvSpPr>
            <a:spLocks noGrp="1"/>
          </p:cNvSpPr>
          <p:nvPr>
            <p:ph type="sldNum" sz="quarter" idx="5"/>
          </p:nvPr>
        </p:nvSpPr>
        <p:spPr/>
        <p:txBody>
          <a:bodyPr/>
          <a:lstStyle/>
          <a:p>
            <a:fld id="{E57EE0AA-B759-1B46-AF0A-FF6A5CE41F44}" type="slidenum">
              <a:rPr lang="en-US" smtClean="0"/>
              <a:t>19</a:t>
            </a:fld>
            <a:endParaRPr lang="en-US"/>
          </a:p>
        </p:txBody>
      </p:sp>
    </p:spTree>
    <p:extLst>
      <p:ext uri="{BB962C8B-B14F-4D97-AF65-F5344CB8AC3E}">
        <p14:creationId xmlns:p14="http://schemas.microsoft.com/office/powerpoint/2010/main" val="1501094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649953"/>
            <a:ext cx="9144000" cy="2387600"/>
          </a:xfrm>
        </p:spPr>
        <p:txBody>
          <a:bodyPr anchor="b">
            <a:normAutofit/>
          </a:bodyPr>
          <a:lstStyle>
            <a:lvl1pPr marL="0" algn="r" defTabSz="914400" rtl="0" eaLnBrk="1" latinLnBrk="0" hangingPunct="1">
              <a:lnSpc>
                <a:spcPct val="90000"/>
              </a:lnSpc>
              <a:spcBef>
                <a:spcPct val="0"/>
              </a:spcBef>
              <a:buNone/>
              <a:defRPr lang="en-CA" sz="6000" b="1" kern="1200" dirty="0">
                <a:solidFill>
                  <a:schemeClr val="bg1"/>
                </a:solidFill>
                <a:latin typeface="+mj-lt"/>
                <a:ea typeface="Verdana" panose="020B0604030504040204" pitchFamily="34" charset="0"/>
                <a:cs typeface="Verdana" panose="020B0604030504040204" pitchFamily="34" charset="0"/>
              </a:defRPr>
            </a:lvl1pPr>
          </a:lstStyle>
          <a:p>
            <a:r>
              <a:rPr lang="en-US"/>
              <a:t>Click to edit Master title style</a:t>
            </a:r>
            <a:endParaRPr lang="en-CA"/>
          </a:p>
        </p:txBody>
      </p:sp>
      <p:sp>
        <p:nvSpPr>
          <p:cNvPr id="10" name="Subtitle 2">
            <a:extLst>
              <a:ext uri="{FF2B5EF4-FFF2-40B4-BE49-F238E27FC236}">
                <a16:creationId xmlns:a16="http://schemas.microsoft.com/office/drawing/2014/main" id="{CB33AD01-81E7-544C-B64D-3B56EBF2BE77}"/>
              </a:ext>
            </a:extLst>
          </p:cNvPr>
          <p:cNvSpPr>
            <a:spLocks noGrp="1"/>
          </p:cNvSpPr>
          <p:nvPr>
            <p:ph type="subTitle" idx="1" hasCustomPrompt="1"/>
          </p:nvPr>
        </p:nvSpPr>
        <p:spPr>
          <a:xfrm>
            <a:off x="1524000" y="5103813"/>
            <a:ext cx="9144000" cy="1655762"/>
          </a:xfrm>
        </p:spPr>
        <p:txBody>
          <a:bodyPr/>
          <a:lstStyle>
            <a:lvl1pPr marL="0" indent="0" algn="r">
              <a:buNone/>
              <a:defRPr sz="2400" b="1">
                <a:solidFill>
                  <a:schemeClr val="bg1"/>
                </a:solidFill>
                <a:latin typeface="+mj-lt"/>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76468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4EB16-40D9-9648-A943-FED84061E13A}"/>
              </a:ext>
            </a:extLst>
          </p:cNvPr>
          <p:cNvSpPr>
            <a:spLocks noGrp="1"/>
          </p:cNvSpPr>
          <p:nvPr>
            <p:ph type="title"/>
          </p:nvPr>
        </p:nvSpPr>
        <p:spPr>
          <a:xfrm>
            <a:off x="831850" y="1583618"/>
            <a:ext cx="10515600" cy="2852737"/>
          </a:xfrm>
        </p:spPr>
        <p:txBody>
          <a:bodyPr anchor="b"/>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350699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Referen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lgn="l" defTabSz="914400" rtl="0" eaLnBrk="1" latinLnBrk="0" hangingPunct="1">
              <a:lnSpc>
                <a:spcPct val="90000"/>
              </a:lnSpc>
              <a:spcBef>
                <a:spcPct val="0"/>
              </a:spcBef>
              <a:buNone/>
              <a:defRPr lang="en-CA" sz="2800" b="0" kern="1200" dirty="0">
                <a:solidFill>
                  <a:schemeClr val="bg1">
                    <a:lumMod val="50000"/>
                  </a:schemeClr>
                </a:solidFill>
                <a:latin typeface="+mj-lt"/>
                <a:ea typeface="Verdana" panose="020B0604030504040204" pitchFamily="34" charset="0"/>
                <a:cs typeface="Verdana" panose="020B0604030504040204" pitchFamily="34" charset="0"/>
              </a:defRPr>
            </a:lvl1pPr>
          </a:lstStyle>
          <a:p>
            <a:r>
              <a:rPr lang="en-US"/>
              <a:t>CLICK TO EDIT MASTER TITLE STYLE</a:t>
            </a:r>
            <a:endParaRPr lang="en-CA"/>
          </a:p>
        </p:txBody>
      </p:sp>
      <p:sp>
        <p:nvSpPr>
          <p:cNvPr id="3" name="Content Placeholder 2"/>
          <p:cNvSpPr>
            <a:spLocks noGrp="1"/>
          </p:cNvSpPr>
          <p:nvPr>
            <p:ph idx="1"/>
          </p:nvPr>
        </p:nvSpPr>
        <p:spPr>
          <a:xfrm>
            <a:off x="838200" y="1223889"/>
            <a:ext cx="10515600" cy="4590315"/>
          </a:xfrm>
        </p:spPr>
        <p:txBody>
          <a:bodyPr>
            <a:normAutofit/>
          </a:bodyPr>
          <a:lstStyle>
            <a:lvl1pPr marL="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1pPr>
            <a:lvl2pPr marL="2286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2pPr>
            <a:lvl3pPr marL="6858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3pPr>
            <a:lvl4pPr marL="11430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4pPr>
            <a:lvl5pPr marL="16002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7E608F-8E79-4585-AAF2-BC275CFAAE7D}" type="slidenum">
              <a:rPr lang="en-CA" smtClean="0"/>
              <a:t>‹#›</a:t>
            </a:fld>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56263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str_Referen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lgn="l" defTabSz="914400" rtl="0" eaLnBrk="1" latinLnBrk="0" hangingPunct="1">
              <a:lnSpc>
                <a:spcPct val="90000"/>
              </a:lnSpc>
              <a:spcBef>
                <a:spcPct val="0"/>
              </a:spcBef>
              <a:buNone/>
              <a:defRPr lang="en-CA" sz="2800" b="0" kern="1200" dirty="0">
                <a:solidFill>
                  <a:schemeClr val="bg1">
                    <a:lumMod val="50000"/>
                  </a:schemeClr>
                </a:solidFill>
                <a:latin typeface="+mj-lt"/>
                <a:ea typeface="Verdana" panose="020B0604030504040204" pitchFamily="34" charset="0"/>
                <a:cs typeface="Verdana" panose="020B0604030504040204" pitchFamily="34" charset="0"/>
              </a:defRPr>
            </a:lvl1pPr>
          </a:lstStyle>
          <a:p>
            <a:r>
              <a:rPr lang="en-US" dirty="0"/>
              <a:t>CLICK TO EDIT MASTER TITLE STYLE</a:t>
            </a:r>
            <a:endParaRPr lang="en-CA" dirty="0"/>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38200" y="1223889"/>
            <a:ext cx="10515600" cy="4590315"/>
          </a:xfrm>
        </p:spPr>
        <p:txBody>
          <a:bodyPr>
            <a:normAutofit/>
          </a:bodyPr>
          <a:lstStyle>
            <a:lvl1pPr marL="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1pPr>
            <a:lvl2pPr marL="2286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2pPr>
            <a:lvl3pPr marL="6858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3pPr>
            <a:lvl4pPr marL="11430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4pPr>
            <a:lvl5pPr marL="16002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61957717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cSld name="inst_Title _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1">
                    <a:lumMod val="50000"/>
                  </a:schemeClr>
                </a:solidFill>
                <a:latin typeface="+mj-lt"/>
              </a:defRPr>
            </a:lvl1pPr>
          </a:lstStyle>
          <a:p>
            <a:r>
              <a:rPr lang="en-US"/>
              <a:t>CLICK TO EDIT MASTER TITLE STYLE</a:t>
            </a:r>
            <a:endParaRPr lang="en-CA"/>
          </a:p>
        </p:txBody>
      </p:sp>
      <p:cxnSp>
        <p:nvCxnSpPr>
          <p:cNvPr id="8" name="Straight Connector 7"/>
          <p:cNvCxnSpPr/>
          <p:nvPr/>
        </p:nvCxnSpPr>
        <p:spPr>
          <a:xfrm>
            <a:off x="-30480" y="855359"/>
            <a:ext cx="12252960" cy="0"/>
          </a:xfrm>
          <a:prstGeom prst="line">
            <a:avLst/>
          </a:prstGeom>
          <a:ln>
            <a:solidFill>
              <a:srgbClr val="0059B3"/>
            </a:solidFill>
          </a:ln>
        </p:spPr>
        <p:style>
          <a:lnRef idx="1">
            <a:schemeClr val="dk1"/>
          </a:lnRef>
          <a:fillRef idx="0">
            <a:schemeClr val="dk1"/>
          </a:fillRef>
          <a:effectRef idx="0">
            <a:schemeClr val="dk1"/>
          </a:effectRef>
          <a:fontRef idx="minor">
            <a:schemeClr val="tx1"/>
          </a:fontRef>
        </p:style>
      </p:cxnSp>
      <p:sp>
        <p:nvSpPr>
          <p:cNvPr id="3" name="Content Placeholder 2"/>
          <p:cNvSpPr>
            <a:spLocks noGrp="1"/>
          </p:cNvSpPr>
          <p:nvPr>
            <p:ph idx="1"/>
          </p:nvPr>
        </p:nvSpPr>
        <p:spPr>
          <a:xfrm>
            <a:off x="838200" y="1223889"/>
            <a:ext cx="10515600" cy="4773545"/>
          </a:xfrm>
        </p:spPr>
        <p:txBody>
          <a:bodyPr>
            <a:normAutofit/>
          </a:bodyPr>
          <a:lstStyle>
            <a:lvl1pPr marL="0" indent="0" algn="l" defTabSz="914400" rtl="0" eaLnBrk="1" latinLnBrk="0" hangingPunct="1">
              <a:lnSpc>
                <a:spcPct val="100000"/>
              </a:lnSpc>
              <a:spcAft>
                <a:spcPts val="900"/>
              </a:spcAft>
              <a:buClr>
                <a:schemeClr val="accent3">
                  <a:lumMod val="50000"/>
                </a:schemeClr>
              </a:buClr>
              <a:buFontTx/>
              <a:buNone/>
              <a:defRPr lang="en-US" sz="2400" kern="1200" dirty="0" smtClean="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Aft>
                <a:spcPts val="900"/>
              </a:spcAft>
              <a:buClr>
                <a:schemeClr val="accent3">
                  <a:lumMod val="50000"/>
                </a:schemeClr>
              </a:buClr>
              <a:buFontTx/>
              <a:buNone/>
              <a:defRPr lang="en-US" sz="2400" kern="1200" dirty="0" smtClean="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Aft>
                <a:spcPts val="900"/>
              </a:spcAft>
              <a:buClr>
                <a:schemeClr val="accent3">
                  <a:lumMod val="50000"/>
                </a:schemeClr>
              </a:buClr>
              <a:buFontTx/>
              <a:buNone/>
              <a:defRPr lang="en-US" sz="2400" kern="1200" dirty="0" smtClean="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Aft>
                <a:spcPts val="900"/>
              </a:spcAft>
              <a:buClr>
                <a:schemeClr val="accent3">
                  <a:lumMod val="50000"/>
                </a:schemeClr>
              </a:buClr>
              <a:buFontTx/>
              <a:buNone/>
              <a:defRPr lang="en-US" sz="2400" kern="1200" dirty="0" smtClean="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Aft>
                <a:spcPts val="900"/>
              </a:spcAft>
              <a:buClr>
                <a:schemeClr val="accent3">
                  <a:lumMod val="50000"/>
                </a:schemeClr>
              </a:buClr>
              <a:buFontTx/>
              <a:buNone/>
              <a:defRPr lang="en-CA" sz="2400" kern="1200" dirty="0">
                <a:solidFill>
                  <a:schemeClr val="tx1"/>
                </a:solidFill>
                <a:latin typeface="+mn-lt"/>
                <a:ea typeface="Verdana" panose="020B060403050404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Text Placeholder 16"/>
          <p:cNvSpPr>
            <a:spLocks noGrp="1"/>
          </p:cNvSpPr>
          <p:nvPr>
            <p:ph type="body" sz="quarter" idx="14"/>
          </p:nvPr>
        </p:nvSpPr>
        <p:spPr>
          <a:xfrm>
            <a:off x="838200" y="5999092"/>
            <a:ext cx="10515600" cy="355600"/>
          </a:xfrm>
        </p:spPr>
        <p:txBody>
          <a:bodyPr>
            <a:noAutofit/>
          </a:bodyPr>
          <a:lstStyle>
            <a:lvl1pPr marL="0" indent="0">
              <a:buNone/>
              <a:defRPr sz="10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34731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inst_Title_SubTitle_On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1">
                    <a:lumMod val="50000"/>
                  </a:schemeClr>
                </a:solidFill>
                <a:latin typeface="+mj-lt"/>
              </a:defRPr>
            </a:lvl1pPr>
          </a:lstStyle>
          <a:p>
            <a:r>
              <a:rPr lang="en-US"/>
              <a:t>CLICK TO EDIT MASTER TITLE STYLE</a:t>
            </a:r>
            <a:endParaRPr lang="en-CA"/>
          </a:p>
        </p:txBody>
      </p:sp>
      <p:cxnSp>
        <p:nvCxnSpPr>
          <p:cNvPr id="11" name="Straight Connector 10">
            <a:extLst>
              <a:ext uri="{FF2B5EF4-FFF2-40B4-BE49-F238E27FC236}">
                <a16:creationId xmlns:a16="http://schemas.microsoft.com/office/drawing/2014/main" id="{38EB604B-F0ED-7046-AA30-C27CE5722FA1}"/>
              </a:ext>
            </a:extLst>
          </p:cNvPr>
          <p:cNvCxnSpPr/>
          <p:nvPr userDrawn="1"/>
        </p:nvCxnSpPr>
        <p:spPr>
          <a:xfrm>
            <a:off x="-30480" y="864898"/>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10" name="Text Placeholder 4"/>
          <p:cNvSpPr>
            <a:spLocks noGrp="1"/>
          </p:cNvSpPr>
          <p:nvPr>
            <p:ph type="body" sz="quarter" idx="15" hasCustomPrompt="1"/>
          </p:nvPr>
        </p:nvSpPr>
        <p:spPr>
          <a:xfrm>
            <a:off x="838200" y="855359"/>
            <a:ext cx="10515600" cy="1159889"/>
          </a:xfrm>
        </p:spPr>
        <p:txBody>
          <a:bodyPr anchor="ctr">
            <a:noAutofit/>
          </a:bodyPr>
          <a:lstStyle>
            <a:lvl1pPr marL="0" indent="0" algn="ctr">
              <a:lnSpc>
                <a:spcPct val="100000"/>
              </a:lnSpc>
              <a:spcBef>
                <a:spcPts val="0"/>
              </a:spcBef>
              <a:spcAft>
                <a:spcPts val="400"/>
              </a:spcAft>
              <a:buNone/>
              <a:defRPr sz="2400" b="1" baseline="0">
                <a:solidFill>
                  <a:schemeClr val="accent6">
                    <a:lumMod val="75000"/>
                  </a:schemeClr>
                </a:solidFill>
              </a:defRPr>
            </a:lvl1pPr>
          </a:lstStyle>
          <a:p>
            <a:pPr lvl="0"/>
            <a:r>
              <a:rPr lang="en-US"/>
              <a:t>Click here to edit subtitle</a:t>
            </a:r>
          </a:p>
        </p:txBody>
      </p:sp>
      <p:sp>
        <p:nvSpPr>
          <p:cNvPr id="3" name="Content Placeholder 2"/>
          <p:cNvSpPr>
            <a:spLocks noGrp="1"/>
          </p:cNvSpPr>
          <p:nvPr>
            <p:ph idx="1"/>
          </p:nvPr>
        </p:nvSpPr>
        <p:spPr>
          <a:xfrm>
            <a:off x="838200" y="2011606"/>
            <a:ext cx="10515600" cy="3991034"/>
          </a:xfrm>
        </p:spPr>
        <p:txBody>
          <a:bodyPr>
            <a:normAutofit/>
          </a:bodyPr>
          <a:lstStyle>
            <a:lvl1pPr marL="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1pPr>
            <a:lvl2pPr marL="2286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2pPr>
            <a:lvl3pPr marL="6858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3pPr>
            <a:lvl4pPr marL="11430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4pPr>
            <a:lvl5pPr marL="16002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Text Placeholder 16"/>
          <p:cNvSpPr>
            <a:spLocks noGrp="1"/>
          </p:cNvSpPr>
          <p:nvPr>
            <p:ph type="body" sz="quarter" idx="14"/>
          </p:nvPr>
        </p:nvSpPr>
        <p:spPr>
          <a:xfrm>
            <a:off x="838200" y="5999092"/>
            <a:ext cx="10515600" cy="355600"/>
          </a:xfrm>
        </p:spPr>
        <p:txBody>
          <a:bodyPr>
            <a:noAutofit/>
          </a:bodyPr>
          <a:lstStyle>
            <a:lvl1pPr marL="0" indent="0">
              <a:buNone/>
              <a:defRPr sz="10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58001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inst_Title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tx1">
                    <a:lumMod val="50000"/>
                    <a:lumOff val="50000"/>
                  </a:schemeClr>
                </a:solidFill>
              </a:defRPr>
            </a:lvl1pPr>
          </a:lstStyle>
          <a:p>
            <a:r>
              <a:rPr lang="en-US"/>
              <a:t>CLICK TO EDIT MASTER TITLE STYLE</a:t>
            </a:r>
            <a:endParaRPr lang="en-CA"/>
          </a:p>
        </p:txBody>
      </p:sp>
      <p:cxnSp>
        <p:nvCxnSpPr>
          <p:cNvPr id="8" name="Straight Connector 7"/>
          <p:cNvCxnSpPr/>
          <p:nvPr/>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
          </p:nvPr>
        </p:nvSpPr>
        <p:spPr>
          <a:xfrm>
            <a:off x="848298" y="1219200"/>
            <a:ext cx="5080000" cy="4525963"/>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15"/>
          </p:nvPr>
        </p:nvSpPr>
        <p:spPr>
          <a:xfrm>
            <a:off x="6131498" y="1219200"/>
            <a:ext cx="5080000" cy="4525963"/>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6"/>
          <p:cNvSpPr>
            <a:spLocks noGrp="1"/>
          </p:cNvSpPr>
          <p:nvPr>
            <p:ph type="body" sz="quarter" idx="14"/>
          </p:nvPr>
        </p:nvSpPr>
        <p:spPr>
          <a:xfrm>
            <a:off x="838200" y="5999092"/>
            <a:ext cx="10515600" cy="355600"/>
          </a:xfrm>
        </p:spPr>
        <p:txBody>
          <a:bodyPr>
            <a:noAutofit/>
          </a:bodyPr>
          <a:lstStyle>
            <a:lvl1pPr marL="0" indent="0">
              <a:buNone/>
              <a:defRPr sz="10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8763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inst_Title_Subtitle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lang="en-CA" sz="2800" b="0" kern="1200" dirty="0">
                <a:solidFill>
                  <a:schemeClr val="bg1">
                    <a:lumMod val="50000"/>
                  </a:schemeClr>
                </a:solidFill>
                <a:latin typeface="+mj-lt"/>
                <a:ea typeface="Verdana" panose="020B0604030504040204" pitchFamily="34" charset="0"/>
                <a:cs typeface="Verdana" panose="020B0604030504040204" pitchFamily="34" charset="0"/>
              </a:defRPr>
            </a:lvl1pPr>
          </a:lstStyle>
          <a:p>
            <a:r>
              <a:rPr lang="en-US"/>
              <a:t>CLICK TO EDIT MASTER TITLE STYLE</a:t>
            </a:r>
            <a:endParaRPr lang="en-CA"/>
          </a:p>
        </p:txBody>
      </p:sp>
      <p:sp>
        <p:nvSpPr>
          <p:cNvPr id="4" name="Date Placeholder 3"/>
          <p:cNvSpPr>
            <a:spLocks noGrp="1"/>
          </p:cNvSpPr>
          <p:nvPr>
            <p:ph type="dt" sz="half" idx="10"/>
          </p:nvPr>
        </p:nvSpPr>
        <p:spPr/>
        <p:txBody>
          <a:bodyPr/>
          <a:lstStyle/>
          <a:p>
            <a:fld id="{79460D19-1E1D-4C67-ADA4-066D2D528487}" type="datetimeFigureOut">
              <a:rPr lang="en-CA" smtClean="0"/>
              <a:t>01/11/2019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7E608F-8E79-4585-AAF2-BC275CFAAE7D}" type="slidenum">
              <a:rPr lang="en-CA" smtClean="0"/>
              <a:t>‹#›</a:t>
            </a:fld>
            <a:endParaRPr lang="en-CA"/>
          </a:p>
        </p:txBody>
      </p:sp>
      <p:cxnSp>
        <p:nvCxnSpPr>
          <p:cNvPr id="8" name="Straight Connector 7"/>
          <p:cNvCxnSpPr/>
          <p:nvPr/>
        </p:nvCxnSpPr>
        <p:spPr>
          <a:xfrm>
            <a:off x="-30480" y="855359"/>
            <a:ext cx="12252960" cy="0"/>
          </a:xfrm>
          <a:prstGeom prst="line">
            <a:avLst/>
          </a:prstGeom>
          <a:ln>
            <a:solidFill>
              <a:srgbClr val="0059B3"/>
            </a:solidFill>
          </a:ln>
        </p:spPr>
        <p:style>
          <a:lnRef idx="1">
            <a:schemeClr val="dk1"/>
          </a:lnRef>
          <a:fillRef idx="0">
            <a:schemeClr val="dk1"/>
          </a:fillRef>
          <a:effectRef idx="0">
            <a:schemeClr val="dk1"/>
          </a:effectRef>
          <a:fontRef idx="minor">
            <a:schemeClr val="tx1"/>
          </a:fontRef>
        </p:style>
      </p:cxnSp>
      <p:sp>
        <p:nvSpPr>
          <p:cNvPr id="13" name="Text Placeholder 16"/>
          <p:cNvSpPr>
            <a:spLocks noGrp="1"/>
          </p:cNvSpPr>
          <p:nvPr>
            <p:ph type="body" sz="quarter" idx="14"/>
          </p:nvPr>
        </p:nvSpPr>
        <p:spPr>
          <a:xfrm>
            <a:off x="838200" y="5999092"/>
            <a:ext cx="10515600" cy="355600"/>
          </a:xfrm>
        </p:spPr>
        <p:txBody>
          <a:bodyPr>
            <a:noAutofit/>
          </a:bodyPr>
          <a:lstStyle>
            <a:lvl1pPr marL="0" indent="0">
              <a:buNone/>
              <a:defRPr sz="10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Content Placeholder 2"/>
          <p:cNvSpPr>
            <a:spLocks noGrp="1"/>
          </p:cNvSpPr>
          <p:nvPr>
            <p:ph sz="half" idx="1"/>
          </p:nvPr>
        </p:nvSpPr>
        <p:spPr>
          <a:xfrm>
            <a:off x="848298" y="2041104"/>
            <a:ext cx="5080000" cy="3980528"/>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15"/>
          </p:nvPr>
        </p:nvSpPr>
        <p:spPr>
          <a:xfrm>
            <a:off x="6278983" y="2041104"/>
            <a:ext cx="5080000" cy="3980528"/>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p:cNvSpPr>
            <a:spLocks noGrp="1"/>
          </p:cNvSpPr>
          <p:nvPr>
            <p:ph type="body" sz="quarter" idx="16" hasCustomPrompt="1"/>
          </p:nvPr>
        </p:nvSpPr>
        <p:spPr>
          <a:xfrm>
            <a:off x="838200" y="855359"/>
            <a:ext cx="10515600" cy="1159889"/>
          </a:xfrm>
        </p:spPr>
        <p:txBody>
          <a:bodyPr anchor="ctr">
            <a:noAutofit/>
          </a:bodyPr>
          <a:lstStyle>
            <a:lvl1pPr marL="0" indent="0" algn="ctr">
              <a:lnSpc>
                <a:spcPct val="100000"/>
              </a:lnSpc>
              <a:spcBef>
                <a:spcPts val="0"/>
              </a:spcBef>
              <a:spcAft>
                <a:spcPts val="400"/>
              </a:spcAft>
              <a:buNone/>
              <a:defRPr sz="2400" b="1" baseline="0">
                <a:solidFill>
                  <a:schemeClr val="accent6">
                    <a:lumMod val="75000"/>
                  </a:schemeClr>
                </a:solidFill>
              </a:defRPr>
            </a:lvl1pPr>
          </a:lstStyle>
          <a:p>
            <a:pPr lvl="0"/>
            <a:r>
              <a:rPr lang="en-US"/>
              <a:t>Click here to edit subtitle</a:t>
            </a:r>
          </a:p>
        </p:txBody>
      </p:sp>
    </p:spTree>
    <p:extLst>
      <p:ext uri="{BB962C8B-B14F-4D97-AF65-F5344CB8AC3E}">
        <p14:creationId xmlns:p14="http://schemas.microsoft.com/office/powerpoint/2010/main" val="2177989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032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84925"/>
            <a:ext cx="2743200" cy="365125"/>
          </a:xfrm>
          <a:prstGeom prst="rect">
            <a:avLst/>
          </a:prstGeom>
        </p:spPr>
        <p:txBody>
          <a:bodyPr vert="horz" lIns="91440" tIns="45720" rIns="91440" bIns="45720" rtlCol="0" anchor="ctr"/>
          <a:lstStyle>
            <a:lvl1pPr algn="l">
              <a:defRPr sz="1000">
                <a:solidFill>
                  <a:schemeClr val="tx1">
                    <a:tint val="75000"/>
                  </a:schemeClr>
                </a:solidFill>
                <a:latin typeface="+mj-lt"/>
                <a:ea typeface="Verdana" panose="020B0604030504040204" pitchFamily="34" charset="0"/>
                <a:cs typeface="Verdana" panose="020B0604030504040204" pitchFamily="34" charset="0"/>
              </a:defRPr>
            </a:lvl1pPr>
          </a:lstStyle>
          <a:p>
            <a:fld id="{79460D19-1E1D-4C67-ADA4-066D2D528487}" type="datetimeFigureOut">
              <a:rPr lang="en-CA" smtClean="0"/>
              <a:pPr/>
              <a:t>01/11/2019</a:t>
            </a:fld>
            <a:endParaRPr lang="en-CA"/>
          </a:p>
        </p:txBody>
      </p:sp>
      <p:sp>
        <p:nvSpPr>
          <p:cNvPr id="5" name="Footer Placeholder 4"/>
          <p:cNvSpPr>
            <a:spLocks noGrp="1"/>
          </p:cNvSpPr>
          <p:nvPr>
            <p:ph type="ftr" sz="quarter" idx="3"/>
          </p:nvPr>
        </p:nvSpPr>
        <p:spPr>
          <a:xfrm>
            <a:off x="4038600" y="6394450"/>
            <a:ext cx="4114800" cy="365125"/>
          </a:xfrm>
          <a:prstGeom prst="rect">
            <a:avLst/>
          </a:prstGeom>
        </p:spPr>
        <p:txBody>
          <a:bodyPr vert="horz" lIns="91440" tIns="45720" rIns="91440" bIns="45720" rtlCol="0" anchor="ctr"/>
          <a:lstStyle>
            <a:lvl1pPr algn="ctr">
              <a:defRPr sz="1000">
                <a:solidFill>
                  <a:schemeClr val="tx1">
                    <a:tint val="75000"/>
                  </a:schemeClr>
                </a:solidFill>
                <a:latin typeface="+mj-lt"/>
                <a:ea typeface="Verdana" panose="020B0604030504040204" pitchFamily="34" charset="0"/>
                <a:cs typeface="Verdana" panose="020B0604030504040204" pitchFamily="34" charset="0"/>
              </a:defRPr>
            </a:lvl1pPr>
          </a:lstStyle>
          <a:p>
            <a:endParaRPr lang="en-CA"/>
          </a:p>
        </p:txBody>
      </p:sp>
      <p:sp>
        <p:nvSpPr>
          <p:cNvPr id="6" name="Slide Number Placeholder 5"/>
          <p:cNvSpPr>
            <a:spLocks noGrp="1"/>
          </p:cNvSpPr>
          <p:nvPr>
            <p:ph type="sldNum" sz="quarter" idx="4"/>
          </p:nvPr>
        </p:nvSpPr>
        <p:spPr>
          <a:xfrm>
            <a:off x="8610600" y="63944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ea typeface="Verdana" panose="020B0604030504040204" pitchFamily="34" charset="0"/>
                <a:cs typeface="Verdana" panose="020B0604030504040204" pitchFamily="34" charset="0"/>
              </a:defRPr>
            </a:lvl1pPr>
          </a:lstStyle>
          <a:p>
            <a:fld id="{007E608F-8E79-4585-AAF2-BC275CFAAE7D}" type="slidenum">
              <a:rPr lang="en-CA" smtClean="0"/>
              <a:pPr/>
              <a:t>‹#›</a:t>
            </a:fld>
            <a:endParaRPr lang="en-CA"/>
          </a:p>
        </p:txBody>
      </p:sp>
    </p:spTree>
    <p:extLst>
      <p:ext uri="{BB962C8B-B14F-4D97-AF65-F5344CB8AC3E}">
        <p14:creationId xmlns:p14="http://schemas.microsoft.com/office/powerpoint/2010/main" val="317485721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59" r:id="rId3"/>
    <p:sldLayoutId id="2147483711" r:id="rId4"/>
    <p:sldLayoutId id="2147483705" r:id="rId5"/>
    <p:sldLayoutId id="2147483706" r:id="rId6"/>
    <p:sldLayoutId id="2147483708" r:id="rId7"/>
    <p:sldLayoutId id="2147483710" r:id="rId8"/>
  </p:sldLayoutIdLst>
  <p:txStyles>
    <p:titleStyle>
      <a:lvl1pPr algn="l" defTabSz="914400" rtl="0" eaLnBrk="1" latinLnBrk="0" hangingPunct="1">
        <a:lnSpc>
          <a:spcPct val="90000"/>
        </a:lnSpc>
        <a:spcBef>
          <a:spcPct val="0"/>
        </a:spcBef>
        <a:buNone/>
        <a:defRPr lang="en-US" sz="4400" kern="1200" dirty="0">
          <a:solidFill>
            <a:schemeClr val="bg1">
              <a:lumMod val="50000"/>
            </a:schemeClr>
          </a:solidFill>
          <a:latin typeface="+mj-lt"/>
          <a:ea typeface="Verdana" panose="020B0604030504040204" pitchFamily="34" charset="0"/>
          <a:cs typeface="Verdana" panose="020B0604030504040204" pitchFamily="34" charset="0"/>
        </a:defRPr>
      </a:lvl1pPr>
    </p:titleStyle>
    <p:bodyStyle>
      <a:lvl1pPr marL="228600" indent="-457200" algn="l" defTabSz="914400" rtl="0" eaLnBrk="1" latinLnBrk="0" hangingPunct="1">
        <a:lnSpc>
          <a:spcPct val="100000"/>
        </a:lnSpc>
        <a:spcBef>
          <a:spcPts val="1000"/>
        </a:spcBef>
        <a:spcAft>
          <a:spcPts val="900"/>
        </a:spcAft>
        <a:buClr>
          <a:schemeClr val="accent3">
            <a:lumMod val="75000"/>
          </a:schemeClr>
        </a:buClr>
        <a:buFont typeface="Arial" panose="020B0604020202020204" pitchFamily="34" charset="0"/>
        <a:buChar char="•"/>
        <a:defRPr sz="2400" kern="1200">
          <a:solidFill>
            <a:schemeClr val="tx1"/>
          </a:solidFill>
          <a:latin typeface="+mn-lt"/>
          <a:ea typeface="Verdana" panose="020B0604030504040204" pitchFamily="34" charset="0"/>
          <a:cs typeface="Arial" panose="020B0604020202020204" pitchFamily="34" charset="0"/>
        </a:defRPr>
      </a:lvl1pPr>
      <a:lvl2pPr marL="685800" indent="-457200" algn="l" defTabSz="914400" rtl="0" eaLnBrk="1" latinLnBrk="0" hangingPunct="1">
        <a:lnSpc>
          <a:spcPct val="100000"/>
        </a:lnSpc>
        <a:spcBef>
          <a:spcPts val="500"/>
        </a:spcBef>
        <a:spcAft>
          <a:spcPts val="900"/>
        </a:spcAft>
        <a:buClr>
          <a:schemeClr val="accent3">
            <a:lumMod val="75000"/>
          </a:schemeClr>
        </a:buClr>
        <a:buFont typeface="Arial" panose="020B0604020202020204" pitchFamily="34" charset="0"/>
        <a:buChar char="•"/>
        <a:defRPr sz="2400" kern="1200">
          <a:solidFill>
            <a:schemeClr val="tx1"/>
          </a:solidFill>
          <a:latin typeface="+mn-lt"/>
          <a:ea typeface="Verdana" panose="020B0604030504040204" pitchFamily="34" charset="0"/>
          <a:cs typeface="Arial" panose="020B0604020202020204" pitchFamily="34" charset="0"/>
        </a:defRPr>
      </a:lvl2pPr>
      <a:lvl3pPr marL="1143000" indent="-457200" algn="l" defTabSz="914400" rtl="0" eaLnBrk="1" latinLnBrk="0" hangingPunct="1">
        <a:lnSpc>
          <a:spcPct val="100000"/>
        </a:lnSpc>
        <a:spcBef>
          <a:spcPts val="500"/>
        </a:spcBef>
        <a:spcAft>
          <a:spcPts val="900"/>
        </a:spcAft>
        <a:buClr>
          <a:schemeClr val="accent3">
            <a:lumMod val="75000"/>
          </a:schemeClr>
        </a:buClr>
        <a:buFont typeface="Arial" panose="020B0604020202020204" pitchFamily="34" charset="0"/>
        <a:buChar char="•"/>
        <a:defRPr sz="2400" kern="1200">
          <a:solidFill>
            <a:schemeClr val="tx1"/>
          </a:solidFill>
          <a:latin typeface="+mn-lt"/>
          <a:ea typeface="Verdana" panose="020B0604030504040204" pitchFamily="34" charset="0"/>
          <a:cs typeface="Arial" panose="020B0604020202020204" pitchFamily="34" charset="0"/>
        </a:defRPr>
      </a:lvl3pPr>
      <a:lvl4pPr marL="1600200" indent="-457200" algn="l" defTabSz="914400" rtl="0" eaLnBrk="1" latinLnBrk="0" hangingPunct="1">
        <a:lnSpc>
          <a:spcPct val="100000"/>
        </a:lnSpc>
        <a:spcBef>
          <a:spcPts val="500"/>
        </a:spcBef>
        <a:spcAft>
          <a:spcPts val="900"/>
        </a:spcAft>
        <a:buClr>
          <a:schemeClr val="accent3">
            <a:lumMod val="75000"/>
          </a:schemeClr>
        </a:buClr>
        <a:buFont typeface="Arial" panose="020B0604020202020204" pitchFamily="34" charset="0"/>
        <a:buChar char="•"/>
        <a:defRPr sz="2400" kern="1200">
          <a:solidFill>
            <a:schemeClr val="tx1"/>
          </a:solidFill>
          <a:latin typeface="+mn-lt"/>
          <a:ea typeface="Verdana" panose="020B0604030504040204" pitchFamily="34" charset="0"/>
          <a:cs typeface="Arial" panose="020B0604020202020204" pitchFamily="34" charset="0"/>
        </a:defRPr>
      </a:lvl4pPr>
      <a:lvl5pPr marL="2057400" indent="-457200" algn="l" defTabSz="914400" rtl="0" eaLnBrk="1" latinLnBrk="0" hangingPunct="1">
        <a:lnSpc>
          <a:spcPct val="100000"/>
        </a:lnSpc>
        <a:spcBef>
          <a:spcPts val="500"/>
        </a:spcBef>
        <a:spcAft>
          <a:spcPts val="900"/>
        </a:spcAft>
        <a:buClr>
          <a:schemeClr val="accent3">
            <a:lumMod val="75000"/>
          </a:schemeClr>
        </a:buClr>
        <a:buFont typeface="Arial" panose="020B0604020202020204" pitchFamily="34" charset="0"/>
        <a:buChar char="•"/>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15.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16.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1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18.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19.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20.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2.xml"/><Relationship Id="rId5" Type="http://schemas.microsoft.com/office/2007/relationships/hdphoto" Target="../media/hdphoto1.wdp"/><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hyperlink" Target="mailto:jennifer.mclean@utoronto.ca" TargetMode="External"/><Relationship Id="rId7" Type="http://schemas.openxmlformats.org/officeDocument/2006/relationships/image" Target="../media/image6.svg"/><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5.png"/><Relationship Id="rId5" Type="http://schemas.openxmlformats.org/officeDocument/2006/relationships/hyperlink" Target="https://www.viceprovoststudents.utoronto.ca/policies-guidelines/" TargetMode="Externa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2.xml"/><Relationship Id="rId7" Type="http://schemas.openxmlformats.org/officeDocument/2006/relationships/diagramColors" Target="../diagrams/colors1.xml"/><Relationship Id="rId12" Type="http://schemas.openxmlformats.org/officeDocument/2006/relationships/image" Target="../media/image6.svg"/><Relationship Id="rId2" Type="http://schemas.openxmlformats.org/officeDocument/2006/relationships/slideLayout" Target="../slideLayouts/slideLayout6.xml"/><Relationship Id="rId1" Type="http://schemas.openxmlformats.org/officeDocument/2006/relationships/tags" Target="../tags/tag24.xml"/><Relationship Id="rId6" Type="http://schemas.openxmlformats.org/officeDocument/2006/relationships/diagramQuickStyle" Target="../diagrams/quickStyle1.xml"/><Relationship Id="rId11" Type="http://schemas.openxmlformats.org/officeDocument/2006/relationships/image" Target="../media/image5.png"/><Relationship Id="rId5" Type="http://schemas.openxmlformats.org/officeDocument/2006/relationships/diagramLayout" Target="../diagrams/layout1.xml"/><Relationship Id="rId10" Type="http://schemas.openxmlformats.org/officeDocument/2006/relationships/image" Target="../media/image3.png"/><Relationship Id="rId4" Type="http://schemas.openxmlformats.org/officeDocument/2006/relationships/diagramData" Target="../diagrams/data1.xml"/><Relationship Id="rId9" Type="http://schemas.openxmlformats.org/officeDocument/2006/relationships/hyperlink" Target="https://www.viceprovoststudents.utoronto.ca/policies-guidelin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tags" Target="../tags/tag2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www.governingcouncil.utoronto.ca/Assets/Governing+Council+Digital+Assets/Policies/PDF/ppjul012002.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svpscentre.utoronto.ca/" TargetMode="External"/><Relationship Id="rId2" Type="http://schemas.openxmlformats.org/officeDocument/2006/relationships/slideLayout" Target="../slideLayouts/slideLayout6.xml"/><Relationship Id="rId1" Type="http://schemas.openxmlformats.org/officeDocument/2006/relationships/tags" Target="../tags/tag2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image" Target="../media/image5.png"/><Relationship Id="rId5" Type="http://schemas.openxmlformats.org/officeDocument/2006/relationships/hyperlink" Target="https://www.viceprovoststudents.utoronto.ca/policies-guidelines/" TargetMode="External"/><Relationship Id="rId4" Type="http://schemas.openxmlformats.org/officeDocument/2006/relationships/hyperlink" Target="https://www.provost.utoronto.ca/planning-policy/information-communication-technology-appropriate-use/"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hyperlink" Target="https://www.ontario.ca/laws/statute/90f31" TargetMode="Externa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hyperlink" Target="https://www.viceprovoststudents.utoronto.ca/policies-guidelines/" TargetMode="External"/><Relationship Id="rId5" Type="http://schemas.openxmlformats.org/officeDocument/2006/relationships/image" Target="../media/image3.png"/><Relationship Id="rId4" Type="http://schemas.openxmlformats.org/officeDocument/2006/relationships/hyperlink" Target="https://www.ipc.on.ca/wp-content/uploads/Resources/hguide-e.pdf"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ontario.ca/document/guide-occupational-health-and-safety-act" TargetMode="External"/><Relationship Id="rId3" Type="http://schemas.openxmlformats.org/officeDocument/2006/relationships/notesSlide" Target="../notesSlides/notesSlide13.xml"/><Relationship Id="rId7" Type="http://schemas.openxmlformats.org/officeDocument/2006/relationships/hyperlink" Target="http://www.studentlife.utoronto.ca/cie/safety-abroad" TargetMode="External"/><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hyperlink" Target="https://ehs.utoronto.ca/" TargetMode="External"/><Relationship Id="rId5" Type="http://schemas.openxmlformats.org/officeDocument/2006/relationships/hyperlink" Target="https://governingcouncil.utoronto.ca/secretariat/policies/safety-framework-campus-april-7-2011" TargetMode="External"/><Relationship Id="rId4" Type="http://schemas.openxmlformats.org/officeDocument/2006/relationships/hyperlink" Target="http://www.eeb.utoronto.ca/resources/facultyresources/offcampus.htm" TargetMode="Externa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hyperlink" Target="https://placements.viceprovoststudents.utoronto.ca/" TargetMode="External"/><Relationship Id="rId7" Type="http://schemas.openxmlformats.org/officeDocument/2006/relationships/image" Target="../media/image6.svg"/><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image" Target="../media/image5.png"/><Relationship Id="rId5" Type="http://schemas.openxmlformats.org/officeDocument/2006/relationships/hyperlink" Target="https://www.viceprovoststudents.utoronto.ca/policies-guidelines/" TargetMode="Externa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hyperlink" Target="https://www.ontario.ca/document/guide-occupational-health-and-safety-act" TargetMode="External"/><Relationship Id="rId2" Type="http://schemas.openxmlformats.org/officeDocument/2006/relationships/slideLayout" Target="../slideLayouts/slideLayout6.xml"/><Relationship Id="rId1" Type="http://schemas.openxmlformats.org/officeDocument/2006/relationships/tags" Target="../tags/tag3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3.xml"/><Relationship Id="rId5" Type="http://schemas.microsoft.com/office/2007/relationships/hdphoto" Target="../media/hdphoto1.wdp"/><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35.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6.xml"/><Relationship Id="rId5" Type="http://schemas.microsoft.com/office/2007/relationships/hdphoto" Target="../media/hdphoto1.wdp"/><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3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8.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hyperlink" Target="http://creativecommons.org/licenses/by-nc/4.0/"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experientiallearning.utoronto.ca/faculty-staff/learn/course-and-program-resources/administratio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7.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34728" y="51115"/>
            <a:ext cx="12261456" cy="6897069"/>
          </a:xfrm>
          <a:prstGeom prst="rect">
            <a:avLst/>
          </a:prstGeom>
        </p:spPr>
      </p:pic>
      <p:sp>
        <p:nvSpPr>
          <p:cNvPr id="7" name="Rectangle 6">
            <a:extLst>
              <a:ext uri="{FF2B5EF4-FFF2-40B4-BE49-F238E27FC236}">
                <a16:creationId xmlns:a16="http://schemas.microsoft.com/office/drawing/2014/main" id="{19829F4E-2CB3-FE45-84BF-B25E72553754}"/>
              </a:ext>
            </a:extLst>
          </p:cNvPr>
          <p:cNvSpPr/>
          <p:nvPr/>
        </p:nvSpPr>
        <p:spPr>
          <a:xfrm>
            <a:off x="0" y="-17032"/>
            <a:ext cx="12261455" cy="6948184"/>
          </a:xfrm>
          <a:prstGeom prst="rect">
            <a:avLst/>
          </a:prstGeom>
          <a:gradFill flip="none" rotWithShape="1">
            <a:gsLst>
              <a:gs pos="5000">
                <a:schemeClr val="accent4">
                  <a:alpha val="30000"/>
                </a:schemeClr>
              </a:gs>
              <a:gs pos="71000">
                <a:schemeClr val="accent5">
                  <a:alpha val="60000"/>
                </a:schemeClr>
              </a:gs>
              <a:gs pos="37000">
                <a:schemeClr val="accent3">
                  <a:lumMod val="75000"/>
                  <a:alpha val="49000"/>
                </a:schemeClr>
              </a:gs>
              <a:gs pos="100000">
                <a:schemeClr val="accent5">
                  <a:lumMod val="75000"/>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800" b="0" i="0" u="none" strike="noStrike" kern="1200" cap="none" spc="0" normalizeH="0" baseline="0" noProof="0">
              <a:ln>
                <a:noFill/>
              </a:ln>
              <a:effectLst/>
              <a:uLnTx/>
              <a:uFillTx/>
              <a:latin typeface="Calibri" panose="020F0502020204030204"/>
              <a:cs typeface="Calibri"/>
            </a:endParaRPr>
          </a:p>
        </p:txBody>
      </p:sp>
      <p:sp>
        <p:nvSpPr>
          <p:cNvPr id="2" name="Title 1"/>
          <p:cNvSpPr>
            <a:spLocks noGrp="1"/>
          </p:cNvSpPr>
          <p:nvPr>
            <p:ph type="ctrTitle"/>
          </p:nvPr>
        </p:nvSpPr>
        <p:spPr/>
        <p:txBody>
          <a:bodyPr/>
          <a:lstStyle/>
          <a:p>
            <a:r>
              <a:rPr lang="en-CA"/>
              <a:t>Administration</a:t>
            </a:r>
          </a:p>
        </p:txBody>
      </p:sp>
      <p:sp>
        <p:nvSpPr>
          <p:cNvPr id="3" name="Subtitle 2"/>
          <p:cNvSpPr>
            <a:spLocks noGrp="1"/>
          </p:cNvSpPr>
          <p:nvPr>
            <p:ph type="subTitle" idx="1"/>
          </p:nvPr>
        </p:nvSpPr>
        <p:spPr/>
        <p:txBody>
          <a:bodyPr/>
          <a:lstStyle/>
          <a:p>
            <a:r>
              <a:rPr lang="en-US"/>
              <a:t>REQUIREMENTS, POLICIES </a:t>
            </a:r>
            <a:br>
              <a:rPr lang="en-US"/>
            </a:br>
            <a:r>
              <a:rPr lang="en-US"/>
              <a:t>AND INSTITUTIONAL SUPPORT</a:t>
            </a:r>
          </a:p>
          <a:p>
            <a:endParaRPr lang="en-CA"/>
          </a:p>
        </p:txBody>
      </p:sp>
    </p:spTree>
    <p:custDataLst>
      <p:tags r:id="rId1"/>
    </p:custDataLst>
    <p:extLst>
      <p:ext uri="{BB962C8B-B14F-4D97-AF65-F5344CB8AC3E}">
        <p14:creationId xmlns:p14="http://schemas.microsoft.com/office/powerpoint/2010/main" val="655223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ADMINISTRATIVE CONSIDERATIONS</a:t>
            </a:r>
          </a:p>
        </p:txBody>
      </p:sp>
      <p:sp>
        <p:nvSpPr>
          <p:cNvPr id="14" name="Content Placeholder 13"/>
          <p:cNvSpPr>
            <a:spLocks noGrp="1"/>
          </p:cNvSpPr>
          <p:nvPr>
            <p:ph sz="half" idx="1"/>
          </p:nvPr>
        </p:nvSpPr>
        <p:spPr>
          <a:xfrm>
            <a:off x="848298" y="2041104"/>
            <a:ext cx="5080000" cy="4451136"/>
          </a:xfrm>
        </p:spPr>
        <p:txBody>
          <a:bodyPr/>
          <a:lstStyle/>
          <a:p>
            <a:r>
              <a:rPr lang="en-US" b="1">
                <a:solidFill>
                  <a:schemeClr val="accent4">
                    <a:lumMod val="50000"/>
                  </a:schemeClr>
                </a:solidFill>
              </a:rPr>
              <a:t>Status of the Student:</a:t>
            </a:r>
          </a:p>
          <a:p>
            <a:pPr marL="342900" indent="-342900">
              <a:buFont typeface="Arial" panose="020B0604020202020204" pitchFamily="34" charset="0"/>
              <a:buChar char="•"/>
            </a:pPr>
            <a:r>
              <a:rPr lang="en-US"/>
              <a:t>Is the student a domestic </a:t>
            </a:r>
            <a:br>
              <a:rPr lang="en-US"/>
            </a:br>
            <a:r>
              <a:rPr lang="en-US"/>
              <a:t>or international student?</a:t>
            </a:r>
          </a:p>
          <a:p>
            <a:pPr marL="342900" indent="-342900">
              <a:buFont typeface="Arial" panose="020B0604020202020204" pitchFamily="34" charset="0"/>
              <a:buChar char="•"/>
            </a:pPr>
            <a:r>
              <a:rPr lang="en-US"/>
              <a:t>If the student has an </a:t>
            </a:r>
            <a:br>
              <a:rPr lang="en-US"/>
            </a:br>
            <a:r>
              <a:rPr lang="en-US"/>
              <a:t>international student status, </a:t>
            </a:r>
            <a:br>
              <a:rPr lang="en-US"/>
            </a:br>
            <a:r>
              <a:rPr lang="en-US"/>
              <a:t>what VISA requirements may exist for paid employment?</a:t>
            </a:r>
          </a:p>
          <a:p>
            <a:endParaRPr lang="en-US"/>
          </a:p>
        </p:txBody>
      </p:sp>
      <p:sp>
        <p:nvSpPr>
          <p:cNvPr id="16" name="Content Placeholder 15"/>
          <p:cNvSpPr>
            <a:spLocks noGrp="1"/>
          </p:cNvSpPr>
          <p:nvPr>
            <p:ph sz="half" idx="15"/>
          </p:nvPr>
        </p:nvSpPr>
        <p:spPr>
          <a:xfrm>
            <a:off x="6278982" y="2041104"/>
            <a:ext cx="5592977" cy="4327848"/>
          </a:xfrm>
        </p:spPr>
        <p:txBody>
          <a:bodyPr>
            <a:normAutofit lnSpcReduction="10000"/>
          </a:bodyPr>
          <a:lstStyle/>
          <a:p>
            <a:r>
              <a:rPr lang="en-US" b="1">
                <a:solidFill>
                  <a:schemeClr val="accent6">
                    <a:lumMod val="50000"/>
                  </a:schemeClr>
                </a:solidFill>
              </a:rPr>
              <a:t>Degree of Student Direction:</a:t>
            </a:r>
          </a:p>
          <a:p>
            <a:pPr marL="342900" indent="-342900">
              <a:buFont typeface="Arial" panose="020B0604020202020204" pitchFamily="34" charset="0"/>
              <a:buChar char="•"/>
            </a:pPr>
            <a:r>
              <a:rPr lang="en-US"/>
              <a:t>Is project work student-led or organization/supervisor-led?</a:t>
            </a:r>
          </a:p>
          <a:p>
            <a:pPr marL="342900" indent="-342900">
              <a:buFont typeface="Arial" panose="020B0604020202020204" pitchFamily="34" charset="0"/>
              <a:buChar char="•"/>
            </a:pPr>
            <a:r>
              <a:rPr lang="en-US"/>
              <a:t>If student led, what should be put in place to protect students’ innovation and intellectual property?</a:t>
            </a:r>
          </a:p>
          <a:p>
            <a:pPr marL="342900" indent="-342900">
              <a:buFont typeface="Arial" panose="020B0604020202020204" pitchFamily="34" charset="0"/>
              <a:buChar char="•"/>
            </a:pPr>
            <a:r>
              <a:rPr lang="en-US"/>
              <a:t>If organization led, what should be put in place to protect the innovation and development of the organization?</a:t>
            </a:r>
          </a:p>
          <a:p>
            <a:pPr marL="342900" lvl="0" indent="-342900">
              <a:buFont typeface="Arial" panose="020B0604020202020204" pitchFamily="34" charset="0"/>
              <a:buChar char="•"/>
            </a:pPr>
            <a:endParaRPr lang="en-US"/>
          </a:p>
          <a:p>
            <a:endParaRPr lang="en-CA"/>
          </a:p>
        </p:txBody>
      </p:sp>
      <p:sp>
        <p:nvSpPr>
          <p:cNvPr id="11" name="Text Placeholder 10"/>
          <p:cNvSpPr>
            <a:spLocks noGrp="1"/>
          </p:cNvSpPr>
          <p:nvPr>
            <p:ph type="body" sz="quarter" idx="16"/>
          </p:nvPr>
        </p:nvSpPr>
        <p:spPr/>
        <p:txBody>
          <a:bodyPr/>
          <a:lstStyle/>
          <a:p>
            <a:r>
              <a:rPr lang="en-US"/>
              <a:t>Status of the Student </a:t>
            </a:r>
            <a:br>
              <a:rPr lang="en-US"/>
            </a:br>
            <a:r>
              <a:rPr lang="en-US"/>
              <a:t>and the Degree of Student Direction</a:t>
            </a:r>
          </a:p>
        </p:txBody>
      </p:sp>
      <p:pic>
        <p:nvPicPr>
          <p:cNvPr id="7" name="Picture 6">
            <a:extLst>
              <a:ext uri="{FF2B5EF4-FFF2-40B4-BE49-F238E27FC236}">
                <a16:creationId xmlns:a16="http://schemas.microsoft.com/office/drawing/2014/main" id="{0CE13680-9F4F-5D48-8BD4-DB7A1F61596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3435175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ADMINISTRATIVE CONSIDERATIONS</a:t>
            </a:r>
          </a:p>
        </p:txBody>
      </p:sp>
      <p:sp>
        <p:nvSpPr>
          <p:cNvPr id="10" name="Text Placeholder 9"/>
          <p:cNvSpPr>
            <a:spLocks noGrp="1"/>
          </p:cNvSpPr>
          <p:nvPr>
            <p:ph type="body" sz="quarter" idx="15"/>
          </p:nvPr>
        </p:nvSpPr>
        <p:spPr/>
        <p:txBody>
          <a:bodyPr/>
          <a:lstStyle/>
          <a:p>
            <a:r>
              <a:rPr lang="en-US"/>
              <a:t>Research</a:t>
            </a:r>
            <a:endParaRPr lang="en-CA"/>
          </a:p>
        </p:txBody>
      </p:sp>
      <p:sp>
        <p:nvSpPr>
          <p:cNvPr id="4" name="Content Placeholder 3"/>
          <p:cNvSpPr>
            <a:spLocks noGrp="1"/>
          </p:cNvSpPr>
          <p:nvPr>
            <p:ph idx="1"/>
          </p:nvPr>
        </p:nvSpPr>
        <p:spPr>
          <a:xfrm>
            <a:off x="838199" y="2134894"/>
            <a:ext cx="10982325" cy="3705469"/>
          </a:xfrm>
        </p:spPr>
        <p:txBody>
          <a:bodyPr/>
          <a:lstStyle/>
          <a:p>
            <a:r>
              <a:rPr lang="en-US" dirty="0"/>
              <a:t>Will there be </a:t>
            </a:r>
            <a:r>
              <a:rPr lang="en-US" b="1" dirty="0"/>
              <a:t>research that occurs </a:t>
            </a:r>
            <a:r>
              <a:rPr lang="en-US" dirty="0"/>
              <a:t>as a part of the student experience?</a:t>
            </a:r>
          </a:p>
          <a:p>
            <a:r>
              <a:rPr lang="en-US" dirty="0"/>
              <a:t>If yes, </a:t>
            </a:r>
            <a:r>
              <a:rPr lang="en-US" b="1" dirty="0"/>
              <a:t>what </a:t>
            </a:r>
            <a:r>
              <a:rPr lang="en-US" dirty="0"/>
              <a:t>are the associated </a:t>
            </a:r>
            <a:r>
              <a:rPr lang="en-US" b="1" dirty="0"/>
              <a:t>Research Ethics Board</a:t>
            </a:r>
            <a:r>
              <a:rPr lang="en-US" dirty="0"/>
              <a:t> (REB) </a:t>
            </a:r>
            <a:r>
              <a:rPr lang="en-US" b="1" dirty="0"/>
              <a:t>requirements</a:t>
            </a:r>
            <a:r>
              <a:rPr lang="en-US" dirty="0"/>
              <a:t>? </a:t>
            </a:r>
          </a:p>
          <a:p>
            <a:r>
              <a:rPr lang="en-US" dirty="0"/>
              <a:t>NOTE: </a:t>
            </a:r>
            <a:r>
              <a:rPr lang="en-US" b="1" dirty="0"/>
              <a:t>REB requirements will vary </a:t>
            </a:r>
            <a:r>
              <a:rPr lang="en-US" dirty="0"/>
              <a:t>depending on the </a:t>
            </a:r>
            <a:r>
              <a:rPr lang="en-US" b="1" dirty="0"/>
              <a:t>specific research </a:t>
            </a:r>
            <a:r>
              <a:rPr lang="en-US" dirty="0"/>
              <a:t/>
            </a:r>
            <a:br>
              <a:rPr lang="en-US" dirty="0"/>
            </a:br>
            <a:r>
              <a:rPr lang="en-US" dirty="0"/>
              <a:t>and the </a:t>
            </a:r>
            <a:r>
              <a:rPr lang="en-US" b="1" dirty="0"/>
              <a:t>student’s role </a:t>
            </a:r>
            <a:r>
              <a:rPr lang="en-US" dirty="0"/>
              <a:t>in the research.</a:t>
            </a:r>
          </a:p>
          <a:p>
            <a:pPr lvl="0"/>
            <a:endParaRPr lang="en-US" dirty="0"/>
          </a:p>
          <a:p>
            <a:endParaRPr lang="en-CA" dirty="0"/>
          </a:p>
        </p:txBody>
      </p:sp>
      <p:pic>
        <p:nvPicPr>
          <p:cNvPr id="7" name="Picture 6">
            <a:extLst>
              <a:ext uri="{FF2B5EF4-FFF2-40B4-BE49-F238E27FC236}">
                <a16:creationId xmlns:a16="http://schemas.microsoft.com/office/drawing/2014/main" id="{0CE13680-9F4F-5D48-8BD4-DB7A1F61596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1532694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ADMINISTRATIVE CONSIDERATIONS</a:t>
            </a:r>
          </a:p>
        </p:txBody>
      </p:sp>
      <p:sp>
        <p:nvSpPr>
          <p:cNvPr id="11" name="Text Placeholder 10"/>
          <p:cNvSpPr>
            <a:spLocks noGrp="1"/>
          </p:cNvSpPr>
          <p:nvPr>
            <p:ph type="body" sz="quarter" idx="15"/>
          </p:nvPr>
        </p:nvSpPr>
        <p:spPr/>
        <p:txBody>
          <a:bodyPr/>
          <a:lstStyle/>
          <a:p>
            <a:r>
              <a:rPr lang="en-CA"/>
              <a:t>Experiential Learning Typology</a:t>
            </a:r>
          </a:p>
        </p:txBody>
      </p:sp>
      <p:sp>
        <p:nvSpPr>
          <p:cNvPr id="4" name="Content Placeholder 3"/>
          <p:cNvSpPr>
            <a:spLocks noGrp="1"/>
          </p:cNvSpPr>
          <p:nvPr>
            <p:ph idx="1"/>
          </p:nvPr>
        </p:nvSpPr>
        <p:spPr>
          <a:xfrm>
            <a:off x="838199" y="2134894"/>
            <a:ext cx="11326157" cy="3253032"/>
          </a:xfrm>
        </p:spPr>
        <p:txBody>
          <a:bodyPr>
            <a:normAutofit/>
          </a:bodyPr>
          <a:lstStyle/>
          <a:p>
            <a:pPr algn="ctr"/>
            <a:r>
              <a:rPr lang="en-US" dirty="0"/>
              <a:t>The following typology has been developed as a </a:t>
            </a:r>
            <a:r>
              <a:rPr lang="en-US" b="1" dirty="0"/>
              <a:t>purpose-and </a:t>
            </a:r>
            <a:br>
              <a:rPr lang="en-US" b="1" dirty="0"/>
            </a:br>
            <a:r>
              <a:rPr lang="en-US" b="1" dirty="0"/>
              <a:t>outcome-driven typology</a:t>
            </a:r>
            <a:r>
              <a:rPr lang="en-US" dirty="0"/>
              <a:t>. </a:t>
            </a:r>
          </a:p>
          <a:p>
            <a:pPr algn="ctr"/>
            <a:r>
              <a:rPr lang="en-US" dirty="0"/>
              <a:t>It is intended to support the pedagogical development and administration of students’ learning experiences. General types of student experience are categorized based on the broader pedagogical grounding along with the typical design and administrative requirements. </a:t>
            </a:r>
          </a:p>
          <a:p>
            <a:pPr algn="ctr"/>
            <a:r>
              <a:rPr lang="en-US" b="1" dirty="0"/>
              <a:t>These include the following broad categories:</a:t>
            </a:r>
            <a:endParaRPr lang="en-CA" b="1" dirty="0"/>
          </a:p>
        </p:txBody>
      </p:sp>
      <p:pic>
        <p:nvPicPr>
          <p:cNvPr id="8" name="Picture 7">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
        <p:nvSpPr>
          <p:cNvPr id="7" name="TextBox 6"/>
          <p:cNvSpPr txBox="1"/>
          <p:nvPr/>
        </p:nvSpPr>
        <p:spPr>
          <a:xfrm>
            <a:off x="266208" y="5532972"/>
            <a:ext cx="2021786" cy="10156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CA" sz="2000" b="1">
                <a:solidFill>
                  <a:srgbClr val="177CB3"/>
                </a:solidFill>
                <a:latin typeface="Arial" charset="0"/>
                <a:ea typeface="Arial" charset="0"/>
                <a:cs typeface="Arial" charset="0"/>
              </a:rPr>
              <a:t>Community Engaged Learning</a:t>
            </a:r>
            <a:endParaRPr lang="en-CA" sz="2000">
              <a:solidFill>
                <a:schemeClr val="tx2">
                  <a:lumMod val="25000"/>
                </a:schemeClr>
              </a:solidFill>
              <a:latin typeface="Corbel" panose="020B0503020204020204" pitchFamily="34" charset="0"/>
            </a:endParaRPr>
          </a:p>
        </p:txBody>
      </p:sp>
      <p:sp>
        <p:nvSpPr>
          <p:cNvPr id="14" name="TextBox 13"/>
          <p:cNvSpPr txBox="1"/>
          <p:nvPr/>
        </p:nvSpPr>
        <p:spPr>
          <a:xfrm>
            <a:off x="2142700" y="5532972"/>
            <a:ext cx="2051403" cy="10156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CA" sz="2000" b="1">
                <a:solidFill>
                  <a:schemeClr val="accent3">
                    <a:lumMod val="75000"/>
                  </a:schemeClr>
                </a:solidFill>
                <a:latin typeface="Arial" charset="0"/>
                <a:ea typeface="Arial" charset="0"/>
                <a:cs typeface="Arial" charset="0"/>
              </a:rPr>
              <a:t>International Experience</a:t>
            </a:r>
          </a:p>
          <a:p>
            <a:pPr algn="ctr"/>
            <a:endParaRPr lang="en-CA" sz="2000">
              <a:solidFill>
                <a:schemeClr val="tx2">
                  <a:lumMod val="25000"/>
                </a:schemeClr>
              </a:solidFill>
              <a:latin typeface="Corbel" panose="020B0503020204020204" pitchFamily="34" charset="0"/>
            </a:endParaRPr>
          </a:p>
        </p:txBody>
      </p:sp>
      <p:sp>
        <p:nvSpPr>
          <p:cNvPr id="19" name="TextBox 18"/>
          <p:cNvSpPr txBox="1"/>
          <p:nvPr/>
        </p:nvSpPr>
        <p:spPr>
          <a:xfrm>
            <a:off x="3576218" y="5532972"/>
            <a:ext cx="2679706"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CA" sz="2000" b="1">
                <a:solidFill>
                  <a:srgbClr val="007FA3"/>
                </a:solidFill>
                <a:latin typeface="Arial" charset="0"/>
                <a:ea typeface="Arial" charset="0"/>
                <a:cs typeface="Arial" charset="0"/>
              </a:rPr>
              <a:t>Work Term</a:t>
            </a:r>
            <a:endParaRPr lang="en-CA" sz="2000">
              <a:solidFill>
                <a:schemeClr val="tx2">
                  <a:lumMod val="25000"/>
                </a:schemeClr>
              </a:solidFill>
              <a:latin typeface="Corbel" panose="020B0503020204020204" pitchFamily="34" charset="0"/>
            </a:endParaRPr>
          </a:p>
        </p:txBody>
      </p:sp>
      <p:sp>
        <p:nvSpPr>
          <p:cNvPr id="24" name="TextBox 23"/>
          <p:cNvSpPr txBox="1"/>
          <p:nvPr/>
        </p:nvSpPr>
        <p:spPr>
          <a:xfrm>
            <a:off x="5586413" y="5532972"/>
            <a:ext cx="2471737" cy="10156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CA" sz="2000" b="1">
                <a:solidFill>
                  <a:srgbClr val="09A0BA"/>
                </a:solidFill>
                <a:latin typeface="Arial" charset="0"/>
                <a:ea typeface="Arial" charset="0"/>
                <a:cs typeface="Arial" charset="0"/>
              </a:rPr>
              <a:t>In-Class/</a:t>
            </a:r>
            <a:br>
              <a:rPr lang="en-CA" sz="2000" b="1">
                <a:solidFill>
                  <a:srgbClr val="09A0BA"/>
                </a:solidFill>
                <a:latin typeface="Arial" charset="0"/>
                <a:ea typeface="Arial" charset="0"/>
                <a:cs typeface="Arial" charset="0"/>
              </a:rPr>
            </a:br>
            <a:r>
              <a:rPr lang="en-CA" sz="2000" b="1">
                <a:solidFill>
                  <a:srgbClr val="09A0BA"/>
                </a:solidFill>
                <a:latin typeface="Arial" charset="0"/>
                <a:ea typeface="Arial" charset="0"/>
                <a:cs typeface="Arial" charset="0"/>
              </a:rPr>
              <a:t>Other Experiential Learning</a:t>
            </a:r>
            <a:endParaRPr lang="en-CA" sz="2000">
              <a:solidFill>
                <a:schemeClr val="tx2">
                  <a:lumMod val="25000"/>
                </a:schemeClr>
              </a:solidFill>
              <a:latin typeface="Arial" charset="0"/>
              <a:ea typeface="Arial" charset="0"/>
              <a:cs typeface="Arial" charset="0"/>
            </a:endParaRPr>
          </a:p>
        </p:txBody>
      </p:sp>
      <p:sp>
        <p:nvSpPr>
          <p:cNvPr id="29" name="TextBox 28"/>
          <p:cNvSpPr txBox="1"/>
          <p:nvPr/>
        </p:nvSpPr>
        <p:spPr>
          <a:xfrm>
            <a:off x="7544148" y="5532972"/>
            <a:ext cx="2526270"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CA" sz="2000" b="1">
                <a:solidFill>
                  <a:srgbClr val="0BA5B3"/>
                </a:solidFill>
                <a:latin typeface="Arial" charset="0"/>
                <a:ea typeface="Arial" charset="0"/>
                <a:cs typeface="Arial" charset="0"/>
              </a:rPr>
              <a:t>Placement</a:t>
            </a:r>
            <a:endParaRPr lang="en-CA" sz="2000">
              <a:solidFill>
                <a:schemeClr val="tx2">
                  <a:lumMod val="25000"/>
                </a:schemeClr>
              </a:solidFill>
              <a:latin typeface="Arial" charset="0"/>
              <a:ea typeface="Arial" charset="0"/>
              <a:cs typeface="Arial" charset="0"/>
            </a:endParaRPr>
          </a:p>
        </p:txBody>
      </p:sp>
      <p:sp>
        <p:nvSpPr>
          <p:cNvPr id="34" name="TextBox 33"/>
          <p:cNvSpPr txBox="1"/>
          <p:nvPr/>
        </p:nvSpPr>
        <p:spPr>
          <a:xfrm>
            <a:off x="9398834" y="5532972"/>
            <a:ext cx="2877502" cy="10156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CA" sz="2000" b="1">
                <a:solidFill>
                  <a:srgbClr val="0059B3"/>
                </a:solidFill>
              </a:rPr>
              <a:t>Organization-</a:t>
            </a:r>
          </a:p>
          <a:p>
            <a:pPr algn="ctr"/>
            <a:r>
              <a:rPr lang="en-CA" sz="2000" b="1">
                <a:solidFill>
                  <a:srgbClr val="0059B3"/>
                </a:solidFill>
              </a:rPr>
              <a:t>Partnered </a:t>
            </a:r>
          </a:p>
          <a:p>
            <a:pPr algn="ctr"/>
            <a:r>
              <a:rPr lang="en-CA" sz="2000" b="1">
                <a:solidFill>
                  <a:srgbClr val="0059B3"/>
                </a:solidFill>
              </a:rPr>
              <a:t>Project</a:t>
            </a:r>
            <a:endParaRPr lang="en-CA" sz="2000"/>
          </a:p>
        </p:txBody>
      </p:sp>
    </p:spTree>
    <p:custDataLst>
      <p:tags r:id="rId1"/>
    </p:custDataLst>
    <p:extLst>
      <p:ext uri="{BB962C8B-B14F-4D97-AF65-F5344CB8AC3E}">
        <p14:creationId xmlns:p14="http://schemas.microsoft.com/office/powerpoint/2010/main" val="489722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ADMINISTRATIVE CONSIDERATIONS</a:t>
            </a:r>
          </a:p>
        </p:txBody>
      </p:sp>
      <p:sp>
        <p:nvSpPr>
          <p:cNvPr id="11" name="Text Placeholder 10"/>
          <p:cNvSpPr>
            <a:spLocks noGrp="1"/>
          </p:cNvSpPr>
          <p:nvPr>
            <p:ph type="body" sz="quarter" idx="15"/>
          </p:nvPr>
        </p:nvSpPr>
        <p:spPr/>
        <p:txBody>
          <a:bodyPr/>
          <a:lstStyle/>
          <a:p>
            <a:r>
              <a:rPr lang="en-CA"/>
              <a:t>Experiential Learning Typology</a:t>
            </a:r>
          </a:p>
        </p:txBody>
      </p:sp>
      <p:sp>
        <p:nvSpPr>
          <p:cNvPr id="4" name="Content Placeholder 3"/>
          <p:cNvSpPr>
            <a:spLocks noGrp="1"/>
          </p:cNvSpPr>
          <p:nvPr>
            <p:ph idx="1"/>
          </p:nvPr>
        </p:nvSpPr>
        <p:spPr/>
        <p:txBody>
          <a:bodyPr/>
          <a:lstStyle/>
          <a:p>
            <a:r>
              <a:rPr lang="en-US"/>
              <a:t>This typology provides clarity regarding </a:t>
            </a:r>
            <a:r>
              <a:rPr lang="en-US" b="1"/>
              <a:t>the purpose, expected outcomes, and general parameters</a:t>
            </a:r>
            <a:r>
              <a:rPr lang="en-US"/>
              <a:t> of the student experience.</a:t>
            </a:r>
          </a:p>
          <a:p>
            <a:r>
              <a:rPr lang="en-US"/>
              <a:t>It can also support quality monitoring. Importantly, for this resource, in this typology key administrative requirements that should be considered relative to the specific type of student experience are highlighted.</a:t>
            </a:r>
          </a:p>
          <a:p>
            <a:r>
              <a:rPr lang="en-US"/>
              <a:t>A variety of specific labels and definitions may be applied to the experiences included within each general category. </a:t>
            </a:r>
          </a:p>
        </p:txBody>
      </p:sp>
      <p:pic>
        <p:nvPicPr>
          <p:cNvPr id="8" name="Picture 7">
            <a:extLst>
              <a:ext uri="{FF2B5EF4-FFF2-40B4-BE49-F238E27FC236}">
                <a16:creationId xmlns:a16="http://schemas.microsoft.com/office/drawing/2014/main" id="{0CE13680-9F4F-5D48-8BD4-DB7A1F61596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837460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1812" y="2015248"/>
            <a:ext cx="2021786" cy="406265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CA" sz="2000" b="1" dirty="0">
                <a:solidFill>
                  <a:srgbClr val="177CB3"/>
                </a:solidFill>
                <a:latin typeface="Arial" charset="0"/>
                <a:ea typeface="Arial" charset="0"/>
                <a:cs typeface="Arial" charset="0"/>
              </a:rPr>
              <a:t>Community Engaged Learning</a:t>
            </a:r>
          </a:p>
          <a:p>
            <a:pPr algn="ctr"/>
            <a:r>
              <a:rPr lang="en-CA" sz="1600" b="1" i="1" dirty="0">
                <a:solidFill>
                  <a:schemeClr val="tx2">
                    <a:lumMod val="25000"/>
                  </a:schemeClr>
                </a:solidFill>
                <a:latin typeface="Arial" charset="0"/>
                <a:ea typeface="Arial" charset="0"/>
                <a:cs typeface="Arial" charset="0"/>
              </a:rPr>
              <a:t/>
            </a:r>
            <a:br>
              <a:rPr lang="en-CA" sz="1600" b="1" i="1" dirty="0">
                <a:solidFill>
                  <a:schemeClr val="tx2">
                    <a:lumMod val="25000"/>
                  </a:schemeClr>
                </a:solidFill>
                <a:latin typeface="Arial" charset="0"/>
                <a:ea typeface="Arial" charset="0"/>
                <a:cs typeface="Arial" charset="0"/>
              </a:rPr>
            </a:br>
            <a:r>
              <a:rPr lang="en-CA" sz="1600" b="1" dirty="0">
                <a:solidFill>
                  <a:schemeClr val="tx2">
                    <a:lumMod val="25000"/>
                  </a:schemeClr>
                </a:solidFill>
                <a:latin typeface="Arial" charset="0"/>
                <a:ea typeface="Arial" charset="0"/>
                <a:cs typeface="Arial" charset="0"/>
              </a:rPr>
              <a:t>Examples: </a:t>
            </a:r>
            <a:r>
              <a:rPr lang="en-CA" sz="1600" dirty="0">
                <a:solidFill>
                  <a:schemeClr val="tx2">
                    <a:lumMod val="25000"/>
                  </a:schemeClr>
                </a:solidFill>
                <a:latin typeface="Arial" charset="0"/>
                <a:ea typeface="Arial" charset="0"/>
                <a:cs typeface="Arial" charset="0"/>
              </a:rPr>
              <a:t>CEL/community-based participatory action research</a:t>
            </a:r>
          </a:p>
          <a:p>
            <a:pPr algn="ctr"/>
            <a:r>
              <a:rPr lang="en-CA" sz="1600" b="1" dirty="0">
                <a:solidFill>
                  <a:schemeClr val="tx2">
                    <a:lumMod val="25000"/>
                  </a:schemeClr>
                </a:solidFill>
                <a:latin typeface="Arial" charset="0"/>
                <a:ea typeface="Arial" charset="0"/>
                <a:cs typeface="Arial" charset="0"/>
              </a:rPr>
              <a:t/>
            </a:r>
            <a:br>
              <a:rPr lang="en-CA" sz="1600" b="1" dirty="0">
                <a:solidFill>
                  <a:schemeClr val="tx2">
                    <a:lumMod val="25000"/>
                  </a:schemeClr>
                </a:solidFill>
                <a:latin typeface="Arial" charset="0"/>
                <a:ea typeface="Arial" charset="0"/>
                <a:cs typeface="Arial" charset="0"/>
              </a:rPr>
            </a:br>
            <a:r>
              <a:rPr lang="en-CA" sz="1600" b="1" dirty="0">
                <a:solidFill>
                  <a:schemeClr val="tx2">
                    <a:lumMod val="25000"/>
                  </a:schemeClr>
                </a:solidFill>
                <a:latin typeface="Arial" charset="0"/>
                <a:ea typeface="Arial" charset="0"/>
                <a:cs typeface="Arial" charset="0"/>
              </a:rPr>
              <a:t>Purpose:</a:t>
            </a:r>
            <a:br>
              <a:rPr lang="en-CA" sz="1600" b="1" dirty="0">
                <a:solidFill>
                  <a:schemeClr val="tx2">
                    <a:lumMod val="25000"/>
                  </a:schemeClr>
                </a:solidFill>
                <a:latin typeface="Arial" charset="0"/>
                <a:ea typeface="Arial" charset="0"/>
                <a:cs typeface="Arial" charset="0"/>
              </a:rPr>
            </a:br>
            <a:r>
              <a:rPr lang="en-CA" sz="1600" b="1" dirty="0">
                <a:solidFill>
                  <a:schemeClr val="tx2">
                    <a:lumMod val="25000"/>
                  </a:schemeClr>
                </a:solidFill>
                <a:latin typeface="Arial" charset="0"/>
                <a:ea typeface="Arial" charset="0"/>
                <a:cs typeface="Arial" charset="0"/>
              </a:rPr>
              <a:t> </a:t>
            </a:r>
            <a:r>
              <a:rPr lang="en-CA" sz="1600" dirty="0">
                <a:solidFill>
                  <a:schemeClr val="tx2">
                    <a:lumMod val="25000"/>
                  </a:schemeClr>
                </a:solidFill>
                <a:latin typeface="Arial" charset="0"/>
                <a:ea typeface="Arial" charset="0"/>
                <a:cs typeface="Arial" charset="0"/>
              </a:rPr>
              <a:t>Reciprocal learning that meets community-identified priorities</a:t>
            </a:r>
          </a:p>
          <a:p>
            <a:pPr algn="ctr"/>
            <a:endParaRPr lang="en-CA" sz="1600" dirty="0">
              <a:solidFill>
                <a:schemeClr val="tx2">
                  <a:lumMod val="25000"/>
                </a:schemeClr>
              </a:solidFill>
              <a:latin typeface="Corbel" panose="020B0503020204020204" pitchFamily="34" charset="0"/>
            </a:endParaRPr>
          </a:p>
        </p:txBody>
      </p:sp>
      <p:sp>
        <p:nvSpPr>
          <p:cNvPr id="10" name="TextBox 9"/>
          <p:cNvSpPr txBox="1"/>
          <p:nvPr/>
        </p:nvSpPr>
        <p:spPr>
          <a:xfrm>
            <a:off x="2051114" y="2015248"/>
            <a:ext cx="2051403" cy="372409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CA" sz="2000" b="1">
                <a:solidFill>
                  <a:srgbClr val="0988BA"/>
                </a:solidFill>
                <a:latin typeface="Arial" charset="0"/>
                <a:ea typeface="Arial" charset="0"/>
                <a:cs typeface="Arial" charset="0"/>
              </a:rPr>
              <a:t>International Experience</a:t>
            </a:r>
          </a:p>
          <a:p>
            <a:pPr algn="ctr"/>
            <a:r>
              <a:rPr lang="en-CA" sz="1600" b="1" i="1">
                <a:solidFill>
                  <a:schemeClr val="tx2">
                    <a:lumMod val="25000"/>
                  </a:schemeClr>
                </a:solidFill>
                <a:latin typeface="Arial" charset="0"/>
                <a:ea typeface="Arial" charset="0"/>
                <a:cs typeface="Arial" charset="0"/>
              </a:rPr>
              <a:t/>
            </a:r>
            <a:br>
              <a:rPr lang="en-CA" sz="1600" b="1" i="1">
                <a:solidFill>
                  <a:schemeClr val="tx2">
                    <a:lumMod val="25000"/>
                  </a:schemeClr>
                </a:solidFill>
                <a:latin typeface="Arial" charset="0"/>
                <a:ea typeface="Arial" charset="0"/>
                <a:cs typeface="Arial" charset="0"/>
              </a:rPr>
            </a:br>
            <a:r>
              <a:rPr lang="en-CA" sz="1600" b="1">
                <a:solidFill>
                  <a:schemeClr val="tx2">
                    <a:lumMod val="25000"/>
                  </a:schemeClr>
                </a:solidFill>
                <a:latin typeface="Arial" charset="0"/>
                <a:ea typeface="Arial" charset="0"/>
                <a:cs typeface="Arial" charset="0"/>
              </a:rPr>
              <a:t>Examples: </a:t>
            </a:r>
            <a:r>
              <a:rPr lang="en-CA" sz="1600">
                <a:solidFill>
                  <a:schemeClr val="tx2">
                    <a:lumMod val="25000"/>
                  </a:schemeClr>
                </a:solidFill>
                <a:latin typeface="Arial" charset="0"/>
                <a:ea typeface="Arial" charset="0"/>
                <a:cs typeface="Arial" charset="0"/>
              </a:rPr>
              <a:t>Learning/research abroad/international exchange</a:t>
            </a:r>
          </a:p>
          <a:p>
            <a:pPr algn="ctr"/>
            <a:r>
              <a:rPr lang="en-CA" sz="1600" b="1">
                <a:solidFill>
                  <a:schemeClr val="tx2">
                    <a:lumMod val="25000"/>
                  </a:schemeClr>
                </a:solidFill>
                <a:latin typeface="Arial" charset="0"/>
                <a:ea typeface="Arial" charset="0"/>
                <a:cs typeface="Arial" charset="0"/>
              </a:rPr>
              <a:t/>
            </a:r>
            <a:br>
              <a:rPr lang="en-CA" sz="1600" b="1">
                <a:solidFill>
                  <a:schemeClr val="tx2">
                    <a:lumMod val="25000"/>
                  </a:schemeClr>
                </a:solidFill>
                <a:latin typeface="Arial" charset="0"/>
                <a:ea typeface="Arial" charset="0"/>
                <a:cs typeface="Arial" charset="0"/>
              </a:rPr>
            </a:br>
            <a:r>
              <a:rPr lang="en-CA" sz="1600" b="1">
                <a:solidFill>
                  <a:schemeClr val="tx2">
                    <a:lumMod val="25000"/>
                  </a:schemeClr>
                </a:solidFill>
                <a:latin typeface="Arial" charset="0"/>
                <a:ea typeface="Arial" charset="0"/>
                <a:cs typeface="Arial" charset="0"/>
              </a:rPr>
              <a:t>Purpose: </a:t>
            </a:r>
            <a:br>
              <a:rPr lang="en-CA" sz="1600" b="1">
                <a:solidFill>
                  <a:schemeClr val="tx2">
                    <a:lumMod val="25000"/>
                  </a:schemeClr>
                </a:solidFill>
                <a:latin typeface="Arial" charset="0"/>
                <a:ea typeface="Arial" charset="0"/>
                <a:cs typeface="Arial" charset="0"/>
              </a:rPr>
            </a:br>
            <a:r>
              <a:rPr lang="en-CA" sz="1600">
                <a:solidFill>
                  <a:schemeClr val="tx2">
                    <a:lumMod val="25000"/>
                  </a:schemeClr>
                </a:solidFill>
                <a:latin typeface="Arial" charset="0"/>
                <a:ea typeface="Arial" charset="0"/>
                <a:cs typeface="Arial" charset="0"/>
              </a:rPr>
              <a:t>Global and transferable competency development</a:t>
            </a:r>
          </a:p>
          <a:p>
            <a:pPr algn="ctr"/>
            <a:endParaRPr lang="en-CA" sz="1600">
              <a:solidFill>
                <a:schemeClr val="tx2">
                  <a:lumMod val="25000"/>
                </a:schemeClr>
              </a:solidFill>
              <a:latin typeface="Corbel" panose="020B0503020204020204" pitchFamily="34" charset="0"/>
            </a:endParaRPr>
          </a:p>
        </p:txBody>
      </p:sp>
      <p:sp>
        <p:nvSpPr>
          <p:cNvPr id="8" name="TextBox 7"/>
          <p:cNvSpPr txBox="1"/>
          <p:nvPr/>
        </p:nvSpPr>
        <p:spPr>
          <a:xfrm>
            <a:off x="3630550" y="2015248"/>
            <a:ext cx="2679706" cy="310854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CA" sz="2000" b="1">
                <a:solidFill>
                  <a:srgbClr val="007FA3"/>
                </a:solidFill>
                <a:latin typeface="Arial" charset="0"/>
                <a:ea typeface="Arial" charset="0"/>
                <a:cs typeface="Arial" charset="0"/>
              </a:rPr>
              <a:t>Work Term</a:t>
            </a:r>
          </a:p>
          <a:p>
            <a:pPr algn="ctr"/>
            <a:r>
              <a:rPr lang="en-CA" sz="1600" b="1" i="1">
                <a:solidFill>
                  <a:schemeClr val="tx2">
                    <a:lumMod val="25000"/>
                  </a:schemeClr>
                </a:solidFill>
                <a:latin typeface="Arial" charset="0"/>
                <a:ea typeface="Arial" charset="0"/>
                <a:cs typeface="Arial" charset="0"/>
              </a:rPr>
              <a:t/>
            </a:r>
            <a:br>
              <a:rPr lang="en-CA" sz="1600" b="1" i="1">
                <a:solidFill>
                  <a:schemeClr val="tx2">
                    <a:lumMod val="25000"/>
                  </a:schemeClr>
                </a:solidFill>
                <a:latin typeface="Arial" charset="0"/>
                <a:ea typeface="Arial" charset="0"/>
                <a:cs typeface="Arial" charset="0"/>
              </a:rPr>
            </a:br>
            <a:r>
              <a:rPr lang="en-CA" sz="1600" b="1">
                <a:solidFill>
                  <a:schemeClr val="tx2">
                    <a:lumMod val="25000"/>
                  </a:schemeClr>
                </a:solidFill>
                <a:latin typeface="Arial" charset="0"/>
                <a:ea typeface="Arial" charset="0"/>
                <a:cs typeface="Arial" charset="0"/>
              </a:rPr>
              <a:t>Examples: </a:t>
            </a:r>
            <a:br>
              <a:rPr lang="en-CA" sz="1600" b="1">
                <a:solidFill>
                  <a:schemeClr val="tx2">
                    <a:lumMod val="25000"/>
                  </a:schemeClr>
                </a:solidFill>
                <a:latin typeface="Arial" charset="0"/>
                <a:ea typeface="Arial" charset="0"/>
                <a:cs typeface="Arial" charset="0"/>
              </a:rPr>
            </a:br>
            <a:r>
              <a:rPr lang="en-CA" sz="1600">
                <a:solidFill>
                  <a:schemeClr val="tx2">
                    <a:lumMod val="25000"/>
                  </a:schemeClr>
                </a:solidFill>
                <a:latin typeface="Arial" charset="0"/>
                <a:ea typeface="Arial" charset="0"/>
                <a:cs typeface="Arial" charset="0"/>
              </a:rPr>
              <a:t>Co-op/internship/</a:t>
            </a:r>
            <a:br>
              <a:rPr lang="en-CA" sz="1600">
                <a:solidFill>
                  <a:schemeClr val="tx2">
                    <a:lumMod val="25000"/>
                  </a:schemeClr>
                </a:solidFill>
                <a:latin typeface="Arial" charset="0"/>
                <a:ea typeface="Arial" charset="0"/>
                <a:cs typeface="Arial" charset="0"/>
              </a:rPr>
            </a:br>
            <a:r>
              <a:rPr lang="en-CA" sz="1600">
                <a:solidFill>
                  <a:schemeClr val="tx2">
                    <a:lumMod val="25000"/>
                  </a:schemeClr>
                </a:solidFill>
                <a:latin typeface="Arial" charset="0"/>
                <a:ea typeface="Arial" charset="0"/>
                <a:cs typeface="Arial" charset="0"/>
              </a:rPr>
              <a:t>work-study</a:t>
            </a:r>
          </a:p>
          <a:p>
            <a:pPr algn="ctr"/>
            <a:r>
              <a:rPr lang="en-CA" sz="1600" b="1">
                <a:solidFill>
                  <a:schemeClr val="tx2">
                    <a:lumMod val="25000"/>
                  </a:schemeClr>
                </a:solidFill>
                <a:latin typeface="Arial" charset="0"/>
                <a:ea typeface="Arial" charset="0"/>
                <a:cs typeface="Arial" charset="0"/>
              </a:rPr>
              <a:t/>
            </a:r>
            <a:br>
              <a:rPr lang="en-CA" sz="1600" b="1">
                <a:solidFill>
                  <a:schemeClr val="tx2">
                    <a:lumMod val="25000"/>
                  </a:schemeClr>
                </a:solidFill>
                <a:latin typeface="Arial" charset="0"/>
                <a:ea typeface="Arial" charset="0"/>
                <a:cs typeface="Arial" charset="0"/>
              </a:rPr>
            </a:br>
            <a:r>
              <a:rPr lang="en-CA" sz="1600" b="1">
                <a:solidFill>
                  <a:schemeClr val="tx2">
                    <a:lumMod val="25000"/>
                  </a:schemeClr>
                </a:solidFill>
                <a:latin typeface="Arial" charset="0"/>
                <a:ea typeface="Arial" charset="0"/>
                <a:cs typeface="Arial" charset="0"/>
              </a:rPr>
              <a:t>Purpose: </a:t>
            </a:r>
            <a:br>
              <a:rPr lang="en-CA" sz="1600" b="1">
                <a:solidFill>
                  <a:schemeClr val="tx2">
                    <a:lumMod val="25000"/>
                  </a:schemeClr>
                </a:solidFill>
                <a:latin typeface="Arial" charset="0"/>
                <a:ea typeface="Arial" charset="0"/>
                <a:cs typeface="Arial" charset="0"/>
              </a:rPr>
            </a:br>
            <a:r>
              <a:rPr lang="en-CA" sz="1600">
                <a:solidFill>
                  <a:schemeClr val="tx2">
                    <a:lumMod val="25000"/>
                  </a:schemeClr>
                </a:solidFill>
                <a:latin typeface="Arial" charset="0"/>
                <a:ea typeface="Arial" charset="0"/>
                <a:cs typeface="Arial" charset="0"/>
              </a:rPr>
              <a:t>Enhances </a:t>
            </a:r>
            <a:br>
              <a:rPr lang="en-CA" sz="1600">
                <a:solidFill>
                  <a:schemeClr val="tx2">
                    <a:lumMod val="25000"/>
                  </a:schemeClr>
                </a:solidFill>
                <a:latin typeface="Arial" charset="0"/>
                <a:ea typeface="Arial" charset="0"/>
                <a:cs typeface="Arial" charset="0"/>
              </a:rPr>
            </a:br>
            <a:r>
              <a:rPr lang="en-CA" sz="1600">
                <a:solidFill>
                  <a:schemeClr val="tx2">
                    <a:lumMod val="25000"/>
                  </a:schemeClr>
                </a:solidFill>
                <a:latin typeface="Arial" charset="0"/>
                <a:ea typeface="Arial" charset="0"/>
                <a:cs typeface="Arial" charset="0"/>
              </a:rPr>
              <a:t>employability and </a:t>
            </a:r>
            <a:br>
              <a:rPr lang="en-CA" sz="1600">
                <a:solidFill>
                  <a:schemeClr val="tx2">
                    <a:lumMod val="25000"/>
                  </a:schemeClr>
                </a:solidFill>
                <a:latin typeface="Arial" charset="0"/>
                <a:ea typeface="Arial" charset="0"/>
                <a:cs typeface="Arial" charset="0"/>
              </a:rPr>
            </a:br>
            <a:r>
              <a:rPr lang="en-CA" sz="1600">
                <a:solidFill>
                  <a:schemeClr val="tx2">
                    <a:lumMod val="25000"/>
                  </a:schemeClr>
                </a:solidFill>
                <a:latin typeface="Arial" charset="0"/>
                <a:ea typeface="Arial" charset="0"/>
                <a:cs typeface="Arial" charset="0"/>
              </a:rPr>
              <a:t>transition to</a:t>
            </a:r>
            <a:br>
              <a:rPr lang="en-CA" sz="1600">
                <a:solidFill>
                  <a:schemeClr val="tx2">
                    <a:lumMod val="25000"/>
                  </a:schemeClr>
                </a:solidFill>
                <a:latin typeface="Arial" charset="0"/>
                <a:ea typeface="Arial" charset="0"/>
                <a:cs typeface="Arial" charset="0"/>
              </a:rPr>
            </a:br>
            <a:r>
              <a:rPr lang="en-CA" sz="1600">
                <a:solidFill>
                  <a:schemeClr val="tx2">
                    <a:lumMod val="25000"/>
                  </a:schemeClr>
                </a:solidFill>
                <a:latin typeface="Arial" charset="0"/>
                <a:ea typeface="Arial" charset="0"/>
                <a:cs typeface="Arial" charset="0"/>
              </a:rPr>
              <a:t> the workplace </a:t>
            </a:r>
          </a:p>
          <a:p>
            <a:pPr algn="ctr"/>
            <a:endParaRPr lang="en-CA" sz="1600">
              <a:solidFill>
                <a:schemeClr val="tx2">
                  <a:lumMod val="25000"/>
                </a:schemeClr>
              </a:solidFill>
              <a:latin typeface="Corbel" panose="020B0503020204020204" pitchFamily="34" charset="0"/>
            </a:endParaRPr>
          </a:p>
        </p:txBody>
      </p:sp>
      <p:sp>
        <p:nvSpPr>
          <p:cNvPr id="12" name="TextBox 11"/>
          <p:cNvSpPr txBox="1"/>
          <p:nvPr/>
        </p:nvSpPr>
        <p:spPr>
          <a:xfrm>
            <a:off x="5519469" y="2015248"/>
            <a:ext cx="2383138" cy="397031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CA" b="1">
                <a:solidFill>
                  <a:srgbClr val="09A0BA"/>
                </a:solidFill>
                <a:latin typeface="Arial" charset="0"/>
                <a:ea typeface="Arial" charset="0"/>
                <a:cs typeface="Arial" charset="0"/>
              </a:rPr>
              <a:t>In-Class/</a:t>
            </a:r>
            <a:br>
              <a:rPr lang="en-CA" b="1">
                <a:solidFill>
                  <a:srgbClr val="09A0BA"/>
                </a:solidFill>
                <a:latin typeface="Arial" charset="0"/>
                <a:ea typeface="Arial" charset="0"/>
                <a:cs typeface="Arial" charset="0"/>
              </a:rPr>
            </a:br>
            <a:r>
              <a:rPr lang="en-CA" b="1">
                <a:solidFill>
                  <a:srgbClr val="09A0BA"/>
                </a:solidFill>
                <a:latin typeface="Arial" charset="0"/>
                <a:ea typeface="Arial" charset="0"/>
                <a:cs typeface="Arial" charset="0"/>
              </a:rPr>
              <a:t>Other Experiential Learning</a:t>
            </a:r>
          </a:p>
          <a:p>
            <a:pPr algn="ctr"/>
            <a:r>
              <a:rPr lang="en-CA" sz="1600" b="1" i="1">
                <a:solidFill>
                  <a:schemeClr val="tx2">
                    <a:lumMod val="25000"/>
                  </a:schemeClr>
                </a:solidFill>
                <a:latin typeface="Arial" charset="0"/>
                <a:ea typeface="Arial" charset="0"/>
                <a:cs typeface="Arial" charset="0"/>
              </a:rPr>
              <a:t/>
            </a:r>
            <a:br>
              <a:rPr lang="en-CA" sz="1600" b="1" i="1">
                <a:solidFill>
                  <a:schemeClr val="tx2">
                    <a:lumMod val="25000"/>
                  </a:schemeClr>
                </a:solidFill>
                <a:latin typeface="Arial" charset="0"/>
                <a:ea typeface="Arial" charset="0"/>
                <a:cs typeface="Arial" charset="0"/>
              </a:rPr>
            </a:br>
            <a:r>
              <a:rPr lang="en-CA" sz="1600" b="1">
                <a:solidFill>
                  <a:schemeClr val="tx2">
                    <a:lumMod val="25000"/>
                  </a:schemeClr>
                </a:solidFill>
                <a:latin typeface="Arial" charset="0"/>
                <a:ea typeface="Arial" charset="0"/>
                <a:cs typeface="Arial" charset="0"/>
              </a:rPr>
              <a:t>Examples: </a:t>
            </a:r>
            <a:r>
              <a:rPr lang="en-CA" sz="1600">
                <a:solidFill>
                  <a:schemeClr val="tx2">
                    <a:lumMod val="25000"/>
                  </a:schemeClr>
                </a:solidFill>
                <a:latin typeface="Arial" charset="0"/>
                <a:ea typeface="Arial" charset="0"/>
                <a:cs typeface="Arial" charset="0"/>
              </a:rPr>
              <a:t>Labs/research</a:t>
            </a:r>
            <a:br>
              <a:rPr lang="en-CA" sz="1600">
                <a:solidFill>
                  <a:schemeClr val="tx2">
                    <a:lumMod val="25000"/>
                  </a:schemeClr>
                </a:solidFill>
                <a:latin typeface="Arial" charset="0"/>
                <a:ea typeface="Arial" charset="0"/>
                <a:cs typeface="Arial" charset="0"/>
              </a:rPr>
            </a:br>
            <a:r>
              <a:rPr lang="en-CA" sz="1600">
                <a:solidFill>
                  <a:schemeClr val="tx2">
                    <a:lumMod val="25000"/>
                  </a:schemeClr>
                </a:solidFill>
                <a:latin typeface="Arial" charset="0"/>
                <a:ea typeface="Arial" charset="0"/>
                <a:cs typeface="Arial" charset="0"/>
              </a:rPr>
              <a:t>-intensive course</a:t>
            </a:r>
            <a:br>
              <a:rPr lang="en-CA" sz="1600">
                <a:solidFill>
                  <a:schemeClr val="tx2">
                    <a:lumMod val="25000"/>
                  </a:schemeClr>
                </a:solidFill>
                <a:latin typeface="Arial" charset="0"/>
                <a:ea typeface="Arial" charset="0"/>
                <a:cs typeface="Arial" charset="0"/>
              </a:rPr>
            </a:br>
            <a:r>
              <a:rPr lang="en-CA" sz="1600">
                <a:solidFill>
                  <a:schemeClr val="tx2">
                    <a:lumMod val="25000"/>
                  </a:schemeClr>
                </a:solidFill>
                <a:latin typeface="Arial" charset="0"/>
                <a:ea typeface="Arial" charset="0"/>
                <a:cs typeface="Arial" charset="0"/>
              </a:rPr>
              <a:t>/simulated work experience/field experience/creative performance</a:t>
            </a:r>
          </a:p>
          <a:p>
            <a:pPr algn="ctr"/>
            <a:r>
              <a:rPr lang="en-CA" sz="1600" b="1">
                <a:solidFill>
                  <a:schemeClr val="tx2">
                    <a:lumMod val="25000"/>
                  </a:schemeClr>
                </a:solidFill>
                <a:latin typeface="Arial" charset="0"/>
                <a:ea typeface="Arial" charset="0"/>
                <a:cs typeface="Arial" charset="0"/>
              </a:rPr>
              <a:t/>
            </a:r>
            <a:br>
              <a:rPr lang="en-CA" sz="1600" b="1">
                <a:solidFill>
                  <a:schemeClr val="tx2">
                    <a:lumMod val="25000"/>
                  </a:schemeClr>
                </a:solidFill>
                <a:latin typeface="Arial" charset="0"/>
                <a:ea typeface="Arial" charset="0"/>
                <a:cs typeface="Arial" charset="0"/>
              </a:rPr>
            </a:br>
            <a:r>
              <a:rPr lang="en-CA" sz="1600" b="1">
                <a:solidFill>
                  <a:schemeClr val="tx2">
                    <a:lumMod val="25000"/>
                  </a:schemeClr>
                </a:solidFill>
                <a:latin typeface="Arial" charset="0"/>
                <a:ea typeface="Arial" charset="0"/>
                <a:cs typeface="Arial" charset="0"/>
              </a:rPr>
              <a:t>Purpose:</a:t>
            </a:r>
          </a:p>
          <a:p>
            <a:pPr algn="ctr"/>
            <a:r>
              <a:rPr lang="en-CA" sz="1600" b="1">
                <a:solidFill>
                  <a:schemeClr val="tx2">
                    <a:lumMod val="25000"/>
                  </a:schemeClr>
                </a:solidFill>
                <a:latin typeface="Arial" charset="0"/>
                <a:ea typeface="Arial" charset="0"/>
                <a:cs typeface="Arial" charset="0"/>
              </a:rPr>
              <a:t> </a:t>
            </a:r>
            <a:r>
              <a:rPr lang="en-CA" sz="1600">
                <a:solidFill>
                  <a:schemeClr val="tx2">
                    <a:lumMod val="25000"/>
                  </a:schemeClr>
                </a:solidFill>
                <a:latin typeface="Arial" charset="0"/>
                <a:ea typeface="Arial" charset="0"/>
                <a:cs typeface="Arial" charset="0"/>
              </a:rPr>
              <a:t>All other learning through experience</a:t>
            </a:r>
          </a:p>
        </p:txBody>
      </p:sp>
      <p:sp>
        <p:nvSpPr>
          <p:cNvPr id="13" name="TextBox 12"/>
          <p:cNvSpPr txBox="1"/>
          <p:nvPr/>
        </p:nvSpPr>
        <p:spPr>
          <a:xfrm>
            <a:off x="7568893" y="2015248"/>
            <a:ext cx="2526270" cy="313932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CA" sz="2000" b="1">
                <a:solidFill>
                  <a:srgbClr val="0BA5B3"/>
                </a:solidFill>
                <a:latin typeface="Arial" charset="0"/>
                <a:ea typeface="Arial" charset="0"/>
                <a:cs typeface="Arial" charset="0"/>
              </a:rPr>
              <a:t>Placement</a:t>
            </a:r>
          </a:p>
          <a:p>
            <a:pPr algn="ctr"/>
            <a:r>
              <a:rPr lang="en-CA" sz="1600" b="1" i="1">
                <a:solidFill>
                  <a:schemeClr val="tx2">
                    <a:lumMod val="25000"/>
                  </a:schemeClr>
                </a:solidFill>
                <a:latin typeface="Arial" charset="0"/>
                <a:ea typeface="Arial" charset="0"/>
                <a:cs typeface="Arial" charset="0"/>
              </a:rPr>
              <a:t/>
            </a:r>
            <a:br>
              <a:rPr lang="en-CA" sz="1600" b="1" i="1">
                <a:solidFill>
                  <a:schemeClr val="tx2">
                    <a:lumMod val="25000"/>
                  </a:schemeClr>
                </a:solidFill>
                <a:latin typeface="Arial" charset="0"/>
                <a:ea typeface="Arial" charset="0"/>
                <a:cs typeface="Arial" charset="0"/>
              </a:rPr>
            </a:br>
            <a:r>
              <a:rPr lang="en-CA" sz="1600" b="1">
                <a:solidFill>
                  <a:schemeClr val="tx2">
                    <a:lumMod val="25000"/>
                  </a:schemeClr>
                </a:solidFill>
                <a:latin typeface="Arial" charset="0"/>
                <a:ea typeface="Arial" charset="0"/>
                <a:cs typeface="Arial" charset="0"/>
              </a:rPr>
              <a:t>Examples: </a:t>
            </a:r>
            <a:r>
              <a:rPr lang="en-CA" sz="1600">
                <a:solidFill>
                  <a:schemeClr val="tx2">
                    <a:lumMod val="25000"/>
                  </a:schemeClr>
                </a:solidFill>
                <a:latin typeface="Arial" charset="0"/>
                <a:ea typeface="Arial" charset="0"/>
                <a:cs typeface="Arial" charset="0"/>
              </a:rPr>
              <a:t>Practicum/clinical placement/field placement</a:t>
            </a:r>
          </a:p>
          <a:p>
            <a:pPr algn="ctr"/>
            <a:r>
              <a:rPr lang="en-CA" sz="1600" b="1">
                <a:solidFill>
                  <a:schemeClr val="tx2">
                    <a:lumMod val="25000"/>
                  </a:schemeClr>
                </a:solidFill>
                <a:latin typeface="Arial" charset="0"/>
                <a:ea typeface="Arial" charset="0"/>
                <a:cs typeface="Arial" charset="0"/>
              </a:rPr>
              <a:t/>
            </a:r>
            <a:br>
              <a:rPr lang="en-CA" sz="1600" b="1">
                <a:solidFill>
                  <a:schemeClr val="tx2">
                    <a:lumMod val="25000"/>
                  </a:schemeClr>
                </a:solidFill>
                <a:latin typeface="Arial" charset="0"/>
                <a:ea typeface="Arial" charset="0"/>
                <a:cs typeface="Arial" charset="0"/>
              </a:rPr>
            </a:br>
            <a:r>
              <a:rPr lang="en-CA" sz="1600" b="1">
                <a:solidFill>
                  <a:schemeClr val="tx2">
                    <a:lumMod val="25000"/>
                  </a:schemeClr>
                </a:solidFill>
                <a:latin typeface="Arial" charset="0"/>
                <a:ea typeface="Arial" charset="0"/>
                <a:cs typeface="Arial" charset="0"/>
              </a:rPr>
              <a:t>Purpose: </a:t>
            </a:r>
            <a:br>
              <a:rPr lang="en-CA" sz="1600" b="1">
                <a:solidFill>
                  <a:schemeClr val="tx2">
                    <a:lumMod val="25000"/>
                  </a:schemeClr>
                </a:solidFill>
                <a:latin typeface="Arial" charset="0"/>
                <a:ea typeface="Arial" charset="0"/>
                <a:cs typeface="Arial" charset="0"/>
              </a:rPr>
            </a:br>
            <a:r>
              <a:rPr lang="en-CA" sz="1600">
                <a:solidFill>
                  <a:schemeClr val="tx2">
                    <a:lumMod val="25000"/>
                  </a:schemeClr>
                </a:solidFill>
                <a:latin typeface="Arial" charset="0"/>
                <a:ea typeface="Arial" charset="0"/>
                <a:cs typeface="Arial" charset="0"/>
              </a:rPr>
              <a:t>Disciplinary competency development; experience for professional licensure or certification</a:t>
            </a:r>
          </a:p>
        </p:txBody>
      </p:sp>
      <p:sp>
        <p:nvSpPr>
          <p:cNvPr id="11" name="TextBox 10"/>
          <p:cNvSpPr txBox="1"/>
          <p:nvPr/>
        </p:nvSpPr>
        <p:spPr>
          <a:xfrm>
            <a:off x="9791526" y="2015248"/>
            <a:ext cx="2199264" cy="387798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CA" b="1">
                <a:solidFill>
                  <a:srgbClr val="0059B3"/>
                </a:solidFill>
              </a:rPr>
              <a:t>Organization-Partnered Project</a:t>
            </a:r>
          </a:p>
          <a:p>
            <a:pPr algn="ctr"/>
            <a:r>
              <a:rPr lang="en-CA"/>
              <a:t/>
            </a:r>
            <a:br>
              <a:rPr lang="en-CA"/>
            </a:br>
            <a:r>
              <a:rPr lang="en-CA" sz="1600" b="1"/>
              <a:t>Examples: </a:t>
            </a:r>
            <a:br>
              <a:rPr lang="en-CA" sz="1600" b="1"/>
            </a:br>
            <a:r>
              <a:rPr lang="en-CA" sz="1600"/>
              <a:t>Applied research/</a:t>
            </a:r>
            <a:br>
              <a:rPr lang="en-CA" sz="1600"/>
            </a:br>
            <a:r>
              <a:rPr lang="en-CA" sz="1600"/>
              <a:t>workplace project/</a:t>
            </a:r>
            <a:br>
              <a:rPr lang="en-CA" sz="1600"/>
            </a:br>
            <a:r>
              <a:rPr lang="en-CA" sz="1600"/>
              <a:t>entrepreneurship/</a:t>
            </a:r>
            <a:br>
              <a:rPr lang="en-CA" sz="1600"/>
            </a:br>
            <a:r>
              <a:rPr lang="en-CA" sz="1600"/>
              <a:t>consultancy</a:t>
            </a:r>
          </a:p>
          <a:p>
            <a:pPr algn="ctr"/>
            <a:r>
              <a:rPr lang="en-CA" sz="1600"/>
              <a:t/>
            </a:r>
            <a:br>
              <a:rPr lang="en-CA" sz="1600"/>
            </a:br>
            <a:r>
              <a:rPr lang="en-CA" sz="1600" b="1"/>
              <a:t>Purpose: </a:t>
            </a:r>
            <a:r>
              <a:rPr lang="en-CA" sz="1600"/>
              <a:t/>
            </a:r>
            <a:br>
              <a:rPr lang="en-CA" sz="1600"/>
            </a:br>
            <a:r>
              <a:rPr lang="en-CA" sz="1600"/>
              <a:t>Development </a:t>
            </a:r>
            <a:br>
              <a:rPr lang="en-CA" sz="1600"/>
            </a:br>
            <a:r>
              <a:rPr lang="en-CA" sz="1600"/>
              <a:t>of knowledge, </a:t>
            </a:r>
          </a:p>
          <a:p>
            <a:pPr algn="ctr"/>
            <a:r>
              <a:rPr lang="en-CA" sz="1600"/>
              <a:t>products, technologies, </a:t>
            </a:r>
            <a:br>
              <a:rPr lang="en-CA" sz="1600"/>
            </a:br>
            <a:r>
              <a:rPr lang="en-CA" sz="1600"/>
              <a:t>or services</a:t>
            </a:r>
          </a:p>
        </p:txBody>
      </p:sp>
      <p:sp>
        <p:nvSpPr>
          <p:cNvPr id="2" name="Title 1"/>
          <p:cNvSpPr>
            <a:spLocks noGrp="1"/>
          </p:cNvSpPr>
          <p:nvPr>
            <p:ph type="title"/>
          </p:nvPr>
        </p:nvSpPr>
        <p:spPr/>
        <p:txBody>
          <a:bodyPr/>
          <a:lstStyle/>
          <a:p>
            <a:r>
              <a:rPr lang="en-CA"/>
              <a:t>ADMINISTRATIVE CONSIDERATIONS</a:t>
            </a:r>
          </a:p>
        </p:txBody>
      </p:sp>
      <p:sp>
        <p:nvSpPr>
          <p:cNvPr id="6" name="Text Placeholder 5"/>
          <p:cNvSpPr>
            <a:spLocks noGrp="1"/>
          </p:cNvSpPr>
          <p:nvPr>
            <p:ph type="body" sz="quarter" idx="15"/>
          </p:nvPr>
        </p:nvSpPr>
        <p:spPr/>
        <p:txBody>
          <a:bodyPr/>
          <a:lstStyle/>
          <a:p>
            <a:r>
              <a:rPr lang="en-CA"/>
              <a:t>Experiential Learning Typology</a:t>
            </a:r>
          </a:p>
        </p:txBody>
      </p:sp>
      <p:pic>
        <p:nvPicPr>
          <p:cNvPr id="17" name="Picture 16">
            <a:extLst>
              <a:ext uri="{FF2B5EF4-FFF2-40B4-BE49-F238E27FC236}">
                <a16:creationId xmlns:a16="http://schemas.microsoft.com/office/drawing/2014/main" id="{0CE13680-9F4F-5D48-8BD4-DB7A1F61596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3091511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ADMINISTRATIVE CONSIDERATIONS</a:t>
            </a:r>
          </a:p>
        </p:txBody>
      </p:sp>
      <p:sp>
        <p:nvSpPr>
          <p:cNvPr id="4" name="Text Placeholder 3"/>
          <p:cNvSpPr>
            <a:spLocks noGrp="1"/>
          </p:cNvSpPr>
          <p:nvPr>
            <p:ph type="body" sz="quarter" idx="14"/>
          </p:nvPr>
        </p:nvSpPr>
        <p:spPr>
          <a:xfrm>
            <a:off x="838200" y="6347849"/>
            <a:ext cx="10515600" cy="355600"/>
          </a:xfrm>
        </p:spPr>
        <p:txBody>
          <a:bodyPr/>
          <a:lstStyle/>
          <a:p>
            <a:r>
              <a:rPr lang="en-CA"/>
              <a:t>*Provincial requirement [Employment Standards Act]</a:t>
            </a:r>
          </a:p>
        </p:txBody>
      </p:sp>
      <p:sp>
        <p:nvSpPr>
          <p:cNvPr id="5" name="Content Placeholder 4">
            <a:extLst>
              <a:ext uri="{FF2B5EF4-FFF2-40B4-BE49-F238E27FC236}">
                <a16:creationId xmlns:a16="http://schemas.microsoft.com/office/drawing/2014/main" id="{F103119F-F3ED-DA42-8F7A-131BF0E35587}"/>
              </a:ext>
            </a:extLst>
          </p:cNvPr>
          <p:cNvSpPr>
            <a:spLocks noGrp="1"/>
          </p:cNvSpPr>
          <p:nvPr>
            <p:ph sz="half" idx="1"/>
          </p:nvPr>
        </p:nvSpPr>
        <p:spPr>
          <a:xfrm>
            <a:off x="848298" y="2041103"/>
            <a:ext cx="5425502" cy="4553607"/>
          </a:xfrm>
        </p:spPr>
        <p:txBody>
          <a:bodyPr>
            <a:normAutofit/>
          </a:bodyPr>
          <a:lstStyle/>
          <a:p>
            <a:pPr fontAlgn="t"/>
            <a:r>
              <a:rPr lang="en-CA" sz="2000" b="1"/>
              <a:t>Examples </a:t>
            </a:r>
            <a:r>
              <a:rPr lang="en-CA" sz="2000"/>
              <a:t>Community-engaged learning; Service learning; Community-based </a:t>
            </a:r>
            <a:br>
              <a:rPr lang="en-CA" sz="2000"/>
            </a:br>
            <a:r>
              <a:rPr lang="en-CA" sz="2000"/>
              <a:t>participatory action research</a:t>
            </a:r>
          </a:p>
          <a:p>
            <a:pPr fontAlgn="t"/>
            <a:r>
              <a:rPr lang="en-CA" sz="2000" b="1"/>
              <a:t>Primary purpose </a:t>
            </a:r>
            <a:r>
              <a:rPr lang="en-CA" sz="2000"/>
              <a:t>Student learning; Reciprocal learning that meets community-identified priorities (e.g., empowers marginalized groups in society)</a:t>
            </a:r>
          </a:p>
          <a:p>
            <a:pPr fontAlgn="t"/>
            <a:r>
              <a:rPr lang="en-CA" sz="2000" b="1"/>
              <a:t>Learning theories </a:t>
            </a:r>
            <a:r>
              <a:rPr lang="en-CA" sz="2000"/>
              <a:t>Service learning; Community-engaged learning </a:t>
            </a:r>
          </a:p>
          <a:p>
            <a:pPr fontAlgn="t"/>
            <a:r>
              <a:rPr lang="en-CA" sz="2000" b="1"/>
              <a:t>Field of practice </a:t>
            </a:r>
            <a:r>
              <a:rPr lang="en-CA" sz="2000"/>
              <a:t>All; Popular in humanities, social sciences</a:t>
            </a:r>
          </a:p>
        </p:txBody>
      </p:sp>
      <p:sp>
        <p:nvSpPr>
          <p:cNvPr id="9" name="Content Placeholder 8">
            <a:extLst>
              <a:ext uri="{FF2B5EF4-FFF2-40B4-BE49-F238E27FC236}">
                <a16:creationId xmlns:a16="http://schemas.microsoft.com/office/drawing/2014/main" id="{D7513EFD-CFB2-8548-BF6B-28A47A478CD5}"/>
              </a:ext>
            </a:extLst>
          </p:cNvPr>
          <p:cNvSpPr>
            <a:spLocks noGrp="1"/>
          </p:cNvSpPr>
          <p:nvPr>
            <p:ph sz="half" idx="15"/>
          </p:nvPr>
        </p:nvSpPr>
        <p:spPr>
          <a:xfrm>
            <a:off x="6278982" y="2041104"/>
            <a:ext cx="5279605" cy="3980528"/>
          </a:xfrm>
        </p:spPr>
        <p:txBody>
          <a:bodyPr>
            <a:normAutofit/>
          </a:bodyPr>
          <a:lstStyle/>
          <a:p>
            <a:pPr fontAlgn="t"/>
            <a:r>
              <a:rPr lang="en-CA" sz="2000" b="1" dirty="0"/>
              <a:t>Payment </a:t>
            </a:r>
            <a:r>
              <a:rPr lang="en-CA" sz="2000" dirty="0"/>
              <a:t>Unpaid in non-profit organizations</a:t>
            </a:r>
          </a:p>
          <a:p>
            <a:pPr fontAlgn="t"/>
            <a:r>
              <a:rPr lang="en-CA" sz="2000" b="1" dirty="0"/>
              <a:t>Duration </a:t>
            </a:r>
            <a:r>
              <a:rPr lang="en-CA" sz="2000" dirty="0"/>
              <a:t>Generally part-time; </a:t>
            </a:r>
            <a:br>
              <a:rPr lang="en-CA" sz="2000" dirty="0"/>
            </a:br>
            <a:r>
              <a:rPr lang="en-CA" sz="2000" dirty="0"/>
              <a:t>Flexible duration (10 – 200 hours over </a:t>
            </a:r>
            <a:br>
              <a:rPr lang="en-CA" sz="2000" dirty="0"/>
            </a:br>
            <a:r>
              <a:rPr lang="en-CA" sz="2000" dirty="0"/>
              <a:t>an academic term</a:t>
            </a:r>
          </a:p>
          <a:p>
            <a:pPr fontAlgn="t"/>
            <a:r>
              <a:rPr lang="en-CA" sz="2000" b="1" dirty="0"/>
              <a:t>Supervision </a:t>
            </a:r>
            <a:r>
              <a:rPr lang="en-CA" sz="2000" dirty="0"/>
              <a:t>Supervision varies</a:t>
            </a:r>
          </a:p>
          <a:p>
            <a:pPr fontAlgn="t"/>
            <a:r>
              <a:rPr lang="en-CA" sz="2000" b="1" dirty="0">
                <a:solidFill>
                  <a:schemeClr val="accent5">
                    <a:lumMod val="75000"/>
                  </a:schemeClr>
                </a:solidFill>
              </a:rPr>
              <a:t>Administrative considerations</a:t>
            </a:r>
            <a:br>
              <a:rPr lang="en-CA" sz="2000" b="1" dirty="0">
                <a:solidFill>
                  <a:schemeClr val="accent5">
                    <a:lumMod val="75000"/>
                  </a:schemeClr>
                </a:solidFill>
              </a:rPr>
            </a:br>
            <a:r>
              <a:rPr lang="en-CA" sz="2000" dirty="0">
                <a:solidFill>
                  <a:schemeClr val="tx1">
                    <a:lumMod val="65000"/>
                    <a:lumOff val="35000"/>
                  </a:schemeClr>
                </a:solidFill>
              </a:rPr>
              <a:t>Institutional requirements for unpaid placement agreements; *ESA requirements for unpaid student trainees</a:t>
            </a:r>
            <a:endParaRPr lang="en-US" sz="2000" dirty="0">
              <a:solidFill>
                <a:schemeClr val="tx1">
                  <a:lumMod val="65000"/>
                  <a:lumOff val="35000"/>
                </a:schemeClr>
              </a:solidFill>
            </a:endParaRPr>
          </a:p>
        </p:txBody>
      </p:sp>
      <p:sp>
        <p:nvSpPr>
          <p:cNvPr id="6" name="Text Placeholder 5"/>
          <p:cNvSpPr>
            <a:spLocks noGrp="1"/>
          </p:cNvSpPr>
          <p:nvPr>
            <p:ph type="body" sz="quarter" idx="16"/>
          </p:nvPr>
        </p:nvSpPr>
        <p:spPr/>
        <p:txBody>
          <a:bodyPr/>
          <a:lstStyle/>
          <a:p>
            <a:r>
              <a:rPr lang="en-CA"/>
              <a:t>Community-Engaged Learning</a:t>
            </a:r>
          </a:p>
        </p:txBody>
      </p:sp>
      <p:pic>
        <p:nvPicPr>
          <p:cNvPr id="12" name="Picture 11">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3111423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ADMINISTRATIVE CONSIDERATIONS</a:t>
            </a:r>
          </a:p>
        </p:txBody>
      </p:sp>
      <p:sp>
        <p:nvSpPr>
          <p:cNvPr id="14" name="Content Placeholder 13"/>
          <p:cNvSpPr>
            <a:spLocks noGrp="1"/>
          </p:cNvSpPr>
          <p:nvPr>
            <p:ph sz="half" idx="1"/>
          </p:nvPr>
        </p:nvSpPr>
        <p:spPr/>
        <p:txBody>
          <a:bodyPr>
            <a:normAutofit/>
          </a:bodyPr>
          <a:lstStyle/>
          <a:p>
            <a:pPr fontAlgn="t"/>
            <a:r>
              <a:rPr lang="en-CA" sz="2000" b="1"/>
              <a:t>Examples</a:t>
            </a:r>
            <a:r>
              <a:rPr lang="en-CA" sz="2000"/>
              <a:t> Learning abroad; Research abroad; International exchange</a:t>
            </a:r>
          </a:p>
          <a:p>
            <a:pPr fontAlgn="t"/>
            <a:r>
              <a:rPr lang="en-CA" sz="2000" b="1"/>
              <a:t>Primary purpose  </a:t>
            </a:r>
            <a:r>
              <a:rPr lang="en-CA" sz="2000"/>
              <a:t>Student learning; Global and transferable competency development</a:t>
            </a:r>
          </a:p>
          <a:p>
            <a:pPr fontAlgn="t"/>
            <a:r>
              <a:rPr lang="en-CA" sz="2000" b="1"/>
              <a:t>Learning theories </a:t>
            </a:r>
            <a:r>
              <a:rPr lang="en-CA" sz="2000"/>
              <a:t>Experiential learning </a:t>
            </a:r>
          </a:p>
          <a:p>
            <a:pPr fontAlgn="t"/>
            <a:r>
              <a:rPr lang="en-CA" sz="2000" b="1"/>
              <a:t>Field of practice </a:t>
            </a:r>
            <a:r>
              <a:rPr lang="en-CA" sz="2000"/>
              <a:t>All</a:t>
            </a:r>
          </a:p>
        </p:txBody>
      </p:sp>
      <p:sp>
        <p:nvSpPr>
          <p:cNvPr id="3" name="Content Placeholder 2">
            <a:extLst>
              <a:ext uri="{FF2B5EF4-FFF2-40B4-BE49-F238E27FC236}">
                <a16:creationId xmlns:a16="http://schemas.microsoft.com/office/drawing/2014/main" id="{8D7CA49D-0491-7049-9307-8EC77345117A}"/>
              </a:ext>
            </a:extLst>
          </p:cNvPr>
          <p:cNvSpPr>
            <a:spLocks noGrp="1"/>
          </p:cNvSpPr>
          <p:nvPr>
            <p:ph sz="half" idx="15"/>
          </p:nvPr>
        </p:nvSpPr>
        <p:spPr/>
        <p:txBody>
          <a:bodyPr>
            <a:normAutofit/>
          </a:bodyPr>
          <a:lstStyle/>
          <a:p>
            <a:pPr fontAlgn="t"/>
            <a:r>
              <a:rPr lang="en-CA" sz="2000" b="1"/>
              <a:t>Payment </a:t>
            </a:r>
            <a:r>
              <a:rPr lang="en-CA" sz="2000"/>
              <a:t>Can be paid or unpaid </a:t>
            </a:r>
          </a:p>
          <a:p>
            <a:pPr fontAlgn="t"/>
            <a:r>
              <a:rPr lang="en-CA" sz="2000" b="1"/>
              <a:t>Duration </a:t>
            </a:r>
            <a:r>
              <a:rPr lang="en-CA" sz="2000"/>
              <a:t>Flexible duration </a:t>
            </a:r>
          </a:p>
          <a:p>
            <a:pPr fontAlgn="t"/>
            <a:r>
              <a:rPr lang="en-CA" sz="2000" b="1"/>
              <a:t>Supervision</a:t>
            </a:r>
            <a:r>
              <a:rPr lang="en-CA" sz="2000"/>
              <a:t> Supervision varies </a:t>
            </a:r>
          </a:p>
          <a:p>
            <a:pPr fontAlgn="t"/>
            <a:r>
              <a:rPr lang="en-CA" sz="2000" b="1">
                <a:solidFill>
                  <a:schemeClr val="accent5">
                    <a:lumMod val="75000"/>
                  </a:schemeClr>
                </a:solidFill>
              </a:rPr>
              <a:t>Administrative considerations</a:t>
            </a:r>
            <a:r>
              <a:rPr lang="en-CA" sz="2000" b="1"/>
              <a:t/>
            </a:r>
            <a:br>
              <a:rPr lang="en-CA" sz="2000" b="1"/>
            </a:br>
            <a:r>
              <a:rPr lang="en-CA" sz="2000">
                <a:solidFill>
                  <a:schemeClr val="tx1">
                    <a:lumMod val="65000"/>
                    <a:lumOff val="35000"/>
                  </a:schemeClr>
                </a:solidFill>
              </a:rPr>
              <a:t>Safety abroad</a:t>
            </a:r>
            <a:endParaRPr lang="en-US" sz="2000">
              <a:solidFill>
                <a:schemeClr val="tx1">
                  <a:lumMod val="65000"/>
                  <a:lumOff val="35000"/>
                </a:schemeClr>
              </a:solidFill>
            </a:endParaRPr>
          </a:p>
        </p:txBody>
      </p:sp>
      <p:sp>
        <p:nvSpPr>
          <p:cNvPr id="4" name="Text Placeholder 3">
            <a:extLst>
              <a:ext uri="{FF2B5EF4-FFF2-40B4-BE49-F238E27FC236}">
                <a16:creationId xmlns:a16="http://schemas.microsoft.com/office/drawing/2014/main" id="{A4BD55B0-CACD-2946-97DF-763283BD1EFC}"/>
              </a:ext>
            </a:extLst>
          </p:cNvPr>
          <p:cNvSpPr>
            <a:spLocks noGrp="1"/>
          </p:cNvSpPr>
          <p:nvPr>
            <p:ph type="body" sz="quarter" idx="16"/>
          </p:nvPr>
        </p:nvSpPr>
        <p:spPr/>
        <p:txBody>
          <a:bodyPr/>
          <a:lstStyle/>
          <a:p>
            <a:r>
              <a:rPr lang="en-CA"/>
              <a:t>International Experience</a:t>
            </a:r>
          </a:p>
        </p:txBody>
      </p:sp>
      <p:pic>
        <p:nvPicPr>
          <p:cNvPr id="11" name="Picture 10">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413586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ADMINISTRATIVE CONSIDERATIONS</a:t>
            </a:r>
          </a:p>
        </p:txBody>
      </p:sp>
      <p:sp>
        <p:nvSpPr>
          <p:cNvPr id="14" name="Content Placeholder 13"/>
          <p:cNvSpPr>
            <a:spLocks noGrp="1"/>
          </p:cNvSpPr>
          <p:nvPr>
            <p:ph sz="half" idx="1"/>
          </p:nvPr>
        </p:nvSpPr>
        <p:spPr/>
        <p:txBody>
          <a:bodyPr>
            <a:normAutofit/>
          </a:bodyPr>
          <a:lstStyle/>
          <a:p>
            <a:pPr fontAlgn="t"/>
            <a:r>
              <a:rPr lang="en-CA" sz="2000" b="1"/>
              <a:t>Examples</a:t>
            </a:r>
            <a:r>
              <a:rPr lang="en-CA" sz="2000"/>
              <a:t> Co-op; Internship; </a:t>
            </a:r>
            <a:br>
              <a:rPr lang="en-CA" sz="2000"/>
            </a:br>
            <a:r>
              <a:rPr lang="en-CA" sz="2000"/>
              <a:t>Work-study</a:t>
            </a:r>
          </a:p>
          <a:p>
            <a:pPr fontAlgn="t"/>
            <a:r>
              <a:rPr lang="en-CA" sz="2000" b="1"/>
              <a:t>Primary purpose </a:t>
            </a:r>
            <a:r>
              <a:rPr lang="en-CA" sz="2000"/>
              <a:t>Student learning; Employability; Transition to workplace</a:t>
            </a:r>
          </a:p>
          <a:p>
            <a:pPr fontAlgn="t"/>
            <a:r>
              <a:rPr lang="en-CA" sz="2000" b="1"/>
              <a:t>Learning theories </a:t>
            </a:r>
            <a:r>
              <a:rPr lang="en-CA" sz="2000"/>
              <a:t>Work-based learning; Workplace pedagogy</a:t>
            </a:r>
          </a:p>
          <a:p>
            <a:pPr fontAlgn="t"/>
            <a:r>
              <a:rPr lang="en-CA" sz="2000" b="1"/>
              <a:t>Field of practice </a:t>
            </a:r>
            <a:r>
              <a:rPr lang="en-CA" sz="2000"/>
              <a:t>All; Popular in STEM </a:t>
            </a:r>
            <a:br>
              <a:rPr lang="en-CA" sz="2000"/>
            </a:br>
            <a:r>
              <a:rPr lang="en-CA" sz="2000"/>
              <a:t>and business</a:t>
            </a:r>
          </a:p>
        </p:txBody>
      </p:sp>
      <p:sp>
        <p:nvSpPr>
          <p:cNvPr id="3" name="Content Placeholder 2">
            <a:extLst>
              <a:ext uri="{FF2B5EF4-FFF2-40B4-BE49-F238E27FC236}">
                <a16:creationId xmlns:a16="http://schemas.microsoft.com/office/drawing/2014/main" id="{5DED558A-6648-034B-B834-B006B8F76D76}"/>
              </a:ext>
            </a:extLst>
          </p:cNvPr>
          <p:cNvSpPr>
            <a:spLocks noGrp="1"/>
          </p:cNvSpPr>
          <p:nvPr>
            <p:ph sz="half" idx="15"/>
          </p:nvPr>
        </p:nvSpPr>
        <p:spPr/>
        <p:txBody>
          <a:bodyPr>
            <a:normAutofit/>
          </a:bodyPr>
          <a:lstStyle/>
          <a:p>
            <a:pPr fontAlgn="t"/>
            <a:r>
              <a:rPr lang="en-CA" sz="2000" b="1"/>
              <a:t>Payment</a:t>
            </a:r>
            <a:r>
              <a:rPr lang="en-CA" sz="2000"/>
              <a:t> Generally paid</a:t>
            </a:r>
          </a:p>
          <a:p>
            <a:pPr fontAlgn="t"/>
            <a:r>
              <a:rPr lang="en-CA" sz="2000" b="1"/>
              <a:t>Duration</a:t>
            </a:r>
            <a:r>
              <a:rPr lang="en-CA" sz="2000"/>
              <a:t> Generally full-time; </a:t>
            </a:r>
            <a:br>
              <a:rPr lang="en-CA" sz="2000"/>
            </a:br>
            <a:r>
              <a:rPr lang="en-CA" sz="2000"/>
              <a:t>Typically 4, 6, 8 or 12 months in duration</a:t>
            </a:r>
          </a:p>
          <a:p>
            <a:pPr fontAlgn="t"/>
            <a:r>
              <a:rPr lang="en-CA" sz="2000" b="1"/>
              <a:t>Supervision</a:t>
            </a:r>
            <a:r>
              <a:rPr lang="en-CA" sz="2000"/>
              <a:t> Student is considered </a:t>
            </a:r>
            <a:br>
              <a:rPr lang="en-CA" sz="2000"/>
            </a:br>
            <a:r>
              <a:rPr lang="en-CA" sz="2000"/>
              <a:t>an employee</a:t>
            </a:r>
          </a:p>
          <a:p>
            <a:pPr fontAlgn="t"/>
            <a:r>
              <a:rPr lang="en-CA" sz="2000" b="1">
                <a:solidFill>
                  <a:schemeClr val="accent5">
                    <a:lumMod val="75000"/>
                  </a:schemeClr>
                </a:solidFill>
              </a:rPr>
              <a:t>Administrative considerations</a:t>
            </a:r>
            <a:br>
              <a:rPr lang="en-CA" sz="2000" b="1">
                <a:solidFill>
                  <a:schemeClr val="accent5">
                    <a:lumMod val="75000"/>
                  </a:schemeClr>
                </a:solidFill>
              </a:rPr>
            </a:br>
            <a:r>
              <a:rPr lang="en-CA" sz="2000">
                <a:solidFill>
                  <a:schemeClr val="tx1">
                    <a:lumMod val="65000"/>
                    <a:lumOff val="35000"/>
                  </a:schemeClr>
                </a:solidFill>
              </a:rPr>
              <a:t>Employment contracts</a:t>
            </a:r>
            <a:endParaRPr lang="en-US" sz="2000">
              <a:solidFill>
                <a:schemeClr val="tx1">
                  <a:lumMod val="65000"/>
                  <a:lumOff val="35000"/>
                </a:schemeClr>
              </a:solidFill>
            </a:endParaRPr>
          </a:p>
        </p:txBody>
      </p:sp>
      <p:sp>
        <p:nvSpPr>
          <p:cNvPr id="4" name="Text Placeholder 3">
            <a:extLst>
              <a:ext uri="{FF2B5EF4-FFF2-40B4-BE49-F238E27FC236}">
                <a16:creationId xmlns:a16="http://schemas.microsoft.com/office/drawing/2014/main" id="{00A8EC85-AE52-C547-B673-AAC47E15FCD3}"/>
              </a:ext>
            </a:extLst>
          </p:cNvPr>
          <p:cNvSpPr>
            <a:spLocks noGrp="1"/>
          </p:cNvSpPr>
          <p:nvPr>
            <p:ph type="body" sz="quarter" idx="16"/>
          </p:nvPr>
        </p:nvSpPr>
        <p:spPr/>
        <p:txBody>
          <a:bodyPr/>
          <a:lstStyle/>
          <a:p>
            <a:r>
              <a:rPr lang="en-US"/>
              <a:t>Work Term</a:t>
            </a:r>
          </a:p>
        </p:txBody>
      </p:sp>
      <p:pic>
        <p:nvPicPr>
          <p:cNvPr id="11" name="Picture 10">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592250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ADMINISTRATIVE CONSIDERATIONS</a:t>
            </a:r>
          </a:p>
        </p:txBody>
      </p:sp>
      <p:sp>
        <p:nvSpPr>
          <p:cNvPr id="3" name="Content Placeholder 2">
            <a:extLst>
              <a:ext uri="{FF2B5EF4-FFF2-40B4-BE49-F238E27FC236}">
                <a16:creationId xmlns:a16="http://schemas.microsoft.com/office/drawing/2014/main" id="{64E16FBD-507D-A842-BB13-DD2529D3B217}"/>
              </a:ext>
            </a:extLst>
          </p:cNvPr>
          <p:cNvSpPr>
            <a:spLocks noGrp="1"/>
          </p:cNvSpPr>
          <p:nvPr>
            <p:ph sz="half" idx="15"/>
          </p:nvPr>
        </p:nvSpPr>
        <p:spPr/>
        <p:txBody>
          <a:bodyPr>
            <a:normAutofit/>
          </a:bodyPr>
          <a:lstStyle/>
          <a:p>
            <a:pPr fontAlgn="t"/>
            <a:r>
              <a:rPr lang="en-CA" sz="2000" b="1"/>
              <a:t>Payment </a:t>
            </a:r>
            <a:r>
              <a:rPr lang="en-CA" sz="2000"/>
              <a:t>Generally unpaid</a:t>
            </a:r>
          </a:p>
          <a:p>
            <a:pPr fontAlgn="t"/>
            <a:r>
              <a:rPr lang="en-CA" sz="2000" b="1"/>
              <a:t>Duration</a:t>
            </a:r>
            <a:r>
              <a:rPr lang="en-CA" sz="2000"/>
              <a:t> Flexible duration</a:t>
            </a:r>
          </a:p>
          <a:p>
            <a:pPr fontAlgn="t"/>
            <a:r>
              <a:rPr lang="en-CA" sz="2000" b="1"/>
              <a:t>Supervision</a:t>
            </a:r>
            <a:r>
              <a:rPr lang="en-CA" sz="2000"/>
              <a:t> Supervision varies</a:t>
            </a:r>
          </a:p>
          <a:p>
            <a:pPr fontAlgn="t"/>
            <a:r>
              <a:rPr lang="en-CA" sz="2000" b="1">
                <a:solidFill>
                  <a:schemeClr val="accent5">
                    <a:lumMod val="75000"/>
                  </a:schemeClr>
                </a:solidFill>
              </a:rPr>
              <a:t>Administrative considerations</a:t>
            </a:r>
            <a:r>
              <a:rPr lang="en-CA" sz="2000" b="1"/>
              <a:t/>
            </a:r>
            <a:br>
              <a:rPr lang="en-CA" sz="2000" b="1"/>
            </a:br>
            <a:r>
              <a:rPr lang="en-CA" sz="2000">
                <a:solidFill>
                  <a:schemeClr val="tx1">
                    <a:lumMod val="65000"/>
                    <a:lumOff val="35000"/>
                  </a:schemeClr>
                </a:solidFill>
              </a:rPr>
              <a:t>REB (if research-related)</a:t>
            </a:r>
            <a:br>
              <a:rPr lang="en-CA" sz="2000">
                <a:solidFill>
                  <a:schemeClr val="tx1">
                    <a:lumMod val="65000"/>
                    <a:lumOff val="35000"/>
                  </a:schemeClr>
                </a:solidFill>
              </a:rPr>
            </a:br>
            <a:r>
              <a:rPr lang="en-CA" sz="2000">
                <a:solidFill>
                  <a:schemeClr val="tx1">
                    <a:lumMod val="65000"/>
                    <a:lumOff val="35000"/>
                  </a:schemeClr>
                </a:solidFill>
              </a:rPr>
              <a:t>Off-campus safety</a:t>
            </a:r>
          </a:p>
          <a:p>
            <a:endParaRPr lang="en-US"/>
          </a:p>
        </p:txBody>
      </p:sp>
      <p:sp>
        <p:nvSpPr>
          <p:cNvPr id="4" name="Text Placeholder 3">
            <a:extLst>
              <a:ext uri="{FF2B5EF4-FFF2-40B4-BE49-F238E27FC236}">
                <a16:creationId xmlns:a16="http://schemas.microsoft.com/office/drawing/2014/main" id="{F8E6D87F-D918-7E4D-8638-73591B679910}"/>
              </a:ext>
            </a:extLst>
          </p:cNvPr>
          <p:cNvSpPr>
            <a:spLocks noGrp="1"/>
          </p:cNvSpPr>
          <p:nvPr>
            <p:ph type="body" sz="quarter" idx="16"/>
          </p:nvPr>
        </p:nvSpPr>
        <p:spPr/>
        <p:txBody>
          <a:bodyPr/>
          <a:lstStyle/>
          <a:p>
            <a:r>
              <a:rPr lang="en-CA"/>
              <a:t>In-Class/Other Experiential Learning</a:t>
            </a:r>
          </a:p>
        </p:txBody>
      </p:sp>
      <p:pic>
        <p:nvPicPr>
          <p:cNvPr id="11" name="Picture 10">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
        <p:nvSpPr>
          <p:cNvPr id="10" name="Content Placeholder 9">
            <a:extLst>
              <a:ext uri="{FF2B5EF4-FFF2-40B4-BE49-F238E27FC236}">
                <a16:creationId xmlns:a16="http://schemas.microsoft.com/office/drawing/2014/main" id="{FC904F80-5456-FA4D-A7EF-0B526CA94783}"/>
              </a:ext>
            </a:extLst>
          </p:cNvPr>
          <p:cNvSpPr>
            <a:spLocks noGrp="1"/>
          </p:cNvSpPr>
          <p:nvPr>
            <p:ph sz="half" idx="1"/>
          </p:nvPr>
        </p:nvSpPr>
        <p:spPr/>
        <p:txBody>
          <a:bodyPr>
            <a:normAutofit/>
          </a:bodyPr>
          <a:lstStyle/>
          <a:p>
            <a:pPr fontAlgn="t"/>
            <a:r>
              <a:rPr lang="en-CA" sz="2000" b="1"/>
              <a:t>Examples</a:t>
            </a:r>
            <a:r>
              <a:rPr lang="en-CA" sz="2000"/>
              <a:t> Labs, research-intensive courses, simulated work experience, field experience, creative performance</a:t>
            </a:r>
          </a:p>
          <a:p>
            <a:pPr fontAlgn="t"/>
            <a:r>
              <a:rPr lang="en-CA" sz="2000" b="1"/>
              <a:t>Primary purpose </a:t>
            </a:r>
            <a:r>
              <a:rPr lang="en-CA" sz="2000"/>
              <a:t>Student learning; Student practice/experience</a:t>
            </a:r>
          </a:p>
          <a:p>
            <a:pPr fontAlgn="t"/>
            <a:r>
              <a:rPr lang="en-CA" sz="2000" b="1"/>
              <a:t>Learning theories </a:t>
            </a:r>
            <a:r>
              <a:rPr lang="en-CA" sz="2000"/>
              <a:t>Experiential learning</a:t>
            </a:r>
          </a:p>
          <a:p>
            <a:pPr fontAlgn="t"/>
            <a:r>
              <a:rPr lang="en-CA" sz="2000" b="1"/>
              <a:t>Field of practice </a:t>
            </a:r>
            <a:r>
              <a:rPr lang="en-CA" sz="2000"/>
              <a:t>All</a:t>
            </a:r>
            <a:endParaRPr lang="en-US" sz="2000"/>
          </a:p>
        </p:txBody>
      </p:sp>
    </p:spTree>
    <p:custDataLst>
      <p:tags r:id="rId1"/>
    </p:custDataLst>
    <p:extLst>
      <p:ext uri="{BB962C8B-B14F-4D97-AF65-F5344CB8AC3E}">
        <p14:creationId xmlns:p14="http://schemas.microsoft.com/office/powerpoint/2010/main" val="2533392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ADMINISTRATIVE CONSIDERATIONS</a:t>
            </a:r>
          </a:p>
        </p:txBody>
      </p:sp>
      <p:sp>
        <p:nvSpPr>
          <p:cNvPr id="4" name="Text Placeholder 3"/>
          <p:cNvSpPr>
            <a:spLocks noGrp="1"/>
          </p:cNvSpPr>
          <p:nvPr>
            <p:ph type="body" sz="quarter" idx="14"/>
          </p:nvPr>
        </p:nvSpPr>
        <p:spPr/>
        <p:txBody>
          <a:bodyPr/>
          <a:lstStyle/>
          <a:p>
            <a:r>
              <a:rPr lang="en-CA" dirty="0"/>
              <a:t>*Provincial requirement [Employment Standards Act]</a:t>
            </a:r>
          </a:p>
        </p:txBody>
      </p:sp>
      <p:sp>
        <p:nvSpPr>
          <p:cNvPr id="16" name="Content Placeholder 15"/>
          <p:cNvSpPr>
            <a:spLocks noGrp="1"/>
          </p:cNvSpPr>
          <p:nvPr>
            <p:ph sz="half" idx="1"/>
          </p:nvPr>
        </p:nvSpPr>
        <p:spPr>
          <a:xfrm>
            <a:off x="848298" y="2041104"/>
            <a:ext cx="5247702" cy="3980528"/>
          </a:xfrm>
        </p:spPr>
        <p:txBody>
          <a:bodyPr>
            <a:normAutofit fontScale="85000" lnSpcReduction="10000"/>
          </a:bodyPr>
          <a:lstStyle/>
          <a:p>
            <a:pPr fontAlgn="t"/>
            <a:r>
              <a:rPr lang="en-CA" b="1"/>
              <a:t>Examples</a:t>
            </a:r>
            <a:r>
              <a:rPr lang="en-CA"/>
              <a:t> Professional practicum; </a:t>
            </a:r>
            <a:br>
              <a:rPr lang="en-CA"/>
            </a:br>
            <a:r>
              <a:rPr lang="en-CA"/>
              <a:t>Clinical placement; Field placement</a:t>
            </a:r>
          </a:p>
          <a:p>
            <a:pPr fontAlgn="t"/>
            <a:r>
              <a:rPr lang="en-CA" b="1"/>
              <a:t>Primary purpose  </a:t>
            </a:r>
            <a:r>
              <a:rPr lang="en-CA"/>
              <a:t>Student learning; Disciplinary competency development; Experience for professional licensure or certification</a:t>
            </a:r>
          </a:p>
          <a:p>
            <a:pPr fontAlgn="t"/>
            <a:r>
              <a:rPr lang="en-CA" b="1"/>
              <a:t>Learning theories </a:t>
            </a:r>
            <a:r>
              <a:rPr lang="en-CA" err="1"/>
              <a:t>Situativity</a:t>
            </a:r>
            <a:r>
              <a:rPr lang="en-CA"/>
              <a:t> theory; Proximal development; Experiential learning </a:t>
            </a:r>
          </a:p>
          <a:p>
            <a:pPr fontAlgn="t"/>
            <a:r>
              <a:rPr lang="en-CA" b="1"/>
              <a:t>Field of practice </a:t>
            </a:r>
            <a:r>
              <a:rPr lang="en-CA"/>
              <a:t>All; Popular in professional fields (e.g., education, healthcare, music, architecture) </a:t>
            </a:r>
          </a:p>
        </p:txBody>
      </p:sp>
      <p:sp>
        <p:nvSpPr>
          <p:cNvPr id="3" name="Content Placeholder 2">
            <a:extLst>
              <a:ext uri="{FF2B5EF4-FFF2-40B4-BE49-F238E27FC236}">
                <a16:creationId xmlns:a16="http://schemas.microsoft.com/office/drawing/2014/main" id="{DB87BA05-E47C-5C47-B8E0-ECE29614FD1A}"/>
              </a:ext>
            </a:extLst>
          </p:cNvPr>
          <p:cNvSpPr>
            <a:spLocks noGrp="1"/>
          </p:cNvSpPr>
          <p:nvPr>
            <p:ph sz="half" idx="15"/>
          </p:nvPr>
        </p:nvSpPr>
        <p:spPr/>
        <p:txBody>
          <a:bodyPr>
            <a:normAutofit/>
          </a:bodyPr>
          <a:lstStyle/>
          <a:p>
            <a:pPr fontAlgn="t"/>
            <a:r>
              <a:rPr lang="en-CA" sz="2000" b="1"/>
              <a:t>Payment </a:t>
            </a:r>
            <a:r>
              <a:rPr lang="en-CA" sz="2000"/>
              <a:t>Generally unpaid </a:t>
            </a:r>
          </a:p>
          <a:p>
            <a:pPr fontAlgn="t"/>
            <a:r>
              <a:rPr lang="en-CA" sz="2000" b="1"/>
              <a:t>Duration</a:t>
            </a:r>
            <a:r>
              <a:rPr lang="en-CA" sz="2000"/>
              <a:t> Generally part-time or full-time </a:t>
            </a:r>
            <a:br>
              <a:rPr lang="en-CA" sz="2000"/>
            </a:br>
            <a:r>
              <a:rPr lang="en-CA" sz="2000"/>
              <a:t>for short periods (&lt;320 hours); </a:t>
            </a:r>
            <a:br>
              <a:rPr lang="en-CA" sz="2000"/>
            </a:br>
            <a:r>
              <a:rPr lang="en-CA" sz="2000"/>
              <a:t>Flexible duration </a:t>
            </a:r>
          </a:p>
          <a:p>
            <a:pPr fontAlgn="t"/>
            <a:r>
              <a:rPr lang="en-CA" sz="2000" b="1"/>
              <a:t>Supervision </a:t>
            </a:r>
            <a:r>
              <a:rPr lang="en-CA" sz="2000"/>
              <a:t> Directly supervised/ mentored by professional</a:t>
            </a:r>
          </a:p>
          <a:p>
            <a:pPr fontAlgn="t"/>
            <a:r>
              <a:rPr lang="en-CA" sz="2000" b="1">
                <a:solidFill>
                  <a:schemeClr val="accent5">
                    <a:lumMod val="75000"/>
                  </a:schemeClr>
                </a:solidFill>
              </a:rPr>
              <a:t>Administrative considerations</a:t>
            </a:r>
            <a:br>
              <a:rPr lang="en-CA" sz="2000" b="1">
                <a:solidFill>
                  <a:schemeClr val="accent5">
                    <a:lumMod val="75000"/>
                  </a:schemeClr>
                </a:solidFill>
              </a:rPr>
            </a:br>
            <a:r>
              <a:rPr lang="en-CA" sz="2000">
                <a:solidFill>
                  <a:schemeClr val="tx1">
                    <a:lumMod val="65000"/>
                    <a:lumOff val="35000"/>
                  </a:schemeClr>
                </a:solidFill>
              </a:rPr>
              <a:t>Institutional requirements for unpaid placement agreements; *ESA requirements for unpaid student trainees</a:t>
            </a:r>
            <a:endParaRPr lang="en-US" sz="2000">
              <a:solidFill>
                <a:schemeClr val="tx1">
                  <a:lumMod val="65000"/>
                  <a:lumOff val="35000"/>
                </a:schemeClr>
              </a:solidFill>
            </a:endParaRPr>
          </a:p>
        </p:txBody>
      </p:sp>
      <p:sp>
        <p:nvSpPr>
          <p:cNvPr id="6" name="Text Placeholder 5"/>
          <p:cNvSpPr>
            <a:spLocks noGrp="1"/>
          </p:cNvSpPr>
          <p:nvPr>
            <p:ph type="body" sz="quarter" idx="16"/>
          </p:nvPr>
        </p:nvSpPr>
        <p:spPr/>
        <p:txBody>
          <a:bodyPr/>
          <a:lstStyle/>
          <a:p>
            <a:r>
              <a:rPr lang="en-CA"/>
              <a:t>Placement</a:t>
            </a:r>
          </a:p>
        </p:txBody>
      </p:sp>
      <p:pic>
        <p:nvPicPr>
          <p:cNvPr id="12" name="Picture 11">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3030827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44489"/>
            <a:ext cx="13149189" cy="8766126"/>
          </a:xfrm>
          <a:prstGeom prst="rect">
            <a:avLst/>
          </a:prstGeom>
        </p:spPr>
      </p:pic>
      <p:sp>
        <p:nvSpPr>
          <p:cNvPr id="4" name="Title 3"/>
          <p:cNvSpPr>
            <a:spLocks noGrp="1"/>
          </p:cNvSpPr>
          <p:nvPr>
            <p:ph type="title"/>
          </p:nvPr>
        </p:nvSpPr>
        <p:spPr/>
        <p:txBody>
          <a:bodyPr/>
          <a:lstStyle/>
          <a:p>
            <a:r>
              <a:rPr lang="en-CA"/>
              <a:t>Introduction</a:t>
            </a:r>
          </a:p>
        </p:txBody>
      </p:sp>
    </p:spTree>
    <p:custDataLst>
      <p:tags r:id="rId1"/>
    </p:custDataLst>
    <p:extLst>
      <p:ext uri="{BB962C8B-B14F-4D97-AF65-F5344CB8AC3E}">
        <p14:creationId xmlns:p14="http://schemas.microsoft.com/office/powerpoint/2010/main" val="2205961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ADMINISTRATIVE CONSIDERATIONS</a:t>
            </a:r>
          </a:p>
        </p:txBody>
      </p:sp>
      <p:sp>
        <p:nvSpPr>
          <p:cNvPr id="14" name="Content Placeholder 13"/>
          <p:cNvSpPr>
            <a:spLocks noGrp="1"/>
          </p:cNvSpPr>
          <p:nvPr>
            <p:ph sz="half" idx="1"/>
          </p:nvPr>
        </p:nvSpPr>
        <p:spPr/>
        <p:txBody>
          <a:bodyPr>
            <a:normAutofit/>
          </a:bodyPr>
          <a:lstStyle/>
          <a:p>
            <a:pPr fontAlgn="t"/>
            <a:r>
              <a:rPr lang="en-CA" sz="2000" b="1"/>
              <a:t>Examples</a:t>
            </a:r>
            <a:r>
              <a:rPr lang="en-CA" sz="2000"/>
              <a:t> Applied research; Workplace project; Entrepreneurship; Consultancy</a:t>
            </a:r>
          </a:p>
          <a:p>
            <a:pPr fontAlgn="t"/>
            <a:r>
              <a:rPr lang="en-CA" sz="2000" b="1"/>
              <a:t>Primary purpose  </a:t>
            </a:r>
            <a:r>
              <a:rPr lang="en-CA" sz="2000"/>
              <a:t>Student learning; Development of knowledge, products, technologies, or services</a:t>
            </a:r>
          </a:p>
          <a:p>
            <a:pPr fontAlgn="t"/>
            <a:r>
              <a:rPr lang="en-CA" sz="2000" b="1"/>
              <a:t>Learning theories </a:t>
            </a:r>
            <a:r>
              <a:rPr lang="en-CA" sz="2000"/>
              <a:t>Action learning; Collaborative learning; Transformative learning</a:t>
            </a:r>
          </a:p>
          <a:p>
            <a:pPr fontAlgn="t"/>
            <a:r>
              <a:rPr lang="en-CA" sz="2000" b="1"/>
              <a:t>Field of practice </a:t>
            </a:r>
            <a:r>
              <a:rPr lang="en-CA" sz="2000"/>
              <a:t>All</a:t>
            </a:r>
          </a:p>
        </p:txBody>
      </p:sp>
      <p:sp>
        <p:nvSpPr>
          <p:cNvPr id="5" name="Content Placeholder 4">
            <a:extLst>
              <a:ext uri="{FF2B5EF4-FFF2-40B4-BE49-F238E27FC236}">
                <a16:creationId xmlns:a16="http://schemas.microsoft.com/office/drawing/2014/main" id="{18E41E03-0B75-0240-967B-165A007784C6}"/>
              </a:ext>
            </a:extLst>
          </p:cNvPr>
          <p:cNvSpPr>
            <a:spLocks noGrp="1"/>
          </p:cNvSpPr>
          <p:nvPr>
            <p:ph sz="half" idx="15"/>
          </p:nvPr>
        </p:nvSpPr>
        <p:spPr>
          <a:xfrm>
            <a:off x="6278983" y="2041103"/>
            <a:ext cx="5425336" cy="4553607"/>
          </a:xfrm>
        </p:spPr>
        <p:txBody>
          <a:bodyPr>
            <a:noAutofit/>
          </a:bodyPr>
          <a:lstStyle/>
          <a:p>
            <a:pPr fontAlgn="t"/>
            <a:r>
              <a:rPr lang="en-CA" sz="2000" b="1"/>
              <a:t>Payment</a:t>
            </a:r>
            <a:r>
              <a:rPr lang="en-CA" sz="2000"/>
              <a:t> Can be paid or unpaid</a:t>
            </a:r>
          </a:p>
          <a:p>
            <a:pPr fontAlgn="t"/>
            <a:r>
              <a:rPr lang="en-CA" sz="2000" b="1"/>
              <a:t>Duration</a:t>
            </a:r>
            <a:r>
              <a:rPr lang="en-CA" sz="2000"/>
              <a:t> Flexible duration (1 day to 4+ year dissertation) Commitment is generally </a:t>
            </a:r>
            <a:br>
              <a:rPr lang="en-CA" sz="2000"/>
            </a:br>
            <a:r>
              <a:rPr lang="en-CA" sz="2000"/>
              <a:t>project-based </a:t>
            </a:r>
          </a:p>
          <a:p>
            <a:pPr fontAlgn="t"/>
            <a:r>
              <a:rPr lang="en-CA" sz="2000" b="1"/>
              <a:t>Supervision</a:t>
            </a:r>
            <a:r>
              <a:rPr lang="en-CA" sz="2000"/>
              <a:t> Generally supervised by academic instructor/faculty researcher. Student is considered a trainee</a:t>
            </a:r>
          </a:p>
          <a:p>
            <a:pPr fontAlgn="t"/>
            <a:r>
              <a:rPr lang="en-CA" sz="2000" b="1">
                <a:solidFill>
                  <a:schemeClr val="accent5">
                    <a:lumMod val="75000"/>
                  </a:schemeClr>
                </a:solidFill>
              </a:rPr>
              <a:t>Administrative considerations</a:t>
            </a:r>
            <a:br>
              <a:rPr lang="en-CA" sz="2000" b="1">
                <a:solidFill>
                  <a:schemeClr val="accent5">
                    <a:lumMod val="75000"/>
                  </a:schemeClr>
                </a:solidFill>
              </a:rPr>
            </a:br>
            <a:r>
              <a:rPr lang="en-CA" sz="2000">
                <a:solidFill>
                  <a:schemeClr val="tx1">
                    <a:lumMod val="65000"/>
                    <a:lumOff val="35000"/>
                  </a:schemeClr>
                </a:solidFill>
              </a:rPr>
              <a:t>Institutional requirements for unpaid placement agreements; *ESA requirements </a:t>
            </a:r>
            <a:br>
              <a:rPr lang="en-CA" sz="2000">
                <a:solidFill>
                  <a:schemeClr val="tx1">
                    <a:lumMod val="65000"/>
                    <a:lumOff val="35000"/>
                  </a:schemeClr>
                </a:solidFill>
              </a:rPr>
            </a:br>
            <a:r>
              <a:rPr lang="en-CA" sz="2000">
                <a:solidFill>
                  <a:schemeClr val="tx1">
                    <a:lumMod val="65000"/>
                    <a:lumOff val="35000"/>
                  </a:schemeClr>
                </a:solidFill>
              </a:rPr>
              <a:t>for unpaid student trainees; REB requirements; IP considerations</a:t>
            </a:r>
            <a:endParaRPr lang="en-US" sz="2000">
              <a:solidFill>
                <a:schemeClr val="tx1">
                  <a:lumMod val="65000"/>
                  <a:lumOff val="35000"/>
                </a:schemeClr>
              </a:solidFill>
            </a:endParaRPr>
          </a:p>
        </p:txBody>
      </p:sp>
      <p:sp>
        <p:nvSpPr>
          <p:cNvPr id="8" name="Text Placeholder 7">
            <a:extLst>
              <a:ext uri="{FF2B5EF4-FFF2-40B4-BE49-F238E27FC236}">
                <a16:creationId xmlns:a16="http://schemas.microsoft.com/office/drawing/2014/main" id="{E272CC21-0790-CA4F-8434-3D1A92B20C06}"/>
              </a:ext>
            </a:extLst>
          </p:cNvPr>
          <p:cNvSpPr>
            <a:spLocks noGrp="1"/>
          </p:cNvSpPr>
          <p:nvPr>
            <p:ph type="body" sz="quarter" idx="16"/>
          </p:nvPr>
        </p:nvSpPr>
        <p:spPr/>
        <p:txBody>
          <a:bodyPr/>
          <a:lstStyle/>
          <a:p>
            <a:r>
              <a:rPr lang="en-CA"/>
              <a:t>Organization-Partnered Project</a:t>
            </a:r>
          </a:p>
        </p:txBody>
      </p:sp>
      <p:pic>
        <p:nvPicPr>
          <p:cNvPr id="11" name="Picture 10">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2020001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ADMINISTRATIVE CONSIDERATIONS</a:t>
            </a:r>
          </a:p>
        </p:txBody>
      </p:sp>
      <p:sp>
        <p:nvSpPr>
          <p:cNvPr id="12" name="Content Placeholder 11"/>
          <p:cNvSpPr>
            <a:spLocks noGrp="1"/>
          </p:cNvSpPr>
          <p:nvPr>
            <p:ph idx="1"/>
          </p:nvPr>
        </p:nvSpPr>
        <p:spPr>
          <a:xfrm>
            <a:off x="838200" y="1223889"/>
            <a:ext cx="10515600" cy="4773545"/>
          </a:xfrm>
        </p:spPr>
        <p:txBody>
          <a:bodyPr/>
          <a:lstStyle/>
          <a:p>
            <a:pPr marL="342900" indent="-342900">
              <a:buFont typeface="Arial" panose="020B0604020202020204" pitchFamily="34" charset="0"/>
              <a:buChar char="•"/>
            </a:pPr>
            <a:r>
              <a:rPr lang="en-CA" b="1" dirty="0"/>
              <a:t>Types of experience </a:t>
            </a:r>
            <a:r>
              <a:rPr lang="en-CA" dirty="0"/>
              <a:t>are </a:t>
            </a:r>
            <a:r>
              <a:rPr lang="en-CA" b="1" dirty="0"/>
              <a:t>not</a:t>
            </a:r>
            <a:r>
              <a:rPr lang="en-CA" dirty="0"/>
              <a:t> mutually exclusive. </a:t>
            </a:r>
          </a:p>
          <a:p>
            <a:pPr marL="342900" indent="-342900">
              <a:buFont typeface="Arial" panose="020B0604020202020204" pitchFamily="34" charset="0"/>
              <a:buChar char="•"/>
            </a:pPr>
            <a:r>
              <a:rPr lang="en-CA" dirty="0"/>
              <a:t>If your experience </a:t>
            </a:r>
            <a:r>
              <a:rPr lang="en-CA" b="1" dirty="0"/>
              <a:t>fits in more than one category</a:t>
            </a:r>
            <a:r>
              <a:rPr lang="en-CA" dirty="0"/>
              <a:t>, </a:t>
            </a:r>
            <a:br>
              <a:rPr lang="en-CA" dirty="0"/>
            </a:br>
            <a:r>
              <a:rPr lang="en-CA" dirty="0"/>
              <a:t>it is recommended that you consider the administrative </a:t>
            </a:r>
            <a:br>
              <a:rPr lang="en-CA" dirty="0"/>
            </a:br>
            <a:r>
              <a:rPr lang="en-CA" dirty="0"/>
              <a:t>requirements for each type of experience identified.</a:t>
            </a:r>
          </a:p>
          <a:p>
            <a:endParaRPr lang="en-CA" dirty="0"/>
          </a:p>
        </p:txBody>
      </p:sp>
      <p:pic>
        <p:nvPicPr>
          <p:cNvPr id="5" name="Picture 4">
            <a:extLst>
              <a:ext uri="{FF2B5EF4-FFF2-40B4-BE49-F238E27FC236}">
                <a16:creationId xmlns:a16="http://schemas.microsoft.com/office/drawing/2014/main" id="{0CE13680-9F4F-5D48-8BD4-DB7A1F61596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3484276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duotone>
              <a:prstClr val="black"/>
              <a:schemeClr val="tx2">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44489"/>
            <a:ext cx="13149189" cy="8766126"/>
          </a:xfrm>
          <a:prstGeom prst="rect">
            <a:avLst/>
          </a:prstGeom>
        </p:spPr>
      </p:pic>
      <p:sp>
        <p:nvSpPr>
          <p:cNvPr id="4" name="Title 3"/>
          <p:cNvSpPr>
            <a:spLocks noGrp="1"/>
          </p:cNvSpPr>
          <p:nvPr>
            <p:ph type="title"/>
          </p:nvPr>
        </p:nvSpPr>
        <p:spPr/>
        <p:txBody>
          <a:bodyPr/>
          <a:lstStyle/>
          <a:p>
            <a:r>
              <a:rPr lang="en-CA"/>
              <a:t>U of T Policies </a:t>
            </a:r>
            <a:br>
              <a:rPr lang="en-CA"/>
            </a:br>
            <a:r>
              <a:rPr lang="en-CA"/>
              <a:t>and Guidelines</a:t>
            </a:r>
          </a:p>
        </p:txBody>
      </p:sp>
    </p:spTree>
    <p:custDataLst>
      <p:tags r:id="rId1"/>
    </p:custDataLst>
    <p:extLst>
      <p:ext uri="{BB962C8B-B14F-4D97-AF65-F5344CB8AC3E}">
        <p14:creationId xmlns:p14="http://schemas.microsoft.com/office/powerpoint/2010/main" val="3635655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POLICIES AND GUIDELINES</a:t>
            </a:r>
          </a:p>
        </p:txBody>
      </p:sp>
      <p:sp>
        <p:nvSpPr>
          <p:cNvPr id="11" name="Text Placeholder 10"/>
          <p:cNvSpPr>
            <a:spLocks noGrp="1"/>
          </p:cNvSpPr>
          <p:nvPr>
            <p:ph type="body" sz="quarter" idx="15"/>
          </p:nvPr>
        </p:nvSpPr>
        <p:spPr/>
        <p:txBody>
          <a:bodyPr/>
          <a:lstStyle/>
          <a:p>
            <a:r>
              <a:rPr lang="en-CA"/>
              <a:t>University of Toronto Policies and Guidelines</a:t>
            </a:r>
          </a:p>
        </p:txBody>
      </p:sp>
      <p:sp>
        <p:nvSpPr>
          <p:cNvPr id="4" name="Content Placeholder 3"/>
          <p:cNvSpPr>
            <a:spLocks noGrp="1"/>
          </p:cNvSpPr>
          <p:nvPr>
            <p:ph idx="1"/>
          </p:nvPr>
        </p:nvSpPr>
        <p:spPr>
          <a:xfrm>
            <a:off x="838199" y="2011606"/>
            <a:ext cx="10982325" cy="4321461"/>
          </a:xfrm>
        </p:spPr>
        <p:txBody>
          <a:bodyPr>
            <a:normAutofit/>
          </a:bodyPr>
          <a:lstStyle/>
          <a:p>
            <a:pPr marL="342900" indent="-342900">
              <a:buFont typeface="Arial" panose="020B0604020202020204" pitchFamily="34" charset="0"/>
              <a:buChar char="•"/>
            </a:pPr>
            <a:r>
              <a:rPr lang="en-US" sz="2000" b="1" dirty="0"/>
              <a:t>Whether students are on or off campus</a:t>
            </a:r>
            <a:r>
              <a:rPr lang="en-US" sz="2000" dirty="0"/>
              <a:t>, when partaking in a learning experience that is endorsed by the institution, they are </a:t>
            </a:r>
            <a:r>
              <a:rPr lang="en-US" sz="2000" b="1" dirty="0"/>
              <a:t>bound by all University policies and guidelines applicable to students</a:t>
            </a:r>
            <a:r>
              <a:rPr lang="en-US" sz="2000" dirty="0"/>
              <a:t>. </a:t>
            </a:r>
          </a:p>
          <a:p>
            <a:pPr marL="342900" indent="-342900">
              <a:buFont typeface="Arial" panose="020B0604020202020204" pitchFamily="34" charset="0"/>
              <a:buChar char="•"/>
            </a:pPr>
            <a:r>
              <a:rPr lang="en-US" sz="2000" dirty="0"/>
              <a:t>At the University of Toronto, these include but are not limited to: </a:t>
            </a:r>
            <a:br>
              <a:rPr lang="en-US" sz="2000" dirty="0"/>
            </a:br>
            <a:r>
              <a:rPr lang="en-US" sz="2000" dirty="0"/>
              <a:t>the </a:t>
            </a:r>
            <a:r>
              <a:rPr lang="en-US" sz="2000" b="1" dirty="0"/>
              <a:t>code of student conduct, the sexual violence and sexual harassment policy, </a:t>
            </a:r>
            <a:r>
              <a:rPr lang="en-US" sz="2000" dirty="0"/>
              <a:t>and </a:t>
            </a:r>
            <a:r>
              <a:rPr lang="en-US" sz="2000" b="1" dirty="0"/>
              <a:t>guidelines for off-campus safety</a:t>
            </a:r>
            <a:r>
              <a:rPr lang="en-US" sz="2000" dirty="0"/>
              <a:t>.</a:t>
            </a:r>
          </a:p>
          <a:p>
            <a:pPr marL="342900" indent="-342900">
              <a:buFont typeface="Arial" panose="020B0604020202020204" pitchFamily="34" charset="0"/>
              <a:buChar char="•"/>
            </a:pPr>
            <a:r>
              <a:rPr lang="en-US" sz="2000" dirty="0"/>
              <a:t>All policies and guidelines can be accessed in full online. </a:t>
            </a:r>
          </a:p>
          <a:p>
            <a:r>
              <a:rPr lang="en-US" sz="2000" dirty="0"/>
              <a:t>If you have any questions regarding these or other University policies or guidelines, please contact </a:t>
            </a:r>
            <a:r>
              <a:rPr lang="en-US" sz="2000" dirty="0">
                <a:hlinkClick r:id="rId3"/>
              </a:rPr>
              <a:t>Jennifer McLean</a:t>
            </a:r>
            <a:r>
              <a:rPr lang="en-US" sz="2000" dirty="0"/>
              <a:t>, Manager, Student Policy Initiatives.</a:t>
            </a:r>
            <a:r>
              <a:rPr lang="en-US" sz="2000" dirty="0">
                <a:solidFill>
                  <a:srgbClr val="C00000"/>
                </a:solidFill>
              </a:rPr>
              <a:t> </a:t>
            </a:r>
          </a:p>
          <a:p>
            <a:pPr lvl="0"/>
            <a:endParaRPr lang="en-US" dirty="0"/>
          </a:p>
          <a:p>
            <a:endParaRPr lang="en-CA" dirty="0"/>
          </a:p>
        </p:txBody>
      </p:sp>
      <p:pic>
        <p:nvPicPr>
          <p:cNvPr id="8" name="Picture 7">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
        <p:nvSpPr>
          <p:cNvPr id="6" name="TextBox 5">
            <a:extLst>
              <a:ext uri="{FF2B5EF4-FFF2-40B4-BE49-F238E27FC236}">
                <a16:creationId xmlns:a16="http://schemas.microsoft.com/office/drawing/2014/main" id="{BE95A522-88D4-7942-88DE-859DD0F860BD}"/>
              </a:ext>
            </a:extLst>
          </p:cNvPr>
          <p:cNvSpPr txBox="1"/>
          <p:nvPr/>
        </p:nvSpPr>
        <p:spPr>
          <a:xfrm>
            <a:off x="8949714" y="5612029"/>
            <a:ext cx="2870811" cy="923330"/>
          </a:xfrm>
          <a:prstGeom prst="rect">
            <a:avLst/>
          </a:prstGeom>
          <a:noFill/>
        </p:spPr>
        <p:txBody>
          <a:bodyPr wrap="square" rtlCol="0">
            <a:spAutoFit/>
          </a:bodyPr>
          <a:lstStyle/>
          <a:p>
            <a:r>
              <a:rPr lang="en-US" b="1" dirty="0">
                <a:solidFill>
                  <a:srgbClr val="4387AE"/>
                </a:solidFill>
              </a:rPr>
              <a:t>Learn more:</a:t>
            </a:r>
            <a:endParaRPr lang="en-CA" b="1" dirty="0">
              <a:solidFill>
                <a:srgbClr val="4387AE"/>
              </a:solidFill>
              <a:hlinkClick r:id="rId5">
                <a:extLst>
                  <a:ext uri="{A12FA001-AC4F-418D-AE19-62706E023703}">
                    <ahyp:hlinkClr xmlns:ahyp="http://schemas.microsoft.com/office/drawing/2018/hyperlinkcolor" xmlns="" val="tx"/>
                  </a:ext>
                </a:extLst>
              </a:hlinkClick>
            </a:endParaRPr>
          </a:p>
          <a:p>
            <a:r>
              <a:rPr lang="en-CA" b="1" dirty="0">
                <a:solidFill>
                  <a:srgbClr val="4387AE"/>
                </a:solidFill>
                <a:hlinkClick r:id="rId5">
                  <a:extLst>
                    <a:ext uri="{A12FA001-AC4F-418D-AE19-62706E023703}">
                      <ahyp:hlinkClr xmlns:ahyp="http://schemas.microsoft.com/office/drawing/2018/hyperlinkcolor" xmlns="" val="tx"/>
                    </a:ext>
                  </a:extLst>
                </a:hlinkClick>
              </a:rPr>
              <a:t>Review U of T’s</a:t>
            </a:r>
            <a:r>
              <a:rPr lang="en-CA" b="1" dirty="0">
                <a:solidFill>
                  <a:srgbClr val="4387AE"/>
                </a:solidFill>
                <a:hlinkClick r:id="rId5">
                  <a:extLst>
                    <a:ext uri="{A12FA001-AC4F-418D-AE19-62706E023703}">
                      <ahyp:hlinkClr xmlns:ahyp="http://schemas.microsoft.com/office/drawing/2018/hyperlinkcolor" xmlns="" val="tx"/>
                    </a:ext>
                  </a:extLst>
                </a:hlinkClick>
              </a:rPr>
              <a:t/>
            </a:r>
            <a:br>
              <a:rPr lang="en-CA" b="1" dirty="0">
                <a:solidFill>
                  <a:srgbClr val="4387AE"/>
                </a:solidFill>
                <a:hlinkClick r:id="rId5">
                  <a:extLst>
                    <a:ext uri="{A12FA001-AC4F-418D-AE19-62706E023703}">
                      <ahyp:hlinkClr xmlns:ahyp="http://schemas.microsoft.com/office/drawing/2018/hyperlinkcolor" xmlns="" val="tx"/>
                    </a:ext>
                  </a:extLst>
                </a:hlinkClick>
              </a:rPr>
            </a:br>
            <a:r>
              <a:rPr lang="en-CA" b="1" dirty="0">
                <a:solidFill>
                  <a:srgbClr val="4387AE"/>
                </a:solidFill>
                <a:hlinkClick r:id="rId5">
                  <a:extLst>
                    <a:ext uri="{A12FA001-AC4F-418D-AE19-62706E023703}">
                      <ahyp:hlinkClr xmlns:ahyp="http://schemas.microsoft.com/office/drawing/2018/hyperlinkcolor" xmlns="" val="tx"/>
                    </a:ext>
                  </a:extLst>
                </a:hlinkClick>
              </a:rPr>
              <a:t>Policies and Guidelines</a:t>
            </a:r>
            <a:endParaRPr lang="en-CA" dirty="0">
              <a:solidFill>
                <a:srgbClr val="4387AE"/>
              </a:solidFill>
            </a:endParaRPr>
          </a:p>
        </p:txBody>
      </p:sp>
      <p:pic>
        <p:nvPicPr>
          <p:cNvPr id="7" name="Graphic 6" descr="Link">
            <a:extLst>
              <a:ext uri="{FF2B5EF4-FFF2-40B4-BE49-F238E27FC236}">
                <a16:creationId xmlns:a16="http://schemas.microsoft.com/office/drawing/2014/main" id="{9C85CE23-E4EA-4948-8B8E-1500956845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178800" y="5688237"/>
            <a:ext cx="770914" cy="770914"/>
          </a:xfrm>
          <a:prstGeom prst="rect">
            <a:avLst/>
          </a:prstGeom>
        </p:spPr>
      </p:pic>
    </p:spTree>
    <p:custDataLst>
      <p:tags r:id="rId1"/>
    </p:custDataLst>
    <p:extLst>
      <p:ext uri="{BB962C8B-B14F-4D97-AF65-F5344CB8AC3E}">
        <p14:creationId xmlns:p14="http://schemas.microsoft.com/office/powerpoint/2010/main" val="3840774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POLICIES AND GUIDELINES</a:t>
            </a:r>
          </a:p>
        </p:txBody>
      </p:sp>
      <p:sp>
        <p:nvSpPr>
          <p:cNvPr id="6" name="Text Placeholder 5"/>
          <p:cNvSpPr>
            <a:spLocks noGrp="1"/>
          </p:cNvSpPr>
          <p:nvPr>
            <p:ph type="body" sz="quarter" idx="15"/>
          </p:nvPr>
        </p:nvSpPr>
        <p:spPr/>
        <p:txBody>
          <a:bodyPr/>
          <a:lstStyle/>
          <a:p>
            <a:r>
              <a:rPr lang="en-CA"/>
              <a:t>University of Toronto Policies and Guidelines</a:t>
            </a:r>
          </a:p>
        </p:txBody>
      </p:sp>
      <p:graphicFrame>
        <p:nvGraphicFramePr>
          <p:cNvPr id="7" name="Diagram 6"/>
          <p:cNvGraphicFramePr/>
          <p:nvPr>
            <p:extLst>
              <p:ext uri="{D42A27DB-BD31-4B8C-83A1-F6EECF244321}">
                <p14:modId xmlns:p14="http://schemas.microsoft.com/office/powerpoint/2010/main" val="2141713183"/>
              </p:ext>
            </p:extLst>
          </p:nvPr>
        </p:nvGraphicFramePr>
        <p:xfrm>
          <a:off x="2365298" y="1817077"/>
          <a:ext cx="7413157" cy="47776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8949714" y="5612029"/>
            <a:ext cx="2870811" cy="923330"/>
          </a:xfrm>
          <a:prstGeom prst="rect">
            <a:avLst/>
          </a:prstGeom>
          <a:noFill/>
        </p:spPr>
        <p:txBody>
          <a:bodyPr wrap="square" rtlCol="0">
            <a:spAutoFit/>
          </a:bodyPr>
          <a:lstStyle/>
          <a:p>
            <a:r>
              <a:rPr lang="en-US" b="1" dirty="0">
                <a:solidFill>
                  <a:srgbClr val="4387AE"/>
                </a:solidFill>
              </a:rPr>
              <a:t>Learn more:</a:t>
            </a:r>
            <a:endParaRPr lang="en-CA" b="1" dirty="0">
              <a:solidFill>
                <a:srgbClr val="4387AE"/>
              </a:solidFill>
              <a:hlinkClick r:id="rId9">
                <a:extLst>
                  <a:ext uri="{A12FA001-AC4F-418D-AE19-62706E023703}">
                    <ahyp:hlinkClr xmlns:ahyp="http://schemas.microsoft.com/office/drawing/2018/hyperlinkcolor" xmlns="" val="tx"/>
                  </a:ext>
                </a:extLst>
              </a:hlinkClick>
            </a:endParaRPr>
          </a:p>
          <a:p>
            <a:r>
              <a:rPr lang="en-CA" b="1" dirty="0">
                <a:solidFill>
                  <a:srgbClr val="4387AE"/>
                </a:solidFill>
                <a:hlinkClick r:id="rId9">
                  <a:extLst>
                    <a:ext uri="{A12FA001-AC4F-418D-AE19-62706E023703}">
                      <ahyp:hlinkClr xmlns:ahyp="http://schemas.microsoft.com/office/drawing/2018/hyperlinkcolor" xmlns="" val="tx"/>
                    </a:ext>
                  </a:extLst>
                </a:hlinkClick>
              </a:rPr>
              <a:t>Review U of T’s</a:t>
            </a:r>
            <a:r>
              <a:rPr lang="en-CA" b="1" dirty="0">
                <a:solidFill>
                  <a:srgbClr val="4387AE"/>
                </a:solidFill>
                <a:hlinkClick r:id="rId9">
                  <a:extLst>
                    <a:ext uri="{A12FA001-AC4F-418D-AE19-62706E023703}">
                      <ahyp:hlinkClr xmlns:ahyp="http://schemas.microsoft.com/office/drawing/2018/hyperlinkcolor" xmlns="" val="tx"/>
                    </a:ext>
                  </a:extLst>
                </a:hlinkClick>
              </a:rPr>
              <a:t/>
            </a:r>
            <a:br>
              <a:rPr lang="en-CA" b="1" dirty="0">
                <a:solidFill>
                  <a:srgbClr val="4387AE"/>
                </a:solidFill>
                <a:hlinkClick r:id="rId9">
                  <a:extLst>
                    <a:ext uri="{A12FA001-AC4F-418D-AE19-62706E023703}">
                      <ahyp:hlinkClr xmlns:ahyp="http://schemas.microsoft.com/office/drawing/2018/hyperlinkcolor" xmlns="" val="tx"/>
                    </a:ext>
                  </a:extLst>
                </a:hlinkClick>
              </a:rPr>
            </a:br>
            <a:r>
              <a:rPr lang="en-CA" b="1" dirty="0">
                <a:solidFill>
                  <a:srgbClr val="4387AE"/>
                </a:solidFill>
                <a:hlinkClick r:id="rId9">
                  <a:extLst>
                    <a:ext uri="{A12FA001-AC4F-418D-AE19-62706E023703}">
                      <ahyp:hlinkClr xmlns:ahyp="http://schemas.microsoft.com/office/drawing/2018/hyperlinkcolor" xmlns="" val="tx"/>
                    </a:ext>
                  </a:extLst>
                </a:hlinkClick>
              </a:rPr>
              <a:t>Policies and Guidelines</a:t>
            </a:r>
            <a:endParaRPr lang="en-CA" dirty="0">
              <a:solidFill>
                <a:srgbClr val="4387AE"/>
              </a:solidFill>
            </a:endParaRPr>
          </a:p>
        </p:txBody>
      </p:sp>
      <p:pic>
        <p:nvPicPr>
          <p:cNvPr id="13" name="Picture 12">
            <a:extLst>
              <a:ext uri="{FF2B5EF4-FFF2-40B4-BE49-F238E27FC236}">
                <a16:creationId xmlns:a16="http://schemas.microsoft.com/office/drawing/2014/main" id="{0CE13680-9F4F-5D48-8BD4-DB7A1F61596C}"/>
              </a:ext>
            </a:extLst>
          </p:cNvPr>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pic>
        <p:nvPicPr>
          <p:cNvPr id="10" name="Graphic 9" descr="Link">
            <a:extLst>
              <a:ext uri="{FF2B5EF4-FFF2-40B4-BE49-F238E27FC236}">
                <a16:creationId xmlns:a16="http://schemas.microsoft.com/office/drawing/2014/main" id="{AB5753CA-39B3-6B47-831B-E6F37F5005C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8178800" y="5688237"/>
            <a:ext cx="770914" cy="770914"/>
          </a:xfrm>
          <a:prstGeom prst="rect">
            <a:avLst/>
          </a:prstGeom>
        </p:spPr>
      </p:pic>
    </p:spTree>
    <p:custDataLst>
      <p:tags r:id="rId1"/>
    </p:custDataLst>
    <p:extLst>
      <p:ext uri="{BB962C8B-B14F-4D97-AF65-F5344CB8AC3E}">
        <p14:creationId xmlns:p14="http://schemas.microsoft.com/office/powerpoint/2010/main" val="1038769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POLICIES AND GUIDELINES</a:t>
            </a:r>
          </a:p>
        </p:txBody>
      </p:sp>
      <p:sp>
        <p:nvSpPr>
          <p:cNvPr id="11" name="Text Placeholder 10"/>
          <p:cNvSpPr>
            <a:spLocks noGrp="1"/>
          </p:cNvSpPr>
          <p:nvPr>
            <p:ph type="body" sz="quarter" idx="15"/>
          </p:nvPr>
        </p:nvSpPr>
        <p:spPr/>
        <p:txBody>
          <a:bodyPr/>
          <a:lstStyle/>
          <a:p>
            <a:r>
              <a:rPr lang="en-CA"/>
              <a:t>The Student Code of Conduct</a:t>
            </a:r>
          </a:p>
        </p:txBody>
      </p:sp>
      <p:sp>
        <p:nvSpPr>
          <p:cNvPr id="4" name="Content Placeholder 3"/>
          <p:cNvSpPr>
            <a:spLocks noGrp="1"/>
          </p:cNvSpPr>
          <p:nvPr>
            <p:ph idx="1"/>
          </p:nvPr>
        </p:nvSpPr>
        <p:spPr>
          <a:xfrm>
            <a:off x="838200" y="2011606"/>
            <a:ext cx="10515600" cy="3225412"/>
          </a:xfrm>
        </p:spPr>
        <p:txBody>
          <a:bodyPr/>
          <a:lstStyle/>
          <a:p>
            <a:pPr marL="342900" indent="-342900">
              <a:buFont typeface="Arial" panose="020B0604020202020204" pitchFamily="34" charset="0"/>
              <a:buChar char="•"/>
            </a:pPr>
            <a:r>
              <a:rPr lang="en-US" dirty="0"/>
              <a:t>The </a:t>
            </a:r>
            <a:r>
              <a:rPr lang="en-US" b="1" dirty="0"/>
              <a:t>Student Code of Conduct </a:t>
            </a:r>
            <a:r>
              <a:rPr lang="en-US" dirty="0"/>
              <a:t>sets out expectations for </a:t>
            </a:r>
            <a:br>
              <a:rPr lang="en-US" dirty="0"/>
            </a:br>
            <a:r>
              <a:rPr lang="en-US" dirty="0"/>
              <a:t>student </a:t>
            </a:r>
            <a:r>
              <a:rPr lang="en-US" dirty="0" err="1"/>
              <a:t>behaviour</a:t>
            </a:r>
            <a:r>
              <a:rPr lang="en-US" dirty="0"/>
              <a:t>.</a:t>
            </a:r>
          </a:p>
          <a:p>
            <a:pPr marL="342900" indent="-342900">
              <a:buFont typeface="Arial" panose="020B0604020202020204" pitchFamily="34" charset="0"/>
              <a:buChar char="•"/>
            </a:pPr>
            <a:r>
              <a:rPr lang="en-US" dirty="0"/>
              <a:t>Prescribes processes for dealing with student misconduct </a:t>
            </a:r>
            <a:br>
              <a:rPr lang="en-US" dirty="0"/>
            </a:br>
            <a:r>
              <a:rPr lang="en-US" dirty="0"/>
              <a:t>and </a:t>
            </a:r>
            <a:r>
              <a:rPr lang="en-US" dirty="0" err="1"/>
              <a:t>behaviour</a:t>
            </a:r>
            <a:r>
              <a:rPr lang="en-US" dirty="0"/>
              <a:t> that infringes on rights of community members.</a:t>
            </a:r>
          </a:p>
          <a:p>
            <a:pPr marL="342900" indent="-342900">
              <a:buFont typeface="Arial" panose="020B0604020202020204" pitchFamily="34" charset="0"/>
              <a:buChar char="•"/>
            </a:pPr>
            <a:r>
              <a:rPr lang="en-US" dirty="0"/>
              <a:t>Applies to all registered students on or off campus, locally or globally.</a:t>
            </a:r>
          </a:p>
          <a:p>
            <a:endParaRPr lang="en-US" dirty="0"/>
          </a:p>
          <a:p>
            <a:endParaRPr lang="en-US" dirty="0"/>
          </a:p>
          <a:p>
            <a:endParaRPr lang="en-CA" dirty="0"/>
          </a:p>
        </p:txBody>
      </p:sp>
      <p:pic>
        <p:nvPicPr>
          <p:cNvPr id="8" name="Picture 7">
            <a:extLst>
              <a:ext uri="{FF2B5EF4-FFF2-40B4-BE49-F238E27FC236}">
                <a16:creationId xmlns:a16="http://schemas.microsoft.com/office/drawing/2014/main" id="{0CE13680-9F4F-5D48-8BD4-DB7A1F61596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grpSp>
        <p:nvGrpSpPr>
          <p:cNvPr id="12" name="Group 11">
            <a:extLst>
              <a:ext uri="{FF2B5EF4-FFF2-40B4-BE49-F238E27FC236}">
                <a16:creationId xmlns:a16="http://schemas.microsoft.com/office/drawing/2014/main" id="{FF45CC27-48E9-234F-B72E-6AF967BCAF50}"/>
              </a:ext>
            </a:extLst>
          </p:cNvPr>
          <p:cNvGrpSpPr/>
          <p:nvPr/>
        </p:nvGrpSpPr>
        <p:grpSpPr>
          <a:xfrm>
            <a:off x="7569212" y="5612029"/>
            <a:ext cx="4859859" cy="923330"/>
            <a:chOff x="8178800" y="5612029"/>
            <a:chExt cx="4859859" cy="923330"/>
          </a:xfrm>
        </p:grpSpPr>
        <p:sp>
          <p:nvSpPr>
            <p:cNvPr id="13" name="TextBox 12">
              <a:extLst>
                <a:ext uri="{FF2B5EF4-FFF2-40B4-BE49-F238E27FC236}">
                  <a16:creationId xmlns:a16="http://schemas.microsoft.com/office/drawing/2014/main" id="{0B1299AD-6D4A-5C47-B860-8B178ABBA570}"/>
                </a:ext>
              </a:extLst>
            </p:cNvPr>
            <p:cNvSpPr txBox="1"/>
            <p:nvPr/>
          </p:nvSpPr>
          <p:spPr>
            <a:xfrm>
              <a:off x="8949714" y="5612029"/>
              <a:ext cx="4088945" cy="923330"/>
            </a:xfrm>
            <a:prstGeom prst="rect">
              <a:avLst/>
            </a:prstGeom>
            <a:noFill/>
          </p:spPr>
          <p:txBody>
            <a:bodyPr wrap="square" rtlCol="0">
              <a:spAutoFit/>
            </a:bodyPr>
            <a:lstStyle/>
            <a:p>
              <a:r>
                <a:rPr lang="en-US" b="1" dirty="0">
                  <a:solidFill>
                    <a:srgbClr val="4387AE"/>
                  </a:solidFill>
                </a:rPr>
                <a:t>Learn more:</a:t>
              </a:r>
              <a:br>
                <a:rPr lang="en-US" b="1" dirty="0">
                  <a:solidFill>
                    <a:srgbClr val="4387AE"/>
                  </a:solidFill>
                </a:rPr>
              </a:br>
              <a:r>
                <a:rPr lang="en-US" b="1" dirty="0">
                  <a:solidFill>
                    <a:srgbClr val="4387AE"/>
                  </a:solidFill>
                  <a:hlinkClick r:id="rId4">
                    <a:extLst>
                      <a:ext uri="{A12FA001-AC4F-418D-AE19-62706E023703}">
                        <ahyp:hlinkClr xmlns:ahyp="http://schemas.microsoft.com/office/drawing/2018/hyperlinkcolor" xmlns="" val="tx"/>
                      </a:ext>
                    </a:extLst>
                  </a:hlinkClick>
                </a:rPr>
                <a:t>The Student Code </a:t>
              </a:r>
              <a:r>
                <a:rPr lang="en-US" b="1" dirty="0">
                  <a:solidFill>
                    <a:srgbClr val="4387AE"/>
                  </a:solidFill>
                  <a:hlinkClick r:id="rId4">
                    <a:extLst>
                      <a:ext uri="{A12FA001-AC4F-418D-AE19-62706E023703}">
                        <ahyp:hlinkClr xmlns:ahyp="http://schemas.microsoft.com/office/drawing/2018/hyperlinkcolor" xmlns="" val="tx"/>
                      </a:ext>
                    </a:extLst>
                  </a:hlinkClick>
                </a:rPr>
                <a:t/>
              </a:r>
              <a:br>
                <a:rPr lang="en-US" b="1" dirty="0">
                  <a:solidFill>
                    <a:srgbClr val="4387AE"/>
                  </a:solidFill>
                  <a:hlinkClick r:id="rId4">
                    <a:extLst>
                      <a:ext uri="{A12FA001-AC4F-418D-AE19-62706E023703}">
                        <ahyp:hlinkClr xmlns:ahyp="http://schemas.microsoft.com/office/drawing/2018/hyperlinkcolor" xmlns="" val="tx"/>
                      </a:ext>
                    </a:extLst>
                  </a:hlinkClick>
                </a:rPr>
              </a:br>
              <a:r>
                <a:rPr lang="en-US" b="1" dirty="0">
                  <a:solidFill>
                    <a:srgbClr val="4387AE"/>
                  </a:solidFill>
                  <a:hlinkClick r:id="rId4">
                    <a:extLst>
                      <a:ext uri="{A12FA001-AC4F-418D-AE19-62706E023703}">
                        <ahyp:hlinkClr xmlns:ahyp="http://schemas.microsoft.com/office/drawing/2018/hyperlinkcolor" xmlns="" val="tx"/>
                      </a:ext>
                    </a:extLst>
                  </a:hlinkClick>
                </a:rPr>
                <a:t>of Conduct</a:t>
              </a:r>
              <a:endParaRPr lang="en-US" b="1" dirty="0">
                <a:solidFill>
                  <a:srgbClr val="4387AE"/>
                </a:solidFill>
              </a:endParaRPr>
            </a:p>
          </p:txBody>
        </p:sp>
        <p:pic>
          <p:nvPicPr>
            <p:cNvPr id="14" name="Graphic 13" descr="Link">
              <a:extLst>
                <a:ext uri="{FF2B5EF4-FFF2-40B4-BE49-F238E27FC236}">
                  <a16:creationId xmlns:a16="http://schemas.microsoft.com/office/drawing/2014/main" id="{B354A749-285D-2640-90A8-6409807B585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178800" y="5688237"/>
              <a:ext cx="770914" cy="770914"/>
            </a:xfrm>
            <a:prstGeom prst="rect">
              <a:avLst/>
            </a:prstGeom>
          </p:spPr>
        </p:pic>
      </p:grpSp>
    </p:spTree>
    <p:custDataLst>
      <p:tags r:id="rId1"/>
    </p:custDataLst>
    <p:extLst>
      <p:ext uri="{BB962C8B-B14F-4D97-AF65-F5344CB8AC3E}">
        <p14:creationId xmlns:p14="http://schemas.microsoft.com/office/powerpoint/2010/main" val="1760822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POLICIES AND GUIDELINES</a:t>
            </a:r>
          </a:p>
        </p:txBody>
      </p:sp>
      <p:sp>
        <p:nvSpPr>
          <p:cNvPr id="11" name="Text Placeholder 10"/>
          <p:cNvSpPr>
            <a:spLocks noGrp="1"/>
          </p:cNvSpPr>
          <p:nvPr>
            <p:ph type="body" sz="quarter" idx="15"/>
          </p:nvPr>
        </p:nvSpPr>
        <p:spPr/>
        <p:txBody>
          <a:bodyPr/>
          <a:lstStyle/>
          <a:p>
            <a:r>
              <a:rPr lang="en-CA"/>
              <a:t>Sexual Violence </a:t>
            </a:r>
            <a:br>
              <a:rPr lang="en-CA"/>
            </a:br>
            <a:r>
              <a:rPr lang="en-CA"/>
              <a:t>and Sexual Harassment</a:t>
            </a:r>
          </a:p>
        </p:txBody>
      </p:sp>
      <p:sp>
        <p:nvSpPr>
          <p:cNvPr id="4" name="Content Placeholder 3"/>
          <p:cNvSpPr>
            <a:spLocks noGrp="1"/>
          </p:cNvSpPr>
          <p:nvPr>
            <p:ph idx="1"/>
          </p:nvPr>
        </p:nvSpPr>
        <p:spPr>
          <a:xfrm>
            <a:off x="838200" y="2011606"/>
            <a:ext cx="10515600" cy="3288527"/>
          </a:xfrm>
        </p:spPr>
        <p:txBody>
          <a:bodyPr>
            <a:normAutofit/>
          </a:bodyPr>
          <a:lstStyle/>
          <a:p>
            <a:pPr marL="342900" indent="-342900">
              <a:buFont typeface="Arial" panose="020B0604020202020204" pitchFamily="34" charset="0"/>
              <a:buChar char="•"/>
            </a:pPr>
            <a:r>
              <a:rPr lang="en-US" dirty="0"/>
              <a:t>The </a:t>
            </a:r>
            <a:r>
              <a:rPr lang="en-US" b="1" dirty="0"/>
              <a:t>Policy on Sexual Violence &amp; Sexual Harassment </a:t>
            </a:r>
            <a:r>
              <a:rPr lang="en-US" dirty="0"/>
              <a:t>addresses sexual violence, including prevention and support. </a:t>
            </a:r>
          </a:p>
          <a:p>
            <a:pPr marL="342900" indent="-342900">
              <a:buFont typeface="Arial" panose="020B0604020202020204" pitchFamily="34" charset="0"/>
              <a:buChar char="•"/>
            </a:pPr>
            <a:r>
              <a:rPr lang="en-US" dirty="0"/>
              <a:t>It covers the university community both on and off-campus.</a:t>
            </a:r>
          </a:p>
          <a:p>
            <a:pPr marL="342900" indent="-342900">
              <a:buFont typeface="Arial" panose="020B0604020202020204" pitchFamily="34" charset="0"/>
              <a:buChar char="•"/>
            </a:pPr>
            <a:r>
              <a:rPr lang="en-US" dirty="0"/>
              <a:t>There is a difference between disclosure and launching an investigation.</a:t>
            </a:r>
          </a:p>
          <a:p>
            <a:pPr marL="342900" indent="-342900">
              <a:buFont typeface="Arial" panose="020B0604020202020204" pitchFamily="34" charset="0"/>
              <a:buChar char="•"/>
            </a:pPr>
            <a:r>
              <a:rPr lang="en-US" dirty="0"/>
              <a:t>Visit the </a:t>
            </a:r>
            <a:r>
              <a:rPr lang="en-US" b="1" dirty="0">
                <a:hlinkClick r:id="rId3"/>
              </a:rPr>
              <a:t>U of T Sexual Violence Prevention and Support Centre </a:t>
            </a:r>
            <a:r>
              <a:rPr lang="en-US" b="1" dirty="0"/>
              <a:t/>
            </a:r>
            <a:br>
              <a:rPr lang="en-US" b="1" dirty="0"/>
            </a:br>
            <a:r>
              <a:rPr lang="en-US" dirty="0"/>
              <a:t>for information and support.</a:t>
            </a:r>
          </a:p>
        </p:txBody>
      </p:sp>
      <p:pic>
        <p:nvPicPr>
          <p:cNvPr id="8" name="Picture 7">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grpSp>
        <p:nvGrpSpPr>
          <p:cNvPr id="3" name="Group 2">
            <a:extLst>
              <a:ext uri="{FF2B5EF4-FFF2-40B4-BE49-F238E27FC236}">
                <a16:creationId xmlns:a16="http://schemas.microsoft.com/office/drawing/2014/main" id="{E800FEA3-B059-6947-9452-B3AB285617B3}"/>
              </a:ext>
            </a:extLst>
          </p:cNvPr>
          <p:cNvGrpSpPr/>
          <p:nvPr/>
        </p:nvGrpSpPr>
        <p:grpSpPr>
          <a:xfrm>
            <a:off x="7569212" y="5612029"/>
            <a:ext cx="4859859" cy="923330"/>
            <a:chOff x="8178800" y="5612029"/>
            <a:chExt cx="4859859" cy="923330"/>
          </a:xfrm>
        </p:grpSpPr>
        <p:sp>
          <p:nvSpPr>
            <p:cNvPr id="6" name="TextBox 5">
              <a:extLst>
                <a:ext uri="{FF2B5EF4-FFF2-40B4-BE49-F238E27FC236}">
                  <a16:creationId xmlns:a16="http://schemas.microsoft.com/office/drawing/2014/main" id="{C9B5BE9E-74D4-8243-8D5C-18E7F43D8E97}"/>
                </a:ext>
              </a:extLst>
            </p:cNvPr>
            <p:cNvSpPr txBox="1"/>
            <p:nvPr/>
          </p:nvSpPr>
          <p:spPr>
            <a:xfrm>
              <a:off x="8949714" y="5612029"/>
              <a:ext cx="4088945" cy="923330"/>
            </a:xfrm>
            <a:prstGeom prst="rect">
              <a:avLst/>
            </a:prstGeom>
            <a:noFill/>
          </p:spPr>
          <p:txBody>
            <a:bodyPr wrap="square" rtlCol="0">
              <a:spAutoFit/>
            </a:bodyPr>
            <a:lstStyle/>
            <a:p>
              <a:r>
                <a:rPr lang="en-US" b="1" dirty="0">
                  <a:solidFill>
                    <a:srgbClr val="4387AE"/>
                  </a:solidFill>
                </a:rPr>
                <a:t>Learn more:</a:t>
              </a:r>
              <a:br>
                <a:rPr lang="en-US" b="1" dirty="0">
                  <a:solidFill>
                    <a:srgbClr val="4387AE"/>
                  </a:solidFill>
                </a:rPr>
              </a:br>
              <a:r>
                <a:rPr lang="en-CA" b="1" dirty="0">
                  <a:solidFill>
                    <a:srgbClr val="4387AE"/>
                  </a:solidFill>
                  <a:hlinkClick r:id="rId3">
                    <a:extLst>
                      <a:ext uri="{A12FA001-AC4F-418D-AE19-62706E023703}">
                        <ahyp:hlinkClr xmlns:ahyp="http://schemas.microsoft.com/office/drawing/2018/hyperlinkcolor" xmlns="" val="tx"/>
                      </a:ext>
                    </a:extLst>
                  </a:hlinkClick>
                </a:rPr>
                <a:t>U of T Sexual Violence </a:t>
              </a:r>
              <a:r>
                <a:rPr lang="en-CA" b="1" dirty="0">
                  <a:solidFill>
                    <a:srgbClr val="4387AE"/>
                  </a:solidFill>
                  <a:hlinkClick r:id="rId3">
                    <a:extLst>
                      <a:ext uri="{A12FA001-AC4F-418D-AE19-62706E023703}">
                        <ahyp:hlinkClr xmlns:ahyp="http://schemas.microsoft.com/office/drawing/2018/hyperlinkcolor" xmlns="" val="tx"/>
                      </a:ext>
                    </a:extLst>
                  </a:hlinkClick>
                </a:rPr>
                <a:t/>
              </a:r>
              <a:br>
                <a:rPr lang="en-CA" b="1" dirty="0">
                  <a:solidFill>
                    <a:srgbClr val="4387AE"/>
                  </a:solidFill>
                  <a:hlinkClick r:id="rId3">
                    <a:extLst>
                      <a:ext uri="{A12FA001-AC4F-418D-AE19-62706E023703}">
                        <ahyp:hlinkClr xmlns:ahyp="http://schemas.microsoft.com/office/drawing/2018/hyperlinkcolor" xmlns="" val="tx"/>
                      </a:ext>
                    </a:extLst>
                  </a:hlinkClick>
                </a:rPr>
              </a:br>
              <a:r>
                <a:rPr lang="en-CA" b="1" dirty="0">
                  <a:solidFill>
                    <a:srgbClr val="4387AE"/>
                  </a:solidFill>
                  <a:hlinkClick r:id="rId3">
                    <a:extLst>
                      <a:ext uri="{A12FA001-AC4F-418D-AE19-62706E023703}">
                        <ahyp:hlinkClr xmlns:ahyp="http://schemas.microsoft.com/office/drawing/2018/hyperlinkcolor" xmlns="" val="tx"/>
                      </a:ext>
                    </a:extLst>
                  </a:hlinkClick>
                </a:rPr>
                <a:t>Prevention and Support Centre</a:t>
              </a:r>
              <a:endParaRPr lang="en-US" b="1" dirty="0">
                <a:solidFill>
                  <a:srgbClr val="4387AE"/>
                </a:solidFill>
              </a:endParaRPr>
            </a:p>
          </p:txBody>
        </p:sp>
        <p:pic>
          <p:nvPicPr>
            <p:cNvPr id="7" name="Graphic 6" descr="Link">
              <a:extLst>
                <a:ext uri="{FF2B5EF4-FFF2-40B4-BE49-F238E27FC236}">
                  <a16:creationId xmlns:a16="http://schemas.microsoft.com/office/drawing/2014/main" id="{A8826CCA-889D-964C-87B5-8D5A761FFA5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178800" y="5688237"/>
              <a:ext cx="770914" cy="770914"/>
            </a:xfrm>
            <a:prstGeom prst="rect">
              <a:avLst/>
            </a:prstGeom>
          </p:spPr>
        </p:pic>
      </p:grpSp>
    </p:spTree>
    <p:custDataLst>
      <p:tags r:id="rId1"/>
    </p:custDataLst>
    <p:extLst>
      <p:ext uri="{BB962C8B-B14F-4D97-AF65-F5344CB8AC3E}">
        <p14:creationId xmlns:p14="http://schemas.microsoft.com/office/powerpoint/2010/main" val="1274881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POLICIES AND GUIDELINES</a:t>
            </a:r>
          </a:p>
        </p:txBody>
      </p:sp>
      <p:sp>
        <p:nvSpPr>
          <p:cNvPr id="11" name="Text Placeholder 10"/>
          <p:cNvSpPr>
            <a:spLocks noGrp="1"/>
          </p:cNvSpPr>
          <p:nvPr>
            <p:ph type="body" sz="quarter" idx="15"/>
          </p:nvPr>
        </p:nvSpPr>
        <p:spPr/>
        <p:txBody>
          <a:bodyPr/>
          <a:lstStyle/>
          <a:p>
            <a:r>
              <a:rPr lang="en-CA"/>
              <a:t>Use of Communication Technology</a:t>
            </a:r>
          </a:p>
        </p:txBody>
      </p:sp>
      <p:sp>
        <p:nvSpPr>
          <p:cNvPr id="4" name="Content Placeholder 3"/>
          <p:cNvSpPr>
            <a:spLocks noGrp="1"/>
          </p:cNvSpPr>
          <p:nvPr>
            <p:ph idx="1"/>
          </p:nvPr>
        </p:nvSpPr>
        <p:spPr>
          <a:xfrm>
            <a:off x="838200" y="2011606"/>
            <a:ext cx="10515600" cy="3169994"/>
          </a:xfrm>
        </p:spPr>
        <p:txBody>
          <a:bodyPr/>
          <a:lstStyle/>
          <a:p>
            <a:pPr marL="342900" indent="-342900">
              <a:buFont typeface="Arial" panose="020B0604020202020204" pitchFamily="34" charset="0"/>
              <a:buChar char="•"/>
            </a:pPr>
            <a:r>
              <a:rPr lang="en-US" dirty="0"/>
              <a:t>Use for </a:t>
            </a:r>
            <a:r>
              <a:rPr lang="en-US" b="1" dirty="0"/>
              <a:t>U of T purposes only</a:t>
            </a:r>
          </a:p>
          <a:p>
            <a:pPr marL="342900" indent="-342900">
              <a:buFont typeface="Arial" panose="020B0604020202020204" pitchFamily="34" charset="0"/>
              <a:buChar char="•"/>
            </a:pPr>
            <a:r>
              <a:rPr lang="en-US" b="1" dirty="0"/>
              <a:t>U of T retains right to examine information </a:t>
            </a:r>
            <a:r>
              <a:rPr lang="en-US" dirty="0"/>
              <a:t>using U of T resources</a:t>
            </a:r>
          </a:p>
          <a:p>
            <a:pPr marL="342900" indent="-342900">
              <a:buFont typeface="Arial" panose="020B0604020202020204" pitchFamily="34" charset="0"/>
              <a:buChar char="•"/>
            </a:pPr>
            <a:r>
              <a:rPr lang="en-US" b="1" dirty="0"/>
              <a:t>Do not share your password or access</a:t>
            </a:r>
          </a:p>
          <a:p>
            <a:pPr marL="342900" indent="-342900">
              <a:buFont typeface="Arial" panose="020B0604020202020204" pitchFamily="34" charset="0"/>
              <a:buChar char="•"/>
            </a:pPr>
            <a:r>
              <a:rPr lang="en-US" dirty="0"/>
              <a:t>Must also obey other laws and policies</a:t>
            </a:r>
          </a:p>
        </p:txBody>
      </p:sp>
      <p:pic>
        <p:nvPicPr>
          <p:cNvPr id="8" name="Picture 7">
            <a:extLst>
              <a:ext uri="{FF2B5EF4-FFF2-40B4-BE49-F238E27FC236}">
                <a16:creationId xmlns:a16="http://schemas.microsoft.com/office/drawing/2014/main" id="{0CE13680-9F4F-5D48-8BD4-DB7A1F61596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grpSp>
        <p:nvGrpSpPr>
          <p:cNvPr id="3" name="Group 2">
            <a:extLst>
              <a:ext uri="{FF2B5EF4-FFF2-40B4-BE49-F238E27FC236}">
                <a16:creationId xmlns:a16="http://schemas.microsoft.com/office/drawing/2014/main" id="{6F4EB678-D17D-4B4B-91F3-2BE37D1CA1DF}"/>
              </a:ext>
            </a:extLst>
          </p:cNvPr>
          <p:cNvGrpSpPr/>
          <p:nvPr/>
        </p:nvGrpSpPr>
        <p:grpSpPr>
          <a:xfrm>
            <a:off x="7552279" y="5612029"/>
            <a:ext cx="4555058" cy="1200329"/>
            <a:chOff x="8178800" y="5612029"/>
            <a:chExt cx="4555058" cy="1200329"/>
          </a:xfrm>
        </p:grpSpPr>
        <p:sp>
          <p:nvSpPr>
            <p:cNvPr id="6" name="TextBox 5">
              <a:extLst>
                <a:ext uri="{FF2B5EF4-FFF2-40B4-BE49-F238E27FC236}">
                  <a16:creationId xmlns:a16="http://schemas.microsoft.com/office/drawing/2014/main" id="{9238E5F1-D980-3F4E-B9E9-82EBCE25F423}"/>
                </a:ext>
              </a:extLst>
            </p:cNvPr>
            <p:cNvSpPr txBox="1"/>
            <p:nvPr/>
          </p:nvSpPr>
          <p:spPr>
            <a:xfrm>
              <a:off x="8949714" y="5612029"/>
              <a:ext cx="3784144" cy="1200329"/>
            </a:xfrm>
            <a:prstGeom prst="rect">
              <a:avLst/>
            </a:prstGeom>
            <a:noFill/>
          </p:spPr>
          <p:txBody>
            <a:bodyPr wrap="square" rtlCol="0">
              <a:spAutoFit/>
            </a:bodyPr>
            <a:lstStyle/>
            <a:p>
              <a:r>
                <a:rPr lang="en-US" b="1" dirty="0">
                  <a:solidFill>
                    <a:srgbClr val="4387AE"/>
                  </a:solidFill>
                </a:rPr>
                <a:t>Learn more:</a:t>
              </a:r>
            </a:p>
            <a:p>
              <a:r>
                <a:rPr lang="en-US" b="1" dirty="0">
                  <a:solidFill>
                    <a:srgbClr val="4387AE"/>
                  </a:solidFill>
                  <a:hlinkClick r:id="rId4">
                    <a:extLst>
                      <a:ext uri="{A12FA001-AC4F-418D-AE19-62706E023703}">
                        <ahyp:hlinkClr xmlns:ahyp="http://schemas.microsoft.com/office/drawing/2018/hyperlinkcolor" xmlns="" val="tx"/>
                      </a:ext>
                    </a:extLst>
                  </a:hlinkClick>
                </a:rPr>
                <a:t>Appropriate Use of Information and Communication Technology</a:t>
              </a:r>
              <a:endParaRPr lang="en-US" b="1" dirty="0">
                <a:solidFill>
                  <a:srgbClr val="4387AE"/>
                </a:solidFill>
              </a:endParaRPr>
            </a:p>
            <a:p>
              <a:endParaRPr lang="en-CA" b="1" dirty="0">
                <a:solidFill>
                  <a:srgbClr val="4387AE"/>
                </a:solidFill>
                <a:hlinkClick r:id="rId5">
                  <a:extLst>
                    <a:ext uri="{A12FA001-AC4F-418D-AE19-62706E023703}">
                      <ahyp:hlinkClr xmlns:ahyp="http://schemas.microsoft.com/office/drawing/2018/hyperlinkcolor" xmlns="" val="tx"/>
                    </a:ext>
                  </a:extLst>
                </a:hlinkClick>
              </a:endParaRPr>
            </a:p>
          </p:txBody>
        </p:sp>
        <p:pic>
          <p:nvPicPr>
            <p:cNvPr id="7" name="Graphic 6" descr="Link">
              <a:extLst>
                <a:ext uri="{FF2B5EF4-FFF2-40B4-BE49-F238E27FC236}">
                  <a16:creationId xmlns:a16="http://schemas.microsoft.com/office/drawing/2014/main" id="{DF72EF42-F56D-C54A-8B7D-382155B91B9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178800" y="5688237"/>
              <a:ext cx="770914" cy="770914"/>
            </a:xfrm>
            <a:prstGeom prst="rect">
              <a:avLst/>
            </a:prstGeom>
          </p:spPr>
        </p:pic>
      </p:grpSp>
    </p:spTree>
    <p:custDataLst>
      <p:tags r:id="rId1"/>
    </p:custDataLst>
    <p:extLst>
      <p:ext uri="{BB962C8B-B14F-4D97-AF65-F5344CB8AC3E}">
        <p14:creationId xmlns:p14="http://schemas.microsoft.com/office/powerpoint/2010/main" val="615127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POLICIES &amp; GUIDELINES</a:t>
            </a:r>
          </a:p>
        </p:txBody>
      </p:sp>
      <p:sp>
        <p:nvSpPr>
          <p:cNvPr id="11" name="Text Placeholder 10"/>
          <p:cNvSpPr>
            <a:spLocks noGrp="1"/>
          </p:cNvSpPr>
          <p:nvPr>
            <p:ph type="body" sz="quarter" idx="15"/>
          </p:nvPr>
        </p:nvSpPr>
        <p:spPr/>
        <p:txBody>
          <a:bodyPr/>
          <a:lstStyle/>
          <a:p>
            <a:r>
              <a:rPr lang="en-CA" dirty="0"/>
              <a:t>Privacy and Confidentiality</a:t>
            </a:r>
            <a:br>
              <a:rPr lang="en-CA" dirty="0"/>
            </a:br>
            <a:r>
              <a:rPr lang="en-US" dirty="0">
                <a:hlinkClick r:id="rId3">
                  <a:extLst>
                    <a:ext uri="{A12FA001-AC4F-418D-AE19-62706E023703}">
                      <ahyp:hlinkClr xmlns:ahyp="http://schemas.microsoft.com/office/drawing/2018/hyperlinkcolor" xmlns="" val="tx"/>
                    </a:ext>
                  </a:extLst>
                </a:hlinkClick>
              </a:rPr>
              <a:t>Freedom of Information and Protection of Privacy Act (FIPPA)</a:t>
            </a:r>
            <a:endParaRPr lang="en-US" dirty="0"/>
          </a:p>
        </p:txBody>
      </p:sp>
      <p:sp>
        <p:nvSpPr>
          <p:cNvPr id="4" name="Content Placeholder 3"/>
          <p:cNvSpPr>
            <a:spLocks noGrp="1"/>
          </p:cNvSpPr>
          <p:nvPr>
            <p:ph idx="1"/>
          </p:nvPr>
        </p:nvSpPr>
        <p:spPr>
          <a:xfrm>
            <a:off x="838200" y="2011606"/>
            <a:ext cx="10515600" cy="3474794"/>
          </a:xfrm>
        </p:spPr>
        <p:txBody>
          <a:bodyPr/>
          <a:lstStyle/>
          <a:p>
            <a:r>
              <a:rPr lang="en-US" b="1" dirty="0"/>
              <a:t>Expectations for Maintaining Privacy and Confidentiality:</a:t>
            </a:r>
          </a:p>
          <a:p>
            <a:pPr marL="342900" indent="-342900">
              <a:buFont typeface="Arial" panose="020B0604020202020204" pitchFamily="34" charset="0"/>
              <a:buChar char="•"/>
            </a:pPr>
            <a:r>
              <a:rPr lang="en-US" dirty="0"/>
              <a:t>Personal information must be protected.</a:t>
            </a:r>
          </a:p>
          <a:p>
            <a:pPr marL="342900" indent="-342900">
              <a:buFont typeface="Arial" panose="020B0604020202020204" pitchFamily="34" charset="0"/>
              <a:buChar char="•"/>
            </a:pPr>
            <a:r>
              <a:rPr lang="en-US" dirty="0"/>
              <a:t>Information should only be shared on a need to know basis.</a:t>
            </a:r>
          </a:p>
          <a:p>
            <a:pPr marL="342900" indent="-342900">
              <a:buFont typeface="Arial" panose="020B0604020202020204" pitchFamily="34" charset="0"/>
              <a:buChar char="•"/>
            </a:pPr>
            <a:r>
              <a:rPr lang="en-US" dirty="0"/>
              <a:t>Ask about the organization’s policies and protocols.</a:t>
            </a:r>
          </a:p>
          <a:p>
            <a:pPr marL="342900" indent="-342900">
              <a:buFont typeface="Arial" panose="020B0604020202020204" pitchFamily="34" charset="0"/>
              <a:buChar char="•"/>
            </a:pPr>
            <a:r>
              <a:rPr lang="en-US" dirty="0"/>
              <a:t>The </a:t>
            </a:r>
            <a:r>
              <a:rPr lang="en-US" b="1" dirty="0">
                <a:hlinkClick r:id="rId4"/>
              </a:rPr>
              <a:t>Personal Heath Information Protection Act (PHIPA) </a:t>
            </a:r>
            <a:r>
              <a:rPr lang="en-US" b="1" dirty="0"/>
              <a:t/>
            </a:r>
            <a:br>
              <a:rPr lang="en-US" b="1" dirty="0"/>
            </a:br>
            <a:r>
              <a:rPr lang="en-US" dirty="0"/>
              <a:t>also applies in the health field.</a:t>
            </a:r>
          </a:p>
          <a:p>
            <a:endParaRPr lang="en-CA" dirty="0"/>
          </a:p>
        </p:txBody>
      </p:sp>
      <p:pic>
        <p:nvPicPr>
          <p:cNvPr id="8" name="Picture 7">
            <a:extLst>
              <a:ext uri="{FF2B5EF4-FFF2-40B4-BE49-F238E27FC236}">
                <a16:creationId xmlns:a16="http://schemas.microsoft.com/office/drawing/2014/main" id="{0CE13680-9F4F-5D48-8BD4-DB7A1F61596C}"/>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grpSp>
        <p:nvGrpSpPr>
          <p:cNvPr id="7" name="Group 6">
            <a:extLst>
              <a:ext uri="{FF2B5EF4-FFF2-40B4-BE49-F238E27FC236}">
                <a16:creationId xmlns:a16="http://schemas.microsoft.com/office/drawing/2014/main" id="{A97E3717-32B4-304F-ADF3-745C289C2D2A}"/>
              </a:ext>
            </a:extLst>
          </p:cNvPr>
          <p:cNvGrpSpPr/>
          <p:nvPr/>
        </p:nvGrpSpPr>
        <p:grpSpPr>
          <a:xfrm>
            <a:off x="7552279" y="5612029"/>
            <a:ext cx="4555058" cy="923330"/>
            <a:chOff x="8178800" y="5612029"/>
            <a:chExt cx="4555058" cy="923330"/>
          </a:xfrm>
        </p:grpSpPr>
        <p:sp>
          <p:nvSpPr>
            <p:cNvPr id="9" name="TextBox 8">
              <a:extLst>
                <a:ext uri="{FF2B5EF4-FFF2-40B4-BE49-F238E27FC236}">
                  <a16:creationId xmlns:a16="http://schemas.microsoft.com/office/drawing/2014/main" id="{55FBE1B1-5890-C049-B76A-AA25DA7E3ED7}"/>
                </a:ext>
              </a:extLst>
            </p:cNvPr>
            <p:cNvSpPr txBox="1"/>
            <p:nvPr/>
          </p:nvSpPr>
          <p:spPr>
            <a:xfrm>
              <a:off x="8949714" y="5612029"/>
              <a:ext cx="3784144" cy="923330"/>
            </a:xfrm>
            <a:prstGeom prst="rect">
              <a:avLst/>
            </a:prstGeom>
            <a:noFill/>
          </p:spPr>
          <p:txBody>
            <a:bodyPr wrap="square" rtlCol="0">
              <a:spAutoFit/>
            </a:bodyPr>
            <a:lstStyle/>
            <a:p>
              <a:r>
                <a:rPr lang="en-US" b="1" dirty="0">
                  <a:solidFill>
                    <a:srgbClr val="4387AE"/>
                  </a:solidFill>
                </a:rPr>
                <a:t>Learn more:</a:t>
              </a:r>
            </a:p>
            <a:p>
              <a:r>
                <a:rPr lang="en-US" b="1" dirty="0">
                  <a:solidFill>
                    <a:srgbClr val="4387AE"/>
                  </a:solidFill>
                  <a:hlinkClick r:id="rId3">
                    <a:extLst>
                      <a:ext uri="{A12FA001-AC4F-418D-AE19-62706E023703}">
                        <ahyp:hlinkClr xmlns:ahyp="http://schemas.microsoft.com/office/drawing/2018/hyperlinkcolor" xmlns="" val="tx"/>
                      </a:ext>
                    </a:extLst>
                  </a:hlinkClick>
                </a:rPr>
                <a:t>FIPPA</a:t>
              </a:r>
              <a:r>
                <a:rPr lang="en-US" b="1" dirty="0">
                  <a:solidFill>
                    <a:srgbClr val="4387AE"/>
                  </a:solidFill>
                </a:rPr>
                <a:t> and </a:t>
              </a:r>
              <a:r>
                <a:rPr lang="en-US" b="1" dirty="0">
                  <a:solidFill>
                    <a:srgbClr val="4387AE"/>
                  </a:solidFill>
                  <a:hlinkClick r:id="rId4">
                    <a:extLst>
                      <a:ext uri="{A12FA001-AC4F-418D-AE19-62706E023703}">
                        <ahyp:hlinkClr xmlns:ahyp="http://schemas.microsoft.com/office/drawing/2018/hyperlinkcolor" xmlns="" val="tx"/>
                      </a:ext>
                    </a:extLst>
                  </a:hlinkClick>
                </a:rPr>
                <a:t>PHIPA</a:t>
              </a:r>
              <a:endParaRPr lang="en-US" b="1" dirty="0">
                <a:solidFill>
                  <a:srgbClr val="4387AE"/>
                </a:solidFill>
              </a:endParaRPr>
            </a:p>
            <a:p>
              <a:endParaRPr lang="en-CA" b="1" dirty="0">
                <a:solidFill>
                  <a:srgbClr val="4387AE"/>
                </a:solidFill>
                <a:hlinkClick r:id="rId6">
                  <a:extLst>
                    <a:ext uri="{A12FA001-AC4F-418D-AE19-62706E023703}">
                      <ahyp:hlinkClr xmlns:ahyp="http://schemas.microsoft.com/office/drawing/2018/hyperlinkcolor" xmlns="" val="tx"/>
                    </a:ext>
                  </a:extLst>
                </a:hlinkClick>
              </a:endParaRPr>
            </a:p>
          </p:txBody>
        </p:sp>
        <p:pic>
          <p:nvPicPr>
            <p:cNvPr id="10" name="Graphic 9" descr="Link">
              <a:extLst>
                <a:ext uri="{FF2B5EF4-FFF2-40B4-BE49-F238E27FC236}">
                  <a16:creationId xmlns:a16="http://schemas.microsoft.com/office/drawing/2014/main" id="{220F6EE0-49CC-534A-87FC-EC20CE18BB1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178800" y="5688237"/>
              <a:ext cx="770914" cy="770914"/>
            </a:xfrm>
            <a:prstGeom prst="rect">
              <a:avLst/>
            </a:prstGeom>
          </p:spPr>
        </p:pic>
      </p:grpSp>
    </p:spTree>
    <p:custDataLst>
      <p:tags r:id="rId1"/>
    </p:custDataLst>
    <p:extLst>
      <p:ext uri="{BB962C8B-B14F-4D97-AF65-F5344CB8AC3E}">
        <p14:creationId xmlns:p14="http://schemas.microsoft.com/office/powerpoint/2010/main" val="2020987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POLICIES AND GUIDELINES</a:t>
            </a:r>
          </a:p>
        </p:txBody>
      </p:sp>
      <p:sp>
        <p:nvSpPr>
          <p:cNvPr id="14" name="Text Placeholder 13"/>
          <p:cNvSpPr>
            <a:spLocks noGrp="1"/>
          </p:cNvSpPr>
          <p:nvPr>
            <p:ph type="body" sz="quarter" idx="15"/>
          </p:nvPr>
        </p:nvSpPr>
        <p:spPr/>
        <p:txBody>
          <a:bodyPr/>
          <a:lstStyle/>
          <a:p>
            <a:r>
              <a:rPr lang="en-CA"/>
              <a:t>Off-Campus Safety</a:t>
            </a:r>
          </a:p>
        </p:txBody>
      </p:sp>
      <p:sp>
        <p:nvSpPr>
          <p:cNvPr id="12" name="Content Placeholder 11"/>
          <p:cNvSpPr>
            <a:spLocks noGrp="1"/>
          </p:cNvSpPr>
          <p:nvPr>
            <p:ph idx="1"/>
          </p:nvPr>
        </p:nvSpPr>
        <p:spPr>
          <a:xfrm>
            <a:off x="838199" y="2011606"/>
            <a:ext cx="11326157" cy="3991034"/>
          </a:xfrm>
        </p:spPr>
        <p:txBody>
          <a:bodyPr>
            <a:normAutofit fontScale="92500" lnSpcReduction="10000"/>
          </a:bodyPr>
          <a:lstStyle/>
          <a:p>
            <a:r>
              <a:rPr lang="en-US" dirty="0"/>
              <a:t>A number of guidelines exist for </a:t>
            </a:r>
            <a:r>
              <a:rPr lang="en-US" b="1" dirty="0"/>
              <a:t>off-campus safety</a:t>
            </a:r>
            <a:r>
              <a:rPr lang="en-US" dirty="0"/>
              <a:t> of University of Toronto students, including:</a:t>
            </a:r>
          </a:p>
          <a:p>
            <a:pPr marL="342900" lvl="0" indent="-342900">
              <a:buFont typeface="Arial" panose="020B0604020202020204" pitchFamily="34" charset="0"/>
              <a:buChar char="•"/>
            </a:pPr>
            <a:r>
              <a:rPr lang="en-US" b="1" dirty="0">
                <a:hlinkClick r:id="rId4"/>
              </a:rPr>
              <a:t>Framework on off-campus safety</a:t>
            </a:r>
            <a:r>
              <a:rPr lang="en-US" b="1" dirty="0"/>
              <a:t> </a:t>
            </a:r>
          </a:p>
          <a:p>
            <a:pPr marL="342900" lvl="0" indent="-342900">
              <a:buFont typeface="Arial" panose="020B0604020202020204" pitchFamily="34" charset="0"/>
              <a:buChar char="•"/>
            </a:pPr>
            <a:r>
              <a:rPr lang="en-US" b="1" dirty="0">
                <a:hlinkClick r:id="rId5"/>
              </a:rPr>
              <a:t>View the off-campus safety framework</a:t>
            </a:r>
            <a:endParaRPr lang="en-US" b="1" dirty="0"/>
          </a:p>
          <a:p>
            <a:pPr marL="342900" lvl="0" indent="-342900">
              <a:buFont typeface="Arial" panose="020B0604020202020204" pitchFamily="34" charset="0"/>
              <a:buChar char="•"/>
            </a:pPr>
            <a:r>
              <a:rPr lang="en-US" b="1" dirty="0">
                <a:hlinkClick r:id="rId6"/>
              </a:rPr>
              <a:t>Safety in field research</a:t>
            </a:r>
            <a:endParaRPr lang="en-US" b="1" dirty="0"/>
          </a:p>
          <a:p>
            <a:pPr marL="342900" lvl="0" indent="-342900">
              <a:buFont typeface="Arial" panose="020B0604020202020204" pitchFamily="34" charset="0"/>
              <a:buChar char="•"/>
            </a:pPr>
            <a:r>
              <a:rPr lang="en-US" b="1" dirty="0">
                <a:hlinkClick r:id="rId7"/>
              </a:rPr>
              <a:t>Travel outside Canada</a:t>
            </a:r>
            <a:endParaRPr lang="en-US" b="1" dirty="0"/>
          </a:p>
          <a:p>
            <a:pPr marL="342900" lvl="0" indent="-342900">
              <a:buFont typeface="Arial" panose="020B0604020202020204" pitchFamily="34" charset="0"/>
              <a:buChar char="•"/>
            </a:pPr>
            <a:r>
              <a:rPr lang="en-US" b="1" dirty="0"/>
              <a:t>Field courses</a:t>
            </a:r>
          </a:p>
          <a:p>
            <a:pPr marL="342900" lvl="0" indent="-342900">
              <a:buFont typeface="Arial" panose="020B0604020202020204" pitchFamily="34" charset="0"/>
              <a:buChar char="•"/>
            </a:pPr>
            <a:r>
              <a:rPr lang="en-US" b="1" dirty="0">
                <a:hlinkClick r:id="rId8"/>
              </a:rPr>
              <a:t>Occupational Health and Safety Act</a:t>
            </a:r>
            <a:endParaRPr lang="en-US" b="1" dirty="0"/>
          </a:p>
        </p:txBody>
      </p:sp>
      <p:pic>
        <p:nvPicPr>
          <p:cNvPr id="9" name="Picture 8">
            <a:extLst>
              <a:ext uri="{FF2B5EF4-FFF2-40B4-BE49-F238E27FC236}">
                <a16:creationId xmlns:a16="http://schemas.microsoft.com/office/drawing/2014/main" id="{0CE13680-9F4F-5D48-8BD4-DB7A1F61596C}"/>
              </a:ext>
            </a:extLst>
          </p:cNvPr>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
        <p:nvSpPr>
          <p:cNvPr id="15" name="Rectangle 14"/>
          <p:cNvSpPr/>
          <p:nvPr/>
        </p:nvSpPr>
        <p:spPr>
          <a:xfrm>
            <a:off x="3007207" y="3395385"/>
            <a:ext cx="7176923" cy="2781507"/>
          </a:xfrm>
          <a:prstGeom prst="rect">
            <a:avLst/>
          </a:prstGeom>
        </p:spPr>
        <p:txBody>
          <a:bodyPr/>
          <a:lstStyle/>
          <a:p>
            <a:pPr lvl="0">
              <a:buChar char="•"/>
            </a:pPr>
            <a:endParaRPr lang="en-US" sz="240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912041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INTRODUCTION</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b="1"/>
              <a:t>Before</a:t>
            </a:r>
            <a:r>
              <a:rPr lang="en-US"/>
              <a:t> the student experience begins, it is </a:t>
            </a:r>
            <a:r>
              <a:rPr lang="en-US" b="1"/>
              <a:t>imperative </a:t>
            </a:r>
            <a:r>
              <a:rPr lang="en-US"/>
              <a:t>that the </a:t>
            </a:r>
            <a:r>
              <a:rPr lang="en-US" b="1"/>
              <a:t/>
            </a:r>
            <a:br>
              <a:rPr lang="en-US" b="1"/>
            </a:br>
            <a:r>
              <a:rPr lang="en-US" b="1"/>
              <a:t>necessary administrative requirements are in place</a:t>
            </a:r>
            <a:r>
              <a:rPr lang="en-US"/>
              <a:t>. </a:t>
            </a:r>
          </a:p>
          <a:p>
            <a:pPr marL="342900" indent="-342900">
              <a:buFont typeface="Arial" panose="020B0604020202020204" pitchFamily="34" charset="0"/>
              <a:buChar char="•"/>
            </a:pPr>
            <a:r>
              <a:rPr lang="en-US"/>
              <a:t>It is also important that </a:t>
            </a:r>
            <a:r>
              <a:rPr lang="en-US" b="1"/>
              <a:t>students are aware of their roles </a:t>
            </a:r>
            <a:br>
              <a:rPr lang="en-US" b="1"/>
            </a:br>
            <a:r>
              <a:rPr lang="en-US" b="1"/>
              <a:t>and responsibilities </a:t>
            </a:r>
            <a:r>
              <a:rPr lang="en-US"/>
              <a:t>when engaging in experience as </a:t>
            </a:r>
            <a:br>
              <a:rPr lang="en-US"/>
            </a:br>
            <a:r>
              <a:rPr lang="en-US"/>
              <a:t>a University of Toronto student and </a:t>
            </a:r>
            <a:r>
              <a:rPr lang="en-US" b="1"/>
              <a:t>the student supports available</a:t>
            </a:r>
            <a:r>
              <a:rPr lang="en-US"/>
              <a:t>.</a:t>
            </a:r>
          </a:p>
        </p:txBody>
      </p:sp>
      <p:pic>
        <p:nvPicPr>
          <p:cNvPr id="9" name="Picture 8">
            <a:extLst>
              <a:ext uri="{FF2B5EF4-FFF2-40B4-BE49-F238E27FC236}">
                <a16:creationId xmlns:a16="http://schemas.microsoft.com/office/drawing/2014/main" id="{0CE13680-9F4F-5D48-8BD4-DB7A1F61596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850135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POLICIES AND GUIDELINES</a:t>
            </a:r>
          </a:p>
        </p:txBody>
      </p:sp>
      <p:sp>
        <p:nvSpPr>
          <p:cNvPr id="11" name="Text Placeholder 10"/>
          <p:cNvSpPr>
            <a:spLocks noGrp="1"/>
          </p:cNvSpPr>
          <p:nvPr>
            <p:ph type="body" sz="quarter" idx="15"/>
          </p:nvPr>
        </p:nvSpPr>
        <p:spPr/>
        <p:txBody>
          <a:bodyPr/>
          <a:lstStyle/>
          <a:p>
            <a:r>
              <a:rPr lang="en-CA"/>
              <a:t>Equity, Diversity and Excellence</a:t>
            </a:r>
          </a:p>
        </p:txBody>
      </p:sp>
      <p:sp>
        <p:nvSpPr>
          <p:cNvPr id="4" name="Content Placeholder 3"/>
          <p:cNvSpPr>
            <a:spLocks noGrp="1"/>
          </p:cNvSpPr>
          <p:nvPr>
            <p:ph idx="1"/>
          </p:nvPr>
        </p:nvSpPr>
        <p:spPr>
          <a:xfrm>
            <a:off x="838199" y="2011605"/>
            <a:ext cx="10982325" cy="4583105"/>
          </a:xfrm>
        </p:spPr>
        <p:txBody>
          <a:bodyPr>
            <a:normAutofit fontScale="92500"/>
          </a:bodyPr>
          <a:lstStyle/>
          <a:p>
            <a:pPr marL="342900" lvl="0" indent="-342900">
              <a:buFont typeface="Arial" panose="020B0604020202020204" pitchFamily="34" charset="0"/>
              <a:buChar char="•"/>
            </a:pPr>
            <a:r>
              <a:rPr lang="en-US" dirty="0"/>
              <a:t>At the </a:t>
            </a:r>
            <a:r>
              <a:rPr lang="en-US" b="1" dirty="0"/>
              <a:t>University of Toronto</a:t>
            </a:r>
            <a:r>
              <a:rPr lang="en-US" dirty="0"/>
              <a:t>, we strive to be an </a:t>
            </a:r>
            <a:r>
              <a:rPr lang="en-US" b="1" dirty="0"/>
              <a:t>equitable and inclusive community</a:t>
            </a:r>
            <a:r>
              <a:rPr lang="en-US" dirty="0"/>
              <a:t>, rich with diversity, protecting the human rights of all persons, </a:t>
            </a:r>
            <a:br>
              <a:rPr lang="en-US" dirty="0"/>
            </a:br>
            <a:r>
              <a:rPr lang="en-US" dirty="0"/>
              <a:t>and based upon understanding and mutual respect for the dignity and worth </a:t>
            </a:r>
            <a:br>
              <a:rPr lang="en-US" dirty="0"/>
            </a:br>
            <a:r>
              <a:rPr lang="en-US" dirty="0"/>
              <a:t>of every person. </a:t>
            </a:r>
          </a:p>
          <a:p>
            <a:pPr marL="342900" lvl="0" indent="-342900">
              <a:buFont typeface="Arial" panose="020B0604020202020204" pitchFamily="34" charset="0"/>
              <a:buChar char="•"/>
            </a:pPr>
            <a:r>
              <a:rPr lang="en-US" dirty="0"/>
              <a:t>This includes the active </a:t>
            </a:r>
            <a:r>
              <a:rPr lang="en-US" b="1" dirty="0"/>
              <a:t>inclusion of individuals from a wide range of ethno-racial backgrounds, cultures, sexual diversities, gender and (dis)abilities</a:t>
            </a:r>
            <a:r>
              <a:rPr lang="en-US" dirty="0"/>
              <a:t>, as well identifying and developing new ways to </a:t>
            </a:r>
            <a:r>
              <a:rPr lang="en-US" b="1" dirty="0"/>
              <a:t>support, engage with and learn from Indigenous peoples</a:t>
            </a:r>
            <a:r>
              <a:rPr lang="en-US" dirty="0"/>
              <a:t>.</a:t>
            </a:r>
          </a:p>
          <a:p>
            <a:pPr marL="342900" lvl="0" indent="-342900">
              <a:buFont typeface="Arial" panose="020B0604020202020204" pitchFamily="34" charset="0"/>
              <a:buChar char="•"/>
            </a:pPr>
            <a:r>
              <a:rPr lang="en-US" dirty="0"/>
              <a:t>The </a:t>
            </a:r>
            <a:r>
              <a:rPr lang="en-US" b="1" dirty="0"/>
              <a:t>creation of an equitable community</a:t>
            </a:r>
            <a:r>
              <a:rPr lang="en-US" dirty="0"/>
              <a:t>, one that is diverse as well as inclusive </a:t>
            </a:r>
            <a:br>
              <a:rPr lang="en-US" dirty="0"/>
            </a:br>
            <a:r>
              <a:rPr lang="en-US" dirty="0"/>
              <a:t>and that is respectful and protects the human rights of its members, requires the work of every member of the community. </a:t>
            </a:r>
          </a:p>
          <a:p>
            <a:endParaRPr lang="en-CA" dirty="0"/>
          </a:p>
        </p:txBody>
      </p:sp>
      <p:pic>
        <p:nvPicPr>
          <p:cNvPr id="8" name="Picture 7">
            <a:extLst>
              <a:ext uri="{FF2B5EF4-FFF2-40B4-BE49-F238E27FC236}">
                <a16:creationId xmlns:a16="http://schemas.microsoft.com/office/drawing/2014/main" id="{0CE13680-9F4F-5D48-8BD4-DB7A1F61596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1974859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POLICIES AND GUIDELINES</a:t>
            </a:r>
          </a:p>
        </p:txBody>
      </p:sp>
      <p:sp>
        <p:nvSpPr>
          <p:cNvPr id="11" name="Text Placeholder 10"/>
          <p:cNvSpPr>
            <a:spLocks noGrp="1"/>
          </p:cNvSpPr>
          <p:nvPr>
            <p:ph type="body" sz="quarter" idx="15"/>
          </p:nvPr>
        </p:nvSpPr>
        <p:spPr/>
        <p:txBody>
          <a:bodyPr/>
          <a:lstStyle/>
          <a:p>
            <a:r>
              <a:rPr lang="en-CA"/>
              <a:t>Unpaid Placement Agreements</a:t>
            </a:r>
          </a:p>
        </p:txBody>
      </p:sp>
      <p:sp>
        <p:nvSpPr>
          <p:cNvPr id="4" name="Content Placeholder 3"/>
          <p:cNvSpPr>
            <a:spLocks noGrp="1"/>
          </p:cNvSpPr>
          <p:nvPr>
            <p:ph idx="1"/>
          </p:nvPr>
        </p:nvSpPr>
        <p:spPr/>
        <p:txBody>
          <a:bodyPr>
            <a:normAutofit fontScale="92500" lnSpcReduction="20000"/>
          </a:bodyPr>
          <a:lstStyle/>
          <a:p>
            <a:pPr lvl="0"/>
            <a:r>
              <a:rPr lang="en-US" dirty="0"/>
              <a:t>When the student experience is unpaid, placement agreements </a:t>
            </a:r>
            <a:br>
              <a:rPr lang="en-US" dirty="0"/>
            </a:br>
            <a:r>
              <a:rPr lang="en-US" dirty="0"/>
              <a:t>are required in lieu of employment contracts, and include:</a:t>
            </a:r>
          </a:p>
          <a:p>
            <a:pPr marL="342900" lvl="0" indent="-342900">
              <a:buFont typeface="Arial" panose="020B0604020202020204" pitchFamily="34" charset="0"/>
              <a:buChar char="•"/>
            </a:pPr>
            <a:r>
              <a:rPr lang="en-US" b="1" dirty="0"/>
              <a:t>Responsibility of the Placement Site and University</a:t>
            </a:r>
          </a:p>
          <a:p>
            <a:pPr marL="342900" lvl="0" indent="-342900">
              <a:buFont typeface="Arial" panose="020B0604020202020204" pitchFamily="34" charset="0"/>
              <a:buChar char="•"/>
            </a:pPr>
            <a:r>
              <a:rPr lang="en-US" b="1" dirty="0"/>
              <a:t>Application of Policies and Laws</a:t>
            </a:r>
          </a:p>
          <a:p>
            <a:pPr marL="342900" lvl="0" indent="-342900">
              <a:buFont typeface="Arial" panose="020B0604020202020204" pitchFamily="34" charset="0"/>
              <a:buChar char="•"/>
            </a:pPr>
            <a:r>
              <a:rPr lang="en-US" b="1" dirty="0"/>
              <a:t>Indemnification, Legal Liability and Insurance</a:t>
            </a:r>
          </a:p>
          <a:p>
            <a:pPr marL="342900" lvl="0" indent="-342900">
              <a:buFont typeface="Arial" panose="020B0604020202020204" pitchFamily="34" charset="0"/>
              <a:buChar char="•"/>
            </a:pPr>
            <a:r>
              <a:rPr lang="en-US" b="1" dirty="0"/>
              <a:t>Privacy and Confidentiality</a:t>
            </a:r>
          </a:p>
          <a:p>
            <a:pPr lvl="0"/>
            <a:r>
              <a:rPr lang="en-US" dirty="0"/>
              <a:t>All educational placement agreements must be approved by the Vice-President and Provost with </a:t>
            </a:r>
            <a:r>
              <a:rPr lang="en-US" dirty="0">
                <a:hlinkClick r:id="rId3"/>
              </a:rPr>
              <a:t>pre-approved templates</a:t>
            </a:r>
            <a:r>
              <a:rPr lang="en-US" dirty="0"/>
              <a:t> available from the Division of the Vice-President and Provost’s website. </a:t>
            </a:r>
          </a:p>
          <a:p>
            <a:pPr lvl="0"/>
            <a:endParaRPr lang="en-US" dirty="0"/>
          </a:p>
          <a:p>
            <a:endParaRPr lang="en-CA" dirty="0"/>
          </a:p>
        </p:txBody>
      </p:sp>
      <p:pic>
        <p:nvPicPr>
          <p:cNvPr id="8" name="Picture 7">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grpSp>
        <p:nvGrpSpPr>
          <p:cNvPr id="6" name="Group 5">
            <a:extLst>
              <a:ext uri="{FF2B5EF4-FFF2-40B4-BE49-F238E27FC236}">
                <a16:creationId xmlns:a16="http://schemas.microsoft.com/office/drawing/2014/main" id="{EF2B694F-4DC6-A844-AF64-635547D6A5E9}"/>
              </a:ext>
            </a:extLst>
          </p:cNvPr>
          <p:cNvGrpSpPr/>
          <p:nvPr/>
        </p:nvGrpSpPr>
        <p:grpSpPr>
          <a:xfrm>
            <a:off x="7552279" y="5612029"/>
            <a:ext cx="4555058" cy="923330"/>
            <a:chOff x="8178800" y="5612029"/>
            <a:chExt cx="4555058" cy="923330"/>
          </a:xfrm>
        </p:grpSpPr>
        <p:sp>
          <p:nvSpPr>
            <p:cNvPr id="7" name="TextBox 6">
              <a:extLst>
                <a:ext uri="{FF2B5EF4-FFF2-40B4-BE49-F238E27FC236}">
                  <a16:creationId xmlns:a16="http://schemas.microsoft.com/office/drawing/2014/main" id="{557FC6A1-7A03-AF47-9F1E-019A57A3D88A}"/>
                </a:ext>
              </a:extLst>
            </p:cNvPr>
            <p:cNvSpPr txBox="1"/>
            <p:nvPr/>
          </p:nvSpPr>
          <p:spPr>
            <a:xfrm>
              <a:off x="8949714" y="5612029"/>
              <a:ext cx="3784144" cy="923330"/>
            </a:xfrm>
            <a:prstGeom prst="rect">
              <a:avLst/>
            </a:prstGeom>
            <a:noFill/>
          </p:spPr>
          <p:txBody>
            <a:bodyPr wrap="square" rtlCol="0">
              <a:spAutoFit/>
            </a:bodyPr>
            <a:lstStyle/>
            <a:p>
              <a:r>
                <a:rPr lang="en-US" b="1" dirty="0">
                  <a:solidFill>
                    <a:srgbClr val="4387AE"/>
                  </a:solidFill>
                </a:rPr>
                <a:t>Learn more:</a:t>
              </a:r>
            </a:p>
            <a:p>
              <a:r>
                <a:rPr lang="en-US" b="1" dirty="0">
                  <a:solidFill>
                    <a:srgbClr val="4387AE"/>
                  </a:solidFill>
                  <a:hlinkClick r:id="rId3">
                    <a:extLst>
                      <a:ext uri="{A12FA001-AC4F-418D-AE19-62706E023703}">
                        <ahyp:hlinkClr xmlns:ahyp="http://schemas.microsoft.com/office/drawing/2018/hyperlinkcolor" xmlns="" val="tx"/>
                      </a:ext>
                    </a:extLst>
                  </a:hlinkClick>
                </a:rPr>
                <a:t>Placement Agreements</a:t>
              </a:r>
              <a:endParaRPr lang="en-US" b="1" dirty="0">
                <a:solidFill>
                  <a:srgbClr val="4387AE"/>
                </a:solidFill>
              </a:endParaRPr>
            </a:p>
            <a:p>
              <a:endParaRPr lang="en-CA" b="1" dirty="0">
                <a:solidFill>
                  <a:srgbClr val="4387AE"/>
                </a:solidFill>
                <a:hlinkClick r:id="rId5">
                  <a:extLst>
                    <a:ext uri="{A12FA001-AC4F-418D-AE19-62706E023703}">
                      <ahyp:hlinkClr xmlns:ahyp="http://schemas.microsoft.com/office/drawing/2018/hyperlinkcolor" xmlns="" val="tx"/>
                    </a:ext>
                  </a:extLst>
                </a:hlinkClick>
              </a:endParaRPr>
            </a:p>
          </p:txBody>
        </p:sp>
        <p:pic>
          <p:nvPicPr>
            <p:cNvPr id="9" name="Graphic 8" descr="Link">
              <a:extLst>
                <a:ext uri="{FF2B5EF4-FFF2-40B4-BE49-F238E27FC236}">
                  <a16:creationId xmlns:a16="http://schemas.microsoft.com/office/drawing/2014/main" id="{0FC1DB17-D173-F043-9A1D-C022D832775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178800" y="5688237"/>
              <a:ext cx="770914" cy="770914"/>
            </a:xfrm>
            <a:prstGeom prst="rect">
              <a:avLst/>
            </a:prstGeom>
          </p:spPr>
        </p:pic>
      </p:grpSp>
    </p:spTree>
    <p:custDataLst>
      <p:tags r:id="rId1"/>
    </p:custDataLst>
    <p:extLst>
      <p:ext uri="{BB962C8B-B14F-4D97-AF65-F5344CB8AC3E}">
        <p14:creationId xmlns:p14="http://schemas.microsoft.com/office/powerpoint/2010/main" val="3467739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POLICIES AND GUIDELINES</a:t>
            </a:r>
          </a:p>
        </p:txBody>
      </p:sp>
      <p:sp>
        <p:nvSpPr>
          <p:cNvPr id="11" name="Text Placeholder 10"/>
          <p:cNvSpPr>
            <a:spLocks noGrp="1"/>
          </p:cNvSpPr>
          <p:nvPr>
            <p:ph type="body" sz="quarter" idx="15"/>
          </p:nvPr>
        </p:nvSpPr>
        <p:spPr/>
        <p:txBody>
          <a:bodyPr/>
          <a:lstStyle/>
          <a:p>
            <a:r>
              <a:rPr lang="en-CA"/>
              <a:t>Occupational Health and Safety Act</a:t>
            </a:r>
          </a:p>
        </p:txBody>
      </p:sp>
      <p:sp>
        <p:nvSpPr>
          <p:cNvPr id="4" name="Content Placeholder 3"/>
          <p:cNvSpPr>
            <a:spLocks noGrp="1"/>
          </p:cNvSpPr>
          <p:nvPr>
            <p:ph idx="1"/>
          </p:nvPr>
        </p:nvSpPr>
        <p:spPr>
          <a:xfrm>
            <a:off x="838200" y="2011606"/>
            <a:ext cx="10756900" cy="4719394"/>
          </a:xfrm>
        </p:spPr>
        <p:txBody>
          <a:bodyPr>
            <a:normAutofit fontScale="92500" lnSpcReduction="10000"/>
          </a:bodyPr>
          <a:lstStyle/>
          <a:p>
            <a:pPr lvl="0"/>
            <a:r>
              <a:rPr lang="en-US" b="1" dirty="0"/>
              <a:t>Under the </a:t>
            </a:r>
            <a:r>
              <a:rPr lang="en-US" b="1" dirty="0">
                <a:hlinkClick r:id="rId3"/>
              </a:rPr>
              <a:t>Ontario Occupational Health &amp; Safety Act</a:t>
            </a:r>
            <a:r>
              <a:rPr lang="en-US" b="1" dirty="0"/>
              <a:t>, students trainees have:</a:t>
            </a:r>
          </a:p>
          <a:p>
            <a:pPr marL="342900" lvl="0" indent="-342900">
              <a:buFont typeface="Arial" panose="020B0604020202020204" pitchFamily="34" charset="0"/>
              <a:buChar char="•"/>
            </a:pPr>
            <a:r>
              <a:rPr lang="en-US" dirty="0"/>
              <a:t>The right to know about potential hazards in their work;</a:t>
            </a:r>
          </a:p>
          <a:p>
            <a:pPr marL="342900" lvl="0" indent="-342900">
              <a:buFont typeface="Arial" panose="020B0604020202020204" pitchFamily="34" charset="0"/>
              <a:buChar char="•"/>
            </a:pPr>
            <a:r>
              <a:rPr lang="en-US" dirty="0"/>
              <a:t>The right to participate in the process of identifying and resolving workplace health and safety concerns; </a:t>
            </a:r>
          </a:p>
          <a:p>
            <a:pPr marL="342900" lvl="0" indent="-342900">
              <a:buFont typeface="Arial" panose="020B0604020202020204" pitchFamily="34" charset="0"/>
              <a:buChar char="•"/>
            </a:pPr>
            <a:r>
              <a:rPr lang="en-US" dirty="0"/>
              <a:t>The right to refuse work that they believe is dangerous to either their own health and safety or that of another worker in the workplace.</a:t>
            </a:r>
          </a:p>
          <a:p>
            <a:pPr marL="342900" lvl="0" indent="-342900">
              <a:buFont typeface="Arial" panose="020B0604020202020204" pitchFamily="34" charset="0"/>
              <a:buChar char="•"/>
            </a:pPr>
            <a:r>
              <a:rPr lang="en-US" dirty="0"/>
              <a:t>An obligation to follow the Health and Safety regulations, including appropriate immunizations.</a:t>
            </a:r>
          </a:p>
          <a:p>
            <a:pPr lvl="0"/>
            <a:r>
              <a:rPr lang="en-US" dirty="0"/>
              <a:t>This includes paid and unpaid experiences (for-credit or for program requirement) to external organizations as well as service of direct benefit to the organization that is recognized by the institution.</a:t>
            </a:r>
          </a:p>
        </p:txBody>
      </p:sp>
      <p:pic>
        <p:nvPicPr>
          <p:cNvPr id="8" name="Picture 7">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1334326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duotone>
              <a:prstClr val="black"/>
              <a:schemeClr val="tx2">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44489"/>
            <a:ext cx="13149189" cy="8766126"/>
          </a:xfrm>
          <a:prstGeom prst="rect">
            <a:avLst/>
          </a:prstGeom>
        </p:spPr>
      </p:pic>
      <p:sp>
        <p:nvSpPr>
          <p:cNvPr id="4" name="Title 3"/>
          <p:cNvSpPr>
            <a:spLocks noGrp="1"/>
          </p:cNvSpPr>
          <p:nvPr>
            <p:ph type="title"/>
          </p:nvPr>
        </p:nvSpPr>
        <p:spPr/>
        <p:txBody>
          <a:bodyPr/>
          <a:lstStyle/>
          <a:p>
            <a:r>
              <a:rPr lang="en-CA"/>
              <a:t>Institutional Support</a:t>
            </a:r>
          </a:p>
        </p:txBody>
      </p:sp>
    </p:spTree>
    <p:custDataLst>
      <p:tags r:id="rId1"/>
    </p:custDataLst>
    <p:extLst>
      <p:ext uri="{BB962C8B-B14F-4D97-AF65-F5344CB8AC3E}">
        <p14:creationId xmlns:p14="http://schemas.microsoft.com/office/powerpoint/2010/main" val="22361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INSTITUTIONAL SUPPORT</a:t>
            </a:r>
          </a:p>
        </p:txBody>
      </p:sp>
      <p:sp>
        <p:nvSpPr>
          <p:cNvPr id="8" name="Content Placeholder 7">
            <a:extLst>
              <a:ext uri="{FF2B5EF4-FFF2-40B4-BE49-F238E27FC236}">
                <a16:creationId xmlns:a16="http://schemas.microsoft.com/office/drawing/2014/main" id="{3F5574D8-AD64-9149-9532-AB8C71AE0497}"/>
              </a:ext>
            </a:extLst>
          </p:cNvPr>
          <p:cNvSpPr>
            <a:spLocks noGrp="1"/>
          </p:cNvSpPr>
          <p:nvPr>
            <p:ph idx="1"/>
          </p:nvPr>
        </p:nvSpPr>
        <p:spPr/>
        <p:txBody>
          <a:bodyPr/>
          <a:lstStyle/>
          <a:p>
            <a:r>
              <a:rPr lang="en-US" b="1"/>
              <a:t>Numerous student services </a:t>
            </a:r>
            <a:r>
              <a:rPr lang="en-US"/>
              <a:t>are offered by the University related to academic success, accessibility, health and wellness and much more.  </a:t>
            </a:r>
          </a:p>
          <a:p>
            <a:r>
              <a:rPr lang="en-US"/>
              <a:t>All of these services are available to students while engaging in </a:t>
            </a:r>
            <a:br>
              <a:rPr lang="en-US"/>
            </a:br>
            <a:r>
              <a:rPr lang="en-US"/>
              <a:t>a University sanctioned learning experience, whether on campus </a:t>
            </a:r>
            <a:br>
              <a:rPr lang="en-US"/>
            </a:br>
            <a:r>
              <a:rPr lang="en-US"/>
              <a:t>or in the community, local or abroad. </a:t>
            </a:r>
          </a:p>
          <a:p>
            <a:r>
              <a:rPr lang="en-US" b="1"/>
              <a:t>Students should be encouraged </a:t>
            </a:r>
            <a:r>
              <a:rPr lang="en-US"/>
              <a:t>to take advantage of these services </a:t>
            </a:r>
            <a:br>
              <a:rPr lang="en-US"/>
            </a:br>
            <a:r>
              <a:rPr lang="en-US"/>
              <a:t>so that they may </a:t>
            </a:r>
            <a:r>
              <a:rPr lang="en-US" b="1"/>
              <a:t>flourish in their learning experience</a:t>
            </a:r>
            <a:r>
              <a:rPr lang="en-US"/>
              <a:t>.</a:t>
            </a:r>
          </a:p>
        </p:txBody>
      </p:sp>
      <p:pic>
        <p:nvPicPr>
          <p:cNvPr id="7" name="Picture 6">
            <a:extLst>
              <a:ext uri="{FF2B5EF4-FFF2-40B4-BE49-F238E27FC236}">
                <a16:creationId xmlns:a16="http://schemas.microsoft.com/office/drawing/2014/main" id="{0CE13680-9F4F-5D48-8BD4-DB7A1F61596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1253803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INSTITUTIONAL SUPPORT</a:t>
            </a:r>
          </a:p>
        </p:txBody>
      </p:sp>
      <p:sp>
        <p:nvSpPr>
          <p:cNvPr id="6" name="Content Placeholder 5">
            <a:extLst>
              <a:ext uri="{FF2B5EF4-FFF2-40B4-BE49-F238E27FC236}">
                <a16:creationId xmlns:a16="http://schemas.microsoft.com/office/drawing/2014/main" id="{07B7DC72-C592-BD42-9B6A-CDAF1ECFFE9C}"/>
              </a:ext>
            </a:extLst>
          </p:cNvPr>
          <p:cNvSpPr>
            <a:spLocks noGrp="1"/>
          </p:cNvSpPr>
          <p:nvPr>
            <p:ph sz="half" idx="1"/>
          </p:nvPr>
        </p:nvSpPr>
        <p:spPr>
          <a:xfrm>
            <a:off x="1852246" y="2041104"/>
            <a:ext cx="4076052" cy="3980528"/>
          </a:xfrm>
        </p:spPr>
        <p:txBody>
          <a:bodyPr>
            <a:normAutofit/>
          </a:bodyPr>
          <a:lstStyle/>
          <a:p>
            <a:pPr marL="342900" lvl="0" indent="-342900">
              <a:buFont typeface="Arial" panose="020B0604020202020204" pitchFamily="34" charset="0"/>
              <a:buChar char="•"/>
            </a:pPr>
            <a:r>
              <a:rPr lang="en-US" b="1">
                <a:solidFill>
                  <a:schemeClr val="tx2">
                    <a:lumMod val="25000"/>
                  </a:schemeClr>
                </a:solidFill>
                <a:latin typeface="Arial" charset="0"/>
                <a:ea typeface="Arial" charset="0"/>
                <a:cs typeface="Arial" charset="0"/>
              </a:rPr>
              <a:t>Academic Success</a:t>
            </a:r>
          </a:p>
          <a:p>
            <a:pPr marL="342900" lvl="0" indent="-342900">
              <a:buFont typeface="Arial" panose="020B0604020202020204" pitchFamily="34" charset="0"/>
              <a:buChar char="•"/>
            </a:pPr>
            <a:r>
              <a:rPr lang="en-US" b="1">
                <a:solidFill>
                  <a:schemeClr val="tx2">
                    <a:lumMod val="25000"/>
                  </a:schemeClr>
                </a:solidFill>
                <a:latin typeface="Arial" charset="0"/>
                <a:ea typeface="Arial" charset="0"/>
                <a:cs typeface="Arial" charset="0"/>
              </a:rPr>
              <a:t>Accessibility</a:t>
            </a:r>
          </a:p>
          <a:p>
            <a:pPr marL="342900" lvl="0" indent="-342900">
              <a:buFont typeface="Arial" panose="020B0604020202020204" pitchFamily="34" charset="0"/>
              <a:buChar char="•"/>
            </a:pPr>
            <a:r>
              <a:rPr lang="en-US" b="1">
                <a:solidFill>
                  <a:schemeClr val="tx2">
                    <a:lumMod val="25000"/>
                  </a:schemeClr>
                </a:solidFill>
                <a:latin typeface="Arial" charset="0"/>
                <a:ea typeface="Arial" charset="0"/>
                <a:cs typeface="Arial" charset="0"/>
              </a:rPr>
              <a:t>Health and Wellness</a:t>
            </a:r>
          </a:p>
          <a:p>
            <a:pPr marL="342900" lvl="0" indent="-342900">
              <a:buFont typeface="Arial" panose="020B0604020202020204" pitchFamily="34" charset="0"/>
              <a:buChar char="•"/>
            </a:pPr>
            <a:r>
              <a:rPr lang="en-US" b="1">
                <a:solidFill>
                  <a:schemeClr val="tx2">
                    <a:lumMod val="25000"/>
                  </a:schemeClr>
                </a:solidFill>
                <a:latin typeface="Arial" charset="0"/>
                <a:ea typeface="Arial" charset="0"/>
                <a:cs typeface="Arial" charset="0"/>
              </a:rPr>
              <a:t>Housing</a:t>
            </a:r>
          </a:p>
        </p:txBody>
      </p:sp>
      <p:sp>
        <p:nvSpPr>
          <p:cNvPr id="5" name="Content Placeholder 4"/>
          <p:cNvSpPr>
            <a:spLocks noGrp="1"/>
          </p:cNvSpPr>
          <p:nvPr>
            <p:ph sz="half" idx="15"/>
          </p:nvPr>
        </p:nvSpPr>
        <p:spPr>
          <a:xfrm>
            <a:off x="6278982" y="2164392"/>
            <a:ext cx="5706691" cy="3980528"/>
          </a:xfrm>
        </p:spPr>
        <p:txBody>
          <a:bodyPr/>
          <a:lstStyle/>
          <a:p>
            <a:pPr marL="342900" lvl="0" indent="-342900">
              <a:buFont typeface="Arial" panose="020B0604020202020204" pitchFamily="34" charset="0"/>
              <a:buChar char="•"/>
            </a:pPr>
            <a:r>
              <a:rPr lang="en-US" b="1">
                <a:solidFill>
                  <a:schemeClr val="tx2">
                    <a:lumMod val="25000"/>
                  </a:schemeClr>
                </a:solidFill>
                <a:latin typeface="Arial" charset="0"/>
                <a:ea typeface="Arial" charset="0"/>
                <a:cs typeface="Arial" charset="0"/>
              </a:rPr>
              <a:t>Family Care</a:t>
            </a:r>
          </a:p>
          <a:p>
            <a:pPr marL="342900" lvl="0" indent="-342900">
              <a:buFont typeface="Arial" panose="020B0604020202020204" pitchFamily="34" charset="0"/>
              <a:buChar char="•"/>
            </a:pPr>
            <a:r>
              <a:rPr lang="en-US" b="1">
                <a:solidFill>
                  <a:schemeClr val="tx2">
                    <a:lumMod val="25000"/>
                  </a:schemeClr>
                </a:solidFill>
                <a:latin typeface="Arial" charset="0"/>
                <a:ea typeface="Arial" charset="0"/>
                <a:cs typeface="Arial" charset="0"/>
              </a:rPr>
              <a:t>Equity Offices</a:t>
            </a:r>
          </a:p>
          <a:p>
            <a:pPr marL="342900" lvl="0" indent="-342900">
              <a:buFont typeface="Arial" panose="020B0604020202020204" pitchFamily="34" charset="0"/>
              <a:buChar char="•"/>
            </a:pPr>
            <a:r>
              <a:rPr lang="en-US" b="1">
                <a:solidFill>
                  <a:schemeClr val="tx2">
                    <a:lumMod val="25000"/>
                  </a:schemeClr>
                </a:solidFill>
                <a:latin typeface="Arial" charset="0"/>
                <a:ea typeface="Arial" charset="0"/>
                <a:cs typeface="Arial" charset="0"/>
              </a:rPr>
              <a:t>Sexual Violence </a:t>
            </a:r>
            <a:br>
              <a:rPr lang="en-US" b="1">
                <a:solidFill>
                  <a:schemeClr val="tx2">
                    <a:lumMod val="25000"/>
                  </a:schemeClr>
                </a:solidFill>
                <a:latin typeface="Arial" charset="0"/>
                <a:ea typeface="Arial" charset="0"/>
                <a:cs typeface="Arial" charset="0"/>
              </a:rPr>
            </a:br>
            <a:r>
              <a:rPr lang="en-US" b="1">
                <a:solidFill>
                  <a:schemeClr val="tx2">
                    <a:lumMod val="25000"/>
                  </a:schemeClr>
                </a:solidFill>
                <a:latin typeface="Arial" charset="0"/>
                <a:ea typeface="Arial" charset="0"/>
                <a:cs typeface="Arial" charset="0"/>
              </a:rPr>
              <a:t>Prevention and Support</a:t>
            </a:r>
          </a:p>
          <a:p>
            <a:pPr marL="342900" lvl="0" indent="-342900">
              <a:buFont typeface="Arial" panose="020B0604020202020204" pitchFamily="34" charset="0"/>
              <a:buChar char="•"/>
            </a:pPr>
            <a:r>
              <a:rPr lang="en-US" b="1">
                <a:solidFill>
                  <a:schemeClr val="tx2">
                    <a:lumMod val="25000"/>
                  </a:schemeClr>
                </a:solidFill>
                <a:latin typeface="Arial" charset="0"/>
                <a:ea typeface="Arial" charset="0"/>
                <a:cs typeface="Arial" charset="0"/>
              </a:rPr>
              <a:t>Writing </a:t>
            </a:r>
            <a:r>
              <a:rPr lang="en-US" b="1" err="1">
                <a:solidFill>
                  <a:schemeClr val="tx2">
                    <a:lumMod val="25000"/>
                  </a:schemeClr>
                </a:solidFill>
                <a:latin typeface="Arial" charset="0"/>
                <a:ea typeface="Arial" charset="0"/>
                <a:cs typeface="Arial" charset="0"/>
              </a:rPr>
              <a:t>Centres</a:t>
            </a:r>
            <a:endParaRPr lang="en-US" b="1">
              <a:solidFill>
                <a:schemeClr val="tx2">
                  <a:lumMod val="25000"/>
                </a:schemeClr>
              </a:solidFill>
              <a:latin typeface="Arial" charset="0"/>
              <a:ea typeface="Arial" charset="0"/>
              <a:cs typeface="Arial" charset="0"/>
            </a:endParaRPr>
          </a:p>
        </p:txBody>
      </p:sp>
      <p:sp>
        <p:nvSpPr>
          <p:cNvPr id="7" name="Text Placeholder 6"/>
          <p:cNvSpPr>
            <a:spLocks noGrp="1"/>
          </p:cNvSpPr>
          <p:nvPr>
            <p:ph type="body" sz="quarter" idx="16"/>
          </p:nvPr>
        </p:nvSpPr>
        <p:spPr/>
        <p:txBody>
          <a:bodyPr/>
          <a:lstStyle/>
          <a:p>
            <a:r>
              <a:rPr lang="en-CA" dirty="0"/>
              <a:t>Resources and Support</a:t>
            </a:r>
          </a:p>
        </p:txBody>
      </p:sp>
      <p:pic>
        <p:nvPicPr>
          <p:cNvPr id="9" name="Picture 8">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2870464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duotone>
              <a:prstClr val="black"/>
              <a:schemeClr val="tx2">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44489"/>
            <a:ext cx="13149189" cy="8766126"/>
          </a:xfrm>
          <a:prstGeom prst="rect">
            <a:avLst/>
          </a:prstGeom>
        </p:spPr>
      </p:pic>
      <p:sp>
        <p:nvSpPr>
          <p:cNvPr id="4" name="Title 3"/>
          <p:cNvSpPr>
            <a:spLocks noGrp="1"/>
          </p:cNvSpPr>
          <p:nvPr>
            <p:ph type="title"/>
          </p:nvPr>
        </p:nvSpPr>
        <p:spPr/>
        <p:txBody>
          <a:bodyPr/>
          <a:lstStyle/>
          <a:p>
            <a:r>
              <a:rPr lang="en-CA"/>
              <a:t>Summary</a:t>
            </a:r>
          </a:p>
        </p:txBody>
      </p:sp>
    </p:spTree>
    <p:custDataLst>
      <p:tags r:id="rId1"/>
    </p:custDataLst>
    <p:extLst>
      <p:ext uri="{BB962C8B-B14F-4D97-AF65-F5344CB8AC3E}">
        <p14:creationId xmlns:p14="http://schemas.microsoft.com/office/powerpoint/2010/main" val="1912157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SUMMARY</a:t>
            </a:r>
          </a:p>
        </p:txBody>
      </p:sp>
      <p:sp>
        <p:nvSpPr>
          <p:cNvPr id="8" name="Content Placeholder 7"/>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en-CA" b="1" dirty="0">
                <a:ea typeface="Verdana"/>
                <a:cs typeface="Arial"/>
              </a:rPr>
              <a:t>Administrative requirements </a:t>
            </a:r>
            <a:r>
              <a:rPr lang="en-CA" dirty="0">
                <a:ea typeface="Verdana"/>
                <a:cs typeface="Arial"/>
              </a:rPr>
              <a:t>need to be </a:t>
            </a:r>
            <a:r>
              <a:rPr lang="en-CA" dirty="0"/>
              <a:t/>
            </a:r>
            <a:br>
              <a:rPr lang="en-CA" dirty="0"/>
            </a:br>
            <a:r>
              <a:rPr lang="en-CA" dirty="0">
                <a:ea typeface="Verdana"/>
                <a:cs typeface="Arial"/>
              </a:rPr>
              <a:t>in place </a:t>
            </a:r>
            <a:r>
              <a:rPr lang="en-CA" b="1" dirty="0">
                <a:ea typeface="Verdana"/>
                <a:cs typeface="Arial"/>
              </a:rPr>
              <a:t>before</a:t>
            </a:r>
            <a:r>
              <a:rPr lang="en-CA" dirty="0">
                <a:ea typeface="Verdana"/>
                <a:cs typeface="Arial"/>
              </a:rPr>
              <a:t> a student begins the experience.</a:t>
            </a:r>
          </a:p>
          <a:p>
            <a:pPr marL="342900" indent="-342900">
              <a:buFont typeface="Arial" panose="020B0604020202020204" pitchFamily="34" charset="0"/>
              <a:buChar char="•"/>
            </a:pPr>
            <a:r>
              <a:rPr lang="en-CA" b="1" dirty="0"/>
              <a:t>Administration requirements vary </a:t>
            </a:r>
            <a:r>
              <a:rPr lang="en-CA" dirty="0"/>
              <a:t>depending </a:t>
            </a:r>
            <a:br>
              <a:rPr lang="en-CA" dirty="0"/>
            </a:br>
            <a:r>
              <a:rPr lang="en-CA" dirty="0"/>
              <a:t>on the specific experience.</a:t>
            </a:r>
          </a:p>
          <a:p>
            <a:pPr marL="342900" indent="-342900">
              <a:buFont typeface="Arial" panose="020B0604020202020204" pitchFamily="34" charset="0"/>
              <a:buChar char="•"/>
            </a:pPr>
            <a:r>
              <a:rPr lang="en-CA" dirty="0"/>
              <a:t>There are </a:t>
            </a:r>
            <a:r>
              <a:rPr lang="en-CA" b="1" dirty="0"/>
              <a:t>several institutional policies and guidelines </a:t>
            </a:r>
            <a:r>
              <a:rPr lang="en-CA" dirty="0"/>
              <a:t>relevant </a:t>
            </a:r>
            <a:br>
              <a:rPr lang="en-CA" dirty="0"/>
            </a:br>
            <a:r>
              <a:rPr lang="en-CA" dirty="0"/>
              <a:t>to students’ learning outside the classroom.</a:t>
            </a:r>
          </a:p>
          <a:p>
            <a:pPr marL="342900" indent="-342900">
              <a:buFont typeface="Arial" panose="020B0604020202020204" pitchFamily="34" charset="0"/>
              <a:buChar char="•"/>
            </a:pPr>
            <a:r>
              <a:rPr lang="en-CA" dirty="0"/>
              <a:t>All </a:t>
            </a:r>
            <a:r>
              <a:rPr lang="en-CA" b="1" dirty="0"/>
              <a:t>institutional educational supports </a:t>
            </a:r>
            <a:r>
              <a:rPr lang="en-CA" dirty="0"/>
              <a:t>are also available to students while engaging in experience outside the classroom. </a:t>
            </a:r>
          </a:p>
        </p:txBody>
      </p:sp>
      <p:pic>
        <p:nvPicPr>
          <p:cNvPr id="7" name="Picture 6">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2201576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44489"/>
            <a:ext cx="13149189" cy="8766126"/>
          </a:xfrm>
          <a:prstGeom prst="rect">
            <a:avLst/>
          </a:prstGeom>
        </p:spPr>
      </p:pic>
      <p:sp>
        <p:nvSpPr>
          <p:cNvPr id="4" name="Title 3"/>
          <p:cNvSpPr>
            <a:spLocks noGrp="1"/>
          </p:cNvSpPr>
          <p:nvPr>
            <p:ph type="title"/>
          </p:nvPr>
        </p:nvSpPr>
        <p:spPr/>
        <p:txBody>
          <a:bodyPr/>
          <a:lstStyle/>
          <a:p>
            <a:r>
              <a:rPr lang="en-CA"/>
              <a:t>Acknowledgements</a:t>
            </a:r>
          </a:p>
        </p:txBody>
      </p:sp>
    </p:spTree>
    <p:custDataLst>
      <p:tags r:id="rId1"/>
    </p:custDataLst>
    <p:extLst>
      <p:ext uri="{BB962C8B-B14F-4D97-AF65-F5344CB8AC3E}">
        <p14:creationId xmlns:p14="http://schemas.microsoft.com/office/powerpoint/2010/main" val="3001152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ACKNOWLEDGEMENTS</a:t>
            </a:r>
          </a:p>
        </p:txBody>
      </p:sp>
      <p:sp>
        <p:nvSpPr>
          <p:cNvPr id="19" name="Content Placeholder 18">
            <a:extLst>
              <a:ext uri="{FF2B5EF4-FFF2-40B4-BE49-F238E27FC236}">
                <a16:creationId xmlns:a16="http://schemas.microsoft.com/office/drawing/2014/main" id="{F2A3E428-8961-D845-9F7A-3D8BEE3689B0}"/>
              </a:ext>
            </a:extLst>
          </p:cNvPr>
          <p:cNvSpPr>
            <a:spLocks noGrp="1"/>
          </p:cNvSpPr>
          <p:nvPr>
            <p:ph sz="half" idx="1"/>
          </p:nvPr>
        </p:nvSpPr>
        <p:spPr/>
        <p:txBody>
          <a:bodyPr/>
          <a:lstStyle/>
          <a:p>
            <a:r>
              <a:rPr lang="en-US"/>
              <a:t>These modules are grounded in </a:t>
            </a:r>
          </a:p>
          <a:p>
            <a:r>
              <a:rPr lang="en-CA" b="1">
                <a:solidFill>
                  <a:schemeClr val="accent6">
                    <a:lumMod val="75000"/>
                  </a:schemeClr>
                </a:solidFill>
              </a:rPr>
              <a:t>The Higher Education Quality Council of Ontario’s (HEQCO) </a:t>
            </a:r>
            <a:br>
              <a:rPr lang="en-CA" b="1">
                <a:solidFill>
                  <a:schemeClr val="accent6">
                    <a:lumMod val="75000"/>
                  </a:schemeClr>
                </a:solidFill>
              </a:rPr>
            </a:br>
            <a:r>
              <a:rPr lang="en-CA" b="1">
                <a:solidFill>
                  <a:schemeClr val="accent6">
                    <a:lumMod val="75000"/>
                  </a:schemeClr>
                </a:solidFill>
              </a:rPr>
              <a:t>A Practical Guide for Work Integrated Learning</a:t>
            </a:r>
          </a:p>
        </p:txBody>
      </p:sp>
      <p:sp>
        <p:nvSpPr>
          <p:cNvPr id="21" name="Content Placeholder 20">
            <a:extLst>
              <a:ext uri="{FF2B5EF4-FFF2-40B4-BE49-F238E27FC236}">
                <a16:creationId xmlns:a16="http://schemas.microsoft.com/office/drawing/2014/main" id="{F5272A12-45FC-314F-8486-2124120B7218}"/>
              </a:ext>
            </a:extLst>
          </p:cNvPr>
          <p:cNvSpPr>
            <a:spLocks noGrp="1"/>
          </p:cNvSpPr>
          <p:nvPr>
            <p:ph sz="half" idx="15"/>
          </p:nvPr>
        </p:nvSpPr>
        <p:spPr/>
        <p:txBody>
          <a:bodyPr/>
          <a:lstStyle/>
          <a:p>
            <a:r>
              <a:rPr lang="en-US" b="1">
                <a:solidFill>
                  <a:schemeClr val="accent6">
                    <a:lumMod val="75000"/>
                  </a:schemeClr>
                </a:solidFill>
              </a:rPr>
              <a:t>Contact the author:</a:t>
            </a:r>
          </a:p>
          <a:p>
            <a:r>
              <a:rPr lang="en-US" b="1"/>
              <a:t>Dr. Ashley Stirling</a:t>
            </a:r>
            <a:r>
              <a:rPr lang="en-US"/>
              <a:t/>
            </a:r>
            <a:br>
              <a:rPr lang="en-US"/>
            </a:br>
            <a:r>
              <a:rPr lang="en-US"/>
              <a:t>University of Toronto </a:t>
            </a:r>
            <a:br>
              <a:rPr lang="en-US"/>
            </a:br>
            <a:r>
              <a:rPr lang="en-US"/>
              <a:t>Canada</a:t>
            </a:r>
          </a:p>
          <a:p>
            <a:r>
              <a:rPr lang="en-US"/>
              <a:t>Email: </a:t>
            </a:r>
            <a:r>
              <a:rPr lang="en-US" err="1">
                <a:solidFill>
                  <a:schemeClr val="accent6">
                    <a:lumMod val="75000"/>
                  </a:schemeClr>
                </a:solidFill>
              </a:rPr>
              <a:t>ashley.stirling@utoronto.ca</a:t>
            </a:r>
            <a:endParaRPr lang="en-US">
              <a:solidFill>
                <a:schemeClr val="accent6">
                  <a:lumMod val="75000"/>
                </a:schemeClr>
              </a:solidFill>
            </a:endParaRPr>
          </a:p>
        </p:txBody>
      </p:sp>
      <p:pic>
        <p:nvPicPr>
          <p:cNvPr id="9" name="Picture 8">
            <a:extLst>
              <a:ext uri="{FF2B5EF4-FFF2-40B4-BE49-F238E27FC236}">
                <a16:creationId xmlns:a16="http://schemas.microsoft.com/office/drawing/2014/main" id="{FAB31BBB-901E-544D-96C2-293ED2D1F55E}"/>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
        <p:nvSpPr>
          <p:cNvPr id="13" name="Content Placeholder 5">
            <a:extLst>
              <a:ext uri="{FF2B5EF4-FFF2-40B4-BE49-F238E27FC236}">
                <a16:creationId xmlns:a16="http://schemas.microsoft.com/office/drawing/2014/main" id="{33B23318-0D26-4645-A31F-D4EBF8E63923}"/>
              </a:ext>
            </a:extLst>
          </p:cNvPr>
          <p:cNvSpPr txBox="1">
            <a:spLocks/>
          </p:cNvSpPr>
          <p:nvPr/>
        </p:nvSpPr>
        <p:spPr>
          <a:xfrm>
            <a:off x="848298" y="1219200"/>
            <a:ext cx="5080000" cy="452596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endParaRPr lang="en-US"/>
          </a:p>
          <a:p>
            <a:endParaRPr lang="en-US"/>
          </a:p>
          <a:p>
            <a:endParaRPr lang="en-CA"/>
          </a:p>
        </p:txBody>
      </p:sp>
      <p:sp>
        <p:nvSpPr>
          <p:cNvPr id="14" name="Content Placeholder 4">
            <a:extLst>
              <a:ext uri="{FF2B5EF4-FFF2-40B4-BE49-F238E27FC236}">
                <a16:creationId xmlns:a16="http://schemas.microsoft.com/office/drawing/2014/main" id="{B6515425-2449-4145-9C58-358EF76FCAB7}"/>
              </a:ext>
            </a:extLst>
          </p:cNvPr>
          <p:cNvSpPr txBox="1">
            <a:spLocks/>
          </p:cNvSpPr>
          <p:nvPr/>
        </p:nvSpPr>
        <p:spPr>
          <a:xfrm>
            <a:off x="6131498" y="1219200"/>
            <a:ext cx="5080000" cy="452596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endParaRPr lang="en-CA"/>
          </a:p>
        </p:txBody>
      </p:sp>
    </p:spTree>
    <p:extLst>
      <p:ext uri="{BB962C8B-B14F-4D97-AF65-F5344CB8AC3E}">
        <p14:creationId xmlns:p14="http://schemas.microsoft.com/office/powerpoint/2010/main" val="3704911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INTRODUCTION</a:t>
            </a:r>
          </a:p>
        </p:txBody>
      </p:sp>
      <p:sp>
        <p:nvSpPr>
          <p:cNvPr id="14" name="Text Placeholder 13"/>
          <p:cNvSpPr>
            <a:spLocks noGrp="1"/>
          </p:cNvSpPr>
          <p:nvPr>
            <p:ph type="body" sz="quarter" idx="15"/>
          </p:nvPr>
        </p:nvSpPr>
        <p:spPr/>
        <p:txBody>
          <a:bodyPr/>
          <a:lstStyle/>
          <a:p>
            <a:r>
              <a:rPr lang="en-US"/>
              <a:t>This resource includes information on:</a:t>
            </a:r>
            <a:endParaRPr lang="en-CA"/>
          </a:p>
        </p:txBody>
      </p:sp>
      <p:sp>
        <p:nvSpPr>
          <p:cNvPr id="10" name="Content Placeholder 9"/>
          <p:cNvSpPr>
            <a:spLocks noGrp="1"/>
          </p:cNvSpPr>
          <p:nvPr>
            <p:ph idx="1"/>
          </p:nvPr>
        </p:nvSpPr>
        <p:spPr/>
        <p:txBody>
          <a:bodyPr/>
          <a:lstStyle/>
          <a:p>
            <a:pPr marL="342900" indent="-342900">
              <a:buFont typeface="Wingdings" panose="05000000000000000000" pitchFamily="2" charset="2"/>
              <a:buChar char="ü"/>
            </a:pPr>
            <a:r>
              <a:rPr lang="en-US" b="1"/>
              <a:t>Administrative requirements </a:t>
            </a:r>
            <a:r>
              <a:rPr lang="en-US"/>
              <a:t>for setting up student experience.</a:t>
            </a:r>
            <a:endParaRPr lang="en-CA"/>
          </a:p>
          <a:p>
            <a:pPr marL="342900" indent="-342900">
              <a:buFont typeface="Wingdings" panose="05000000000000000000" pitchFamily="2" charset="2"/>
              <a:buChar char="ü"/>
            </a:pPr>
            <a:r>
              <a:rPr lang="en-US"/>
              <a:t>Institutional </a:t>
            </a:r>
            <a:r>
              <a:rPr lang="en-US" b="1"/>
              <a:t>policies and guidelines </a:t>
            </a:r>
            <a:r>
              <a:rPr lang="en-US"/>
              <a:t>relevant to students’ learning </a:t>
            </a:r>
            <a:br>
              <a:rPr lang="en-US"/>
            </a:br>
            <a:r>
              <a:rPr lang="en-US"/>
              <a:t>outside the classroom.</a:t>
            </a:r>
            <a:endParaRPr lang="en-CA"/>
          </a:p>
          <a:p>
            <a:pPr marL="342900" indent="-342900">
              <a:buFont typeface="Wingdings" panose="05000000000000000000" pitchFamily="2" charset="2"/>
              <a:buChar char="ü"/>
            </a:pPr>
            <a:r>
              <a:rPr lang="en-US" b="1"/>
              <a:t>Institutional supports </a:t>
            </a:r>
            <a:r>
              <a:rPr lang="en-US"/>
              <a:t>available for students </a:t>
            </a:r>
            <a:br>
              <a:rPr lang="en-US"/>
            </a:br>
            <a:r>
              <a:rPr lang="en-US"/>
              <a:t>while engaging in experience outside the classroom.</a:t>
            </a:r>
            <a:endParaRPr lang="en-CA"/>
          </a:p>
        </p:txBody>
      </p:sp>
      <p:pic>
        <p:nvPicPr>
          <p:cNvPr id="4" name="Picture 3"/>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188503" y="36633"/>
            <a:ext cx="825304" cy="825304"/>
          </a:xfrm>
          <a:prstGeom prst="rect">
            <a:avLst/>
          </a:prstGeom>
        </p:spPr>
      </p:pic>
    </p:spTree>
    <p:custDataLst>
      <p:tags r:id="rId1"/>
    </p:custDataLst>
    <p:extLst>
      <p:ext uri="{BB962C8B-B14F-4D97-AF65-F5344CB8AC3E}">
        <p14:creationId xmlns:p14="http://schemas.microsoft.com/office/powerpoint/2010/main" val="653092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CITATION AND REUSE</a:t>
            </a:r>
            <a:endParaRPr lang="en-CA" dirty="0"/>
          </a:p>
        </p:txBody>
      </p:sp>
      <p:sp>
        <p:nvSpPr>
          <p:cNvPr id="19" name="Content Placeholder 18">
            <a:extLst>
              <a:ext uri="{FF2B5EF4-FFF2-40B4-BE49-F238E27FC236}">
                <a16:creationId xmlns:a16="http://schemas.microsoft.com/office/drawing/2014/main" id="{F2A3E428-8961-D845-9F7A-3D8BEE3689B0}"/>
              </a:ext>
            </a:extLst>
          </p:cNvPr>
          <p:cNvSpPr>
            <a:spLocks noGrp="1"/>
          </p:cNvSpPr>
          <p:nvPr>
            <p:ph sz="half" idx="1"/>
          </p:nvPr>
        </p:nvSpPr>
        <p:spPr>
          <a:xfrm>
            <a:off x="848298" y="1219200"/>
            <a:ext cx="9850182" cy="4525963"/>
          </a:xfrm>
        </p:spPr>
        <p:txBody>
          <a:bodyPr>
            <a:normAutofit/>
          </a:bodyPr>
          <a:lstStyle/>
          <a:p>
            <a:r>
              <a:rPr lang="en-US" dirty="0"/>
              <a:t>The resource is licensed for re-use under </a:t>
            </a:r>
            <a:r>
              <a:rPr lang="en-US" dirty="0">
                <a:hlinkClick r:id="rId3"/>
              </a:rPr>
              <a:t>Creative Commons Attribution-</a:t>
            </a:r>
            <a:r>
              <a:rPr lang="en-US" dirty="0" err="1">
                <a:hlinkClick r:id="rId3"/>
              </a:rPr>
              <a:t>NonCommercial</a:t>
            </a:r>
            <a:r>
              <a:rPr lang="en-US" dirty="0">
                <a:hlinkClick r:id="rId3"/>
              </a:rPr>
              <a:t> 4.0 International License</a:t>
            </a:r>
            <a:r>
              <a:rPr lang="en-US" dirty="0"/>
              <a:t>” using the following citation:</a:t>
            </a:r>
          </a:p>
          <a:p>
            <a:r>
              <a:rPr lang="en-US" dirty="0"/>
              <a:t>Stirling, A. (2019). </a:t>
            </a:r>
            <a:r>
              <a:rPr lang="en-US" i="1" dirty="0" smtClean="0"/>
              <a:t>Administrative Requirements</a:t>
            </a:r>
            <a:r>
              <a:rPr lang="en-US" dirty="0" smtClean="0"/>
              <a:t>. </a:t>
            </a:r>
            <a:r>
              <a:rPr lang="en-US" dirty="0"/>
              <a:t>Presented at the Experiential Learning Hub. Retrieved from </a:t>
            </a:r>
            <a:r>
              <a:rPr lang="en-US" dirty="0">
                <a:hlinkClick r:id="rId4"/>
              </a:rPr>
              <a:t>https://</a:t>
            </a:r>
            <a:r>
              <a:rPr lang="en-US" dirty="0" smtClean="0">
                <a:hlinkClick r:id="rId4"/>
              </a:rPr>
              <a:t>experientiallearning.utoronto.ca/faculty-staff/learn/course-and-program-resources/administration/</a:t>
            </a:r>
            <a:endParaRPr lang="en-US" dirty="0"/>
          </a:p>
        </p:txBody>
      </p:sp>
      <p:pic>
        <p:nvPicPr>
          <p:cNvPr id="9" name="Picture 8">
            <a:extLst>
              <a:ext uri="{FF2B5EF4-FFF2-40B4-BE49-F238E27FC236}">
                <a16:creationId xmlns:a16="http://schemas.microsoft.com/office/drawing/2014/main" id="{FAB31BBB-901E-544D-96C2-293ED2D1F55E}"/>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
        <p:nvSpPr>
          <p:cNvPr id="13" name="Content Placeholder 5">
            <a:extLst>
              <a:ext uri="{FF2B5EF4-FFF2-40B4-BE49-F238E27FC236}">
                <a16:creationId xmlns:a16="http://schemas.microsoft.com/office/drawing/2014/main" id="{33B23318-0D26-4645-A31F-D4EBF8E63923}"/>
              </a:ext>
            </a:extLst>
          </p:cNvPr>
          <p:cNvSpPr txBox="1">
            <a:spLocks/>
          </p:cNvSpPr>
          <p:nvPr/>
        </p:nvSpPr>
        <p:spPr>
          <a:xfrm>
            <a:off x="848298" y="1219200"/>
            <a:ext cx="5080000" cy="452596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endParaRPr lang="en-US"/>
          </a:p>
          <a:p>
            <a:endParaRPr lang="en-US"/>
          </a:p>
          <a:p>
            <a:endParaRPr lang="en-CA"/>
          </a:p>
        </p:txBody>
      </p:sp>
      <p:sp>
        <p:nvSpPr>
          <p:cNvPr id="14" name="Content Placeholder 4">
            <a:extLst>
              <a:ext uri="{FF2B5EF4-FFF2-40B4-BE49-F238E27FC236}">
                <a16:creationId xmlns:a16="http://schemas.microsoft.com/office/drawing/2014/main" id="{B6515425-2449-4145-9C58-358EF76FCAB7}"/>
              </a:ext>
            </a:extLst>
          </p:cNvPr>
          <p:cNvSpPr txBox="1">
            <a:spLocks/>
          </p:cNvSpPr>
          <p:nvPr/>
        </p:nvSpPr>
        <p:spPr>
          <a:xfrm>
            <a:off x="6131498" y="1219200"/>
            <a:ext cx="5080000" cy="452596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endParaRPr lang="en-CA"/>
          </a:p>
        </p:txBody>
      </p:sp>
    </p:spTree>
    <p:extLst>
      <p:ext uri="{BB962C8B-B14F-4D97-AF65-F5344CB8AC3E}">
        <p14:creationId xmlns:p14="http://schemas.microsoft.com/office/powerpoint/2010/main" val="2776076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l="27284" t="-893" r="23078" b="58287"/>
          <a:stretch/>
        </p:blipFill>
        <p:spPr>
          <a:xfrm>
            <a:off x="-495300" y="-152400"/>
            <a:ext cx="12763500" cy="727709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4689" y="2699671"/>
            <a:ext cx="4010738" cy="1458659"/>
          </a:xfrm>
          <a:prstGeom prst="rect">
            <a:avLst/>
          </a:prstGeom>
        </p:spPr>
      </p:pic>
    </p:spTree>
    <p:custDataLst>
      <p:tags r:id="rId1"/>
    </p:custDataLst>
    <p:extLst>
      <p:ext uri="{BB962C8B-B14F-4D97-AF65-F5344CB8AC3E}">
        <p14:creationId xmlns:p14="http://schemas.microsoft.com/office/powerpoint/2010/main" val="1294418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44489"/>
            <a:ext cx="13149189" cy="8766126"/>
          </a:xfrm>
          <a:prstGeom prst="rect">
            <a:avLst/>
          </a:prstGeom>
        </p:spPr>
      </p:pic>
      <p:sp>
        <p:nvSpPr>
          <p:cNvPr id="4" name="Title 3"/>
          <p:cNvSpPr>
            <a:spLocks noGrp="1"/>
          </p:cNvSpPr>
          <p:nvPr>
            <p:ph type="title"/>
          </p:nvPr>
        </p:nvSpPr>
        <p:spPr/>
        <p:txBody>
          <a:bodyPr/>
          <a:lstStyle/>
          <a:p>
            <a:r>
              <a:rPr lang="en-CA"/>
              <a:t>Administrative </a:t>
            </a:r>
            <a:br>
              <a:rPr lang="en-CA"/>
            </a:br>
            <a:r>
              <a:rPr lang="en-CA"/>
              <a:t>Considerations</a:t>
            </a:r>
          </a:p>
        </p:txBody>
      </p:sp>
    </p:spTree>
    <p:custDataLst>
      <p:tags r:id="rId1"/>
    </p:custDataLst>
    <p:extLst>
      <p:ext uri="{BB962C8B-B14F-4D97-AF65-F5344CB8AC3E}">
        <p14:creationId xmlns:p14="http://schemas.microsoft.com/office/powerpoint/2010/main" val="1073939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ADMINISTRATIVE CONSIDERATIONS</a:t>
            </a:r>
          </a:p>
        </p:txBody>
      </p:sp>
      <p:sp>
        <p:nvSpPr>
          <p:cNvPr id="8" name="Content Placeholder 7">
            <a:extLst>
              <a:ext uri="{FF2B5EF4-FFF2-40B4-BE49-F238E27FC236}">
                <a16:creationId xmlns:a16="http://schemas.microsoft.com/office/drawing/2014/main" id="{394E5617-B1AC-6246-9E41-1B21BA0F9542}"/>
              </a:ext>
            </a:extLst>
          </p:cNvPr>
          <p:cNvSpPr>
            <a:spLocks noGrp="1"/>
          </p:cNvSpPr>
          <p:nvPr>
            <p:ph idx="1"/>
          </p:nvPr>
        </p:nvSpPr>
        <p:spPr/>
        <p:txBody>
          <a:bodyPr/>
          <a:lstStyle/>
          <a:p>
            <a:pPr marL="342900" indent="-342900">
              <a:buFont typeface="Arial" panose="020B0604020202020204" pitchFamily="34" charset="0"/>
              <a:buChar char="•"/>
            </a:pPr>
            <a:r>
              <a:rPr lang="en-US"/>
              <a:t>Administrative requirements that need to be in place </a:t>
            </a:r>
            <a:r>
              <a:rPr lang="en-US" b="1"/>
              <a:t>before</a:t>
            </a:r>
            <a:r>
              <a:rPr lang="en-US"/>
              <a:t> </a:t>
            </a:r>
            <a:br>
              <a:rPr lang="en-US"/>
            </a:br>
            <a:r>
              <a:rPr lang="en-US"/>
              <a:t>a student engages in the experience vary depending on the </a:t>
            </a:r>
            <a:br>
              <a:rPr lang="en-US"/>
            </a:br>
            <a:r>
              <a:rPr lang="en-US"/>
              <a:t>specifics of the student experience. </a:t>
            </a:r>
          </a:p>
          <a:p>
            <a:pPr marL="342900" indent="-342900">
              <a:buFont typeface="Arial" panose="020B0604020202020204" pitchFamily="34" charset="0"/>
              <a:buChar char="•"/>
            </a:pPr>
            <a:r>
              <a:rPr lang="en-US"/>
              <a:t>These requirements can be </a:t>
            </a:r>
            <a:r>
              <a:rPr lang="en-US" b="1"/>
              <a:t>International, Provincial or Institutional</a:t>
            </a:r>
            <a:r>
              <a:rPr lang="en-US"/>
              <a:t>. </a:t>
            </a:r>
          </a:p>
          <a:p>
            <a:pPr marL="342900" indent="-342900">
              <a:buFont typeface="Arial" panose="020B0604020202020204" pitchFamily="34" charset="0"/>
              <a:buChar char="•"/>
            </a:pPr>
            <a:r>
              <a:rPr lang="en-US" b="1"/>
              <a:t>Other requirements </a:t>
            </a:r>
            <a:r>
              <a:rPr lang="en-US"/>
              <a:t>may be set at a </a:t>
            </a:r>
            <a:r>
              <a:rPr lang="en-US" b="1"/>
              <a:t>Departmental or Divisional level</a:t>
            </a:r>
            <a:r>
              <a:rPr lang="en-US"/>
              <a:t/>
            </a:r>
            <a:br>
              <a:rPr lang="en-US"/>
            </a:br>
            <a:r>
              <a:rPr lang="en-US"/>
              <a:t>or by a specific community or workplace organization as pre-requisites </a:t>
            </a:r>
            <a:br>
              <a:rPr lang="en-US"/>
            </a:br>
            <a:r>
              <a:rPr lang="en-US"/>
              <a:t>to student engagement.</a:t>
            </a:r>
          </a:p>
          <a:p>
            <a:endParaRPr lang="en-US"/>
          </a:p>
        </p:txBody>
      </p:sp>
      <p:pic>
        <p:nvPicPr>
          <p:cNvPr id="7" name="Picture 6">
            <a:extLst>
              <a:ext uri="{FF2B5EF4-FFF2-40B4-BE49-F238E27FC236}">
                <a16:creationId xmlns:a16="http://schemas.microsoft.com/office/drawing/2014/main" id="{0CE13680-9F4F-5D48-8BD4-DB7A1F61596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3084022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ADMINISTRATIVE CONSIDERATIONS</a:t>
            </a:r>
          </a:p>
        </p:txBody>
      </p:sp>
      <p:sp>
        <p:nvSpPr>
          <p:cNvPr id="8" name="Content Placeholder 7">
            <a:extLst>
              <a:ext uri="{FF2B5EF4-FFF2-40B4-BE49-F238E27FC236}">
                <a16:creationId xmlns:a16="http://schemas.microsoft.com/office/drawing/2014/main" id="{36B224D8-0B51-7B4F-9806-92AA3AB16E6B}"/>
              </a:ext>
            </a:extLst>
          </p:cNvPr>
          <p:cNvSpPr>
            <a:spLocks noGrp="1"/>
          </p:cNvSpPr>
          <p:nvPr>
            <p:ph idx="1"/>
          </p:nvPr>
        </p:nvSpPr>
        <p:spPr>
          <a:xfrm>
            <a:off x="852576" y="1511435"/>
            <a:ext cx="11340535" cy="4227206"/>
          </a:xfrm>
        </p:spPr>
        <p:txBody>
          <a:bodyPr vert="horz" lIns="91440" tIns="45720" rIns="91440" bIns="45720" rtlCol="0" anchor="t">
            <a:normAutofit/>
          </a:bodyPr>
          <a:lstStyle/>
          <a:p>
            <a:pPr algn="ctr"/>
            <a:endParaRPr lang="en-US"/>
          </a:p>
          <a:p>
            <a:pPr marL="342900" indent="-342900">
              <a:buClr>
                <a:srgbClr val="003F52"/>
              </a:buClr>
              <a:buFont typeface="Arial"/>
              <a:buChar char="•"/>
            </a:pPr>
            <a:r>
              <a:rPr lang="en-US">
                <a:ea typeface="Verdana"/>
                <a:cs typeface="Arial"/>
              </a:rPr>
              <a:t>Location </a:t>
            </a:r>
            <a:endParaRPr lang="en-US"/>
          </a:p>
          <a:p>
            <a:pPr marL="342900" indent="-342900">
              <a:buClr>
                <a:srgbClr val="003F52"/>
              </a:buClr>
              <a:buFont typeface="Arial"/>
              <a:buChar char="•"/>
            </a:pPr>
            <a:r>
              <a:rPr lang="en-US">
                <a:ea typeface="Verdana"/>
                <a:cs typeface="Arial"/>
              </a:rPr>
              <a:t>Payment</a:t>
            </a:r>
            <a:endParaRPr lang="en-US"/>
          </a:p>
          <a:p>
            <a:pPr marL="342900" indent="-342900">
              <a:buClr>
                <a:srgbClr val="003F52"/>
              </a:buClr>
              <a:buFont typeface="Arial"/>
              <a:buChar char="•"/>
            </a:pPr>
            <a:r>
              <a:rPr lang="en-US">
                <a:ea typeface="Verdana"/>
                <a:cs typeface="Arial"/>
              </a:rPr>
              <a:t>The status of the student as domestic or international </a:t>
            </a:r>
            <a:endParaRPr lang="en-US"/>
          </a:p>
          <a:p>
            <a:pPr marL="342900" indent="-342900">
              <a:buClr>
                <a:srgbClr val="003F52"/>
              </a:buClr>
              <a:buFont typeface="Arial"/>
              <a:buChar char="•"/>
            </a:pPr>
            <a:r>
              <a:rPr lang="en-US">
                <a:ea typeface="Verdana"/>
                <a:cs typeface="Arial"/>
              </a:rPr>
              <a:t>The degree of direction on innovation and development </a:t>
            </a:r>
            <a:r>
              <a:rPr lang="en-US"/>
              <a:t/>
            </a:r>
            <a:br>
              <a:rPr lang="en-US"/>
            </a:br>
            <a:r>
              <a:rPr lang="en-US">
                <a:ea typeface="Verdana"/>
                <a:cs typeface="Arial"/>
              </a:rPr>
              <a:t>that may occur within the student experience</a:t>
            </a:r>
            <a:endParaRPr lang="en-US"/>
          </a:p>
          <a:p>
            <a:pPr marL="342900" indent="-342900">
              <a:buClr>
                <a:srgbClr val="003F52"/>
              </a:buClr>
              <a:buFont typeface="Arial"/>
              <a:buChar char="•"/>
            </a:pPr>
            <a:r>
              <a:rPr lang="en-US">
                <a:ea typeface="Verdana"/>
                <a:cs typeface="Arial"/>
              </a:rPr>
              <a:t>The inclusion of research.</a:t>
            </a:r>
            <a:endParaRPr lang="en-US"/>
          </a:p>
        </p:txBody>
      </p:sp>
      <p:pic>
        <p:nvPicPr>
          <p:cNvPr id="7" name="Picture 6">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
        <p:nvSpPr>
          <p:cNvPr id="4" name="TextBox 3">
            <a:extLst>
              <a:ext uri="{FF2B5EF4-FFF2-40B4-BE49-F238E27FC236}">
                <a16:creationId xmlns:a16="http://schemas.microsoft.com/office/drawing/2014/main" id="{7C0D5325-6404-4DA2-AF65-64CDECE855D1}"/>
              </a:ext>
            </a:extLst>
          </p:cNvPr>
          <p:cNvSpPr txBox="1"/>
          <p:nvPr/>
        </p:nvSpPr>
        <p:spPr>
          <a:xfrm>
            <a:off x="3171646" y="1230703"/>
            <a:ext cx="668259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400"/>
              </a:spcAft>
              <a:buClr>
                <a:schemeClr val="accent3">
                  <a:lumMod val="75000"/>
                </a:schemeClr>
              </a:buClr>
            </a:pPr>
            <a:r>
              <a:rPr lang="en-US" sz="2400" b="1" dirty="0">
                <a:solidFill>
                  <a:schemeClr val="accent6">
                    <a:lumMod val="75000"/>
                  </a:schemeClr>
                </a:solidFill>
                <a:ea typeface="Verdana" panose="020B0604030504040204" pitchFamily="34" charset="0"/>
                <a:cs typeface="Arial" panose="020B0604020202020204" pitchFamily="34" charset="0"/>
              </a:rPr>
              <a:t>Variables that influence the administrative requirements of a student experience </a:t>
            </a:r>
          </a:p>
        </p:txBody>
      </p:sp>
    </p:spTree>
    <p:custDataLst>
      <p:tags r:id="rId1"/>
    </p:custDataLst>
    <p:extLst>
      <p:ext uri="{BB962C8B-B14F-4D97-AF65-F5344CB8AC3E}">
        <p14:creationId xmlns:p14="http://schemas.microsoft.com/office/powerpoint/2010/main" val="554116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ADMINISTRATIVE CONSIDERATIONS</a:t>
            </a:r>
          </a:p>
        </p:txBody>
      </p:sp>
      <p:sp>
        <p:nvSpPr>
          <p:cNvPr id="10" name="Content Placeholder 9"/>
          <p:cNvSpPr>
            <a:spLocks noGrp="1"/>
          </p:cNvSpPr>
          <p:nvPr>
            <p:ph sz="half" idx="1"/>
          </p:nvPr>
        </p:nvSpPr>
        <p:spPr>
          <a:xfrm>
            <a:off x="848298" y="2041104"/>
            <a:ext cx="5918262" cy="4816896"/>
          </a:xfrm>
        </p:spPr>
        <p:txBody>
          <a:bodyPr>
            <a:normAutofit/>
          </a:bodyPr>
          <a:lstStyle/>
          <a:p>
            <a:pPr marL="342900" indent="-342900">
              <a:buFont typeface="Arial" panose="020B0604020202020204" pitchFamily="34" charset="0"/>
              <a:buChar char="•"/>
            </a:pPr>
            <a:r>
              <a:rPr lang="en-US"/>
              <a:t>Is the experience </a:t>
            </a:r>
            <a:r>
              <a:rPr lang="en-US" b="1"/>
              <a:t>on-campus</a:t>
            </a:r>
            <a:r>
              <a:rPr lang="en-US"/>
              <a:t> </a:t>
            </a:r>
            <a:br>
              <a:rPr lang="en-US"/>
            </a:br>
            <a:r>
              <a:rPr lang="en-US"/>
              <a:t>or </a:t>
            </a:r>
            <a:r>
              <a:rPr lang="en-US" b="1"/>
              <a:t>off-campus</a:t>
            </a:r>
            <a:r>
              <a:rPr lang="en-US"/>
              <a:t>?</a:t>
            </a:r>
          </a:p>
          <a:p>
            <a:pPr marL="342900" indent="-342900">
              <a:buFont typeface="Arial" panose="020B0604020202020204" pitchFamily="34" charset="0"/>
              <a:buChar char="•"/>
            </a:pPr>
            <a:r>
              <a:rPr lang="en-US"/>
              <a:t>Is the experience </a:t>
            </a:r>
            <a:r>
              <a:rPr lang="en-US" b="1"/>
              <a:t>local </a:t>
            </a:r>
            <a:r>
              <a:rPr lang="en-US"/>
              <a:t>or </a:t>
            </a:r>
            <a:r>
              <a:rPr lang="en-US" b="1"/>
              <a:t>abroad</a:t>
            </a:r>
            <a:r>
              <a:rPr lang="en-US"/>
              <a:t>?</a:t>
            </a:r>
          </a:p>
          <a:p>
            <a:pPr marL="342900" indent="-342900">
              <a:buFont typeface="Arial" panose="020B0604020202020204" pitchFamily="34" charset="0"/>
              <a:buChar char="•"/>
            </a:pPr>
            <a:r>
              <a:rPr lang="en-US"/>
              <a:t>If off-campus, what </a:t>
            </a:r>
            <a:r>
              <a:rPr lang="en-US" b="1"/>
              <a:t>institutional requirements </a:t>
            </a:r>
            <a:r>
              <a:rPr lang="en-US"/>
              <a:t>exist for </a:t>
            </a:r>
            <a:r>
              <a:rPr lang="en-US" b="1"/>
              <a:t>off-campus safety</a:t>
            </a:r>
            <a:r>
              <a:rPr lang="en-US"/>
              <a:t>?</a:t>
            </a:r>
          </a:p>
          <a:p>
            <a:pPr marL="342900" indent="-342900">
              <a:buFont typeface="Arial" panose="020B0604020202020204" pitchFamily="34" charset="0"/>
              <a:buChar char="•"/>
            </a:pPr>
            <a:r>
              <a:rPr lang="en-US"/>
              <a:t>If abroad, what </a:t>
            </a:r>
            <a:r>
              <a:rPr lang="en-US" b="1"/>
              <a:t>institutional requirements </a:t>
            </a:r>
            <a:r>
              <a:rPr lang="en-US"/>
              <a:t>exist for </a:t>
            </a:r>
            <a:r>
              <a:rPr lang="en-US" b="1"/>
              <a:t>safety abroad</a:t>
            </a:r>
            <a:r>
              <a:rPr lang="en-US"/>
              <a:t>?</a:t>
            </a:r>
          </a:p>
        </p:txBody>
      </p:sp>
      <p:sp>
        <p:nvSpPr>
          <p:cNvPr id="3" name="Content Placeholder 2">
            <a:extLst>
              <a:ext uri="{FF2B5EF4-FFF2-40B4-BE49-F238E27FC236}">
                <a16:creationId xmlns:a16="http://schemas.microsoft.com/office/drawing/2014/main" id="{6AFB6F7D-7FD1-A94B-95D8-B3EF24E14FCD}"/>
              </a:ext>
            </a:extLst>
          </p:cNvPr>
          <p:cNvSpPr>
            <a:spLocks noGrp="1"/>
          </p:cNvSpPr>
          <p:nvPr>
            <p:ph sz="half" idx="15"/>
          </p:nvPr>
        </p:nvSpPr>
        <p:spPr>
          <a:xfrm>
            <a:off x="6278983" y="2041104"/>
            <a:ext cx="5425336" cy="3980528"/>
          </a:xfrm>
        </p:spPr>
        <p:txBody>
          <a:bodyPr/>
          <a:lstStyle/>
          <a:p>
            <a:pPr marL="342900" indent="-342900">
              <a:buFont typeface="Arial" panose="020B0604020202020204" pitchFamily="34" charset="0"/>
              <a:buChar char="•"/>
            </a:pPr>
            <a:r>
              <a:rPr lang="en-US"/>
              <a:t>If abroad, what requirements </a:t>
            </a:r>
            <a:br>
              <a:rPr lang="en-US"/>
            </a:br>
            <a:r>
              <a:rPr lang="en-US"/>
              <a:t>of the </a:t>
            </a:r>
            <a:r>
              <a:rPr lang="en-US" b="1"/>
              <a:t>host country/organization </a:t>
            </a:r>
            <a:r>
              <a:rPr lang="en-US"/>
              <a:t>exist for </a:t>
            </a:r>
            <a:r>
              <a:rPr lang="en-US" b="1"/>
              <a:t>visiting scholars/volunteers</a:t>
            </a:r>
            <a:r>
              <a:rPr lang="en-US"/>
              <a:t>?</a:t>
            </a:r>
          </a:p>
          <a:p>
            <a:pPr marL="342900" indent="-342900">
              <a:buFont typeface="Arial" panose="020B0604020202020204" pitchFamily="34" charset="0"/>
              <a:buChar char="•"/>
            </a:pPr>
            <a:r>
              <a:rPr lang="en-US"/>
              <a:t>If abroad, what requirements </a:t>
            </a:r>
            <a:br>
              <a:rPr lang="en-US"/>
            </a:br>
            <a:r>
              <a:rPr lang="en-US"/>
              <a:t>of the host country/organization exist for </a:t>
            </a:r>
            <a:r>
              <a:rPr lang="en-US" b="1"/>
              <a:t>student employment</a:t>
            </a:r>
            <a:r>
              <a:rPr lang="en-US"/>
              <a:t>?</a:t>
            </a:r>
          </a:p>
        </p:txBody>
      </p:sp>
      <p:sp>
        <p:nvSpPr>
          <p:cNvPr id="4" name="Text Placeholder 3">
            <a:extLst>
              <a:ext uri="{FF2B5EF4-FFF2-40B4-BE49-F238E27FC236}">
                <a16:creationId xmlns:a16="http://schemas.microsoft.com/office/drawing/2014/main" id="{1D665408-BCBB-0B4A-ACE8-AC3C401F3F34}"/>
              </a:ext>
            </a:extLst>
          </p:cNvPr>
          <p:cNvSpPr>
            <a:spLocks noGrp="1"/>
          </p:cNvSpPr>
          <p:nvPr>
            <p:ph type="body" sz="quarter" idx="16"/>
          </p:nvPr>
        </p:nvSpPr>
        <p:spPr/>
        <p:txBody>
          <a:bodyPr/>
          <a:lstStyle/>
          <a:p>
            <a:r>
              <a:rPr lang="en-US" dirty="0"/>
              <a:t>Location</a:t>
            </a:r>
          </a:p>
        </p:txBody>
      </p:sp>
      <p:pic>
        <p:nvPicPr>
          <p:cNvPr id="7" name="Picture 6">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2055217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ADMINISTRATIVE CONSIDERATIONS</a:t>
            </a:r>
          </a:p>
        </p:txBody>
      </p:sp>
      <p:sp>
        <p:nvSpPr>
          <p:cNvPr id="4" name="Content Placeholder 3"/>
          <p:cNvSpPr>
            <a:spLocks noGrp="1"/>
          </p:cNvSpPr>
          <p:nvPr>
            <p:ph sz="half" idx="1"/>
          </p:nvPr>
        </p:nvSpPr>
        <p:spPr/>
        <p:txBody>
          <a:bodyPr>
            <a:normAutofit/>
          </a:bodyPr>
          <a:lstStyle/>
          <a:p>
            <a:r>
              <a:rPr lang="en-US"/>
              <a:t>Is it a </a:t>
            </a:r>
            <a:r>
              <a:rPr lang="en-US" b="1"/>
              <a:t>paid or unpaid </a:t>
            </a:r>
            <a:r>
              <a:rPr lang="en-US"/>
              <a:t>student experience?</a:t>
            </a:r>
          </a:p>
          <a:p>
            <a:pPr marL="342900" indent="-342900">
              <a:buFont typeface="Arial" panose="020B0604020202020204" pitchFamily="34" charset="0"/>
              <a:buChar char="•"/>
            </a:pPr>
            <a:r>
              <a:rPr lang="en-US" b="1"/>
              <a:t>If paid</a:t>
            </a:r>
            <a:r>
              <a:rPr lang="en-US"/>
              <a:t>, what may be required in supporting the securement of employment contracts?</a:t>
            </a:r>
          </a:p>
          <a:p>
            <a:pPr marL="342900" indent="-342900">
              <a:buFont typeface="Arial" panose="020B0604020202020204" pitchFamily="34" charset="0"/>
              <a:buChar char="•"/>
            </a:pPr>
            <a:r>
              <a:rPr lang="en-US" b="1"/>
              <a:t>If unpaid</a:t>
            </a:r>
            <a:r>
              <a:rPr lang="en-US"/>
              <a:t>, what </a:t>
            </a:r>
            <a:r>
              <a:rPr lang="en-US" b="1"/>
              <a:t>unpaid placement agreements </a:t>
            </a:r>
            <a:r>
              <a:rPr lang="en-US"/>
              <a:t>may be required by the institution?</a:t>
            </a:r>
          </a:p>
        </p:txBody>
      </p:sp>
      <p:sp>
        <p:nvSpPr>
          <p:cNvPr id="3" name="Content Placeholder 2">
            <a:extLst>
              <a:ext uri="{FF2B5EF4-FFF2-40B4-BE49-F238E27FC236}">
                <a16:creationId xmlns:a16="http://schemas.microsoft.com/office/drawing/2014/main" id="{7FDC87D1-88B8-B14B-9D25-B2906F27C49E}"/>
              </a:ext>
            </a:extLst>
          </p:cNvPr>
          <p:cNvSpPr>
            <a:spLocks noGrp="1"/>
          </p:cNvSpPr>
          <p:nvPr>
            <p:ph sz="half" idx="15"/>
          </p:nvPr>
        </p:nvSpPr>
        <p:spPr>
          <a:xfrm>
            <a:off x="6278982" y="2041104"/>
            <a:ext cx="5541543" cy="4784668"/>
          </a:xfrm>
        </p:spPr>
        <p:txBody>
          <a:bodyPr>
            <a:normAutofit/>
          </a:bodyPr>
          <a:lstStyle/>
          <a:p>
            <a:pPr marL="342900" indent="-342900">
              <a:buFont typeface="Arial" panose="020B0604020202020204" pitchFamily="34" charset="0"/>
              <a:buChar char="•"/>
            </a:pPr>
            <a:r>
              <a:rPr lang="en-US" b="1"/>
              <a:t>If unpaid</a:t>
            </a:r>
            <a:r>
              <a:rPr lang="en-US"/>
              <a:t>, what may be required to support </a:t>
            </a:r>
            <a:r>
              <a:rPr lang="en-US" b="1"/>
              <a:t>Ontario Employment Standards Act (</a:t>
            </a:r>
            <a:r>
              <a:rPr lang="en-US"/>
              <a:t>ESA) requirements for student trainees (e.g., health and safety orientation, insurance, student </a:t>
            </a:r>
            <a:br>
              <a:rPr lang="en-US"/>
            </a:br>
            <a:r>
              <a:rPr lang="en-US"/>
              <a:t>and supervisor declarations)?</a:t>
            </a:r>
          </a:p>
          <a:p>
            <a:pPr marL="342900" indent="-342900">
              <a:buFont typeface="Arial" panose="020B0604020202020204" pitchFamily="34" charset="0"/>
              <a:buChar char="•"/>
            </a:pPr>
            <a:r>
              <a:rPr lang="en-US" b="1"/>
              <a:t>If unpaid</a:t>
            </a:r>
            <a:r>
              <a:rPr lang="en-US"/>
              <a:t>, how is the </a:t>
            </a:r>
            <a:r>
              <a:rPr lang="en-US" b="1"/>
              <a:t>student experience distinguished from employed positions</a:t>
            </a:r>
            <a:br>
              <a:rPr lang="en-US" b="1"/>
            </a:br>
            <a:r>
              <a:rPr lang="en-US"/>
              <a:t>at the same organization?</a:t>
            </a:r>
          </a:p>
          <a:p>
            <a:endParaRPr lang="en-US"/>
          </a:p>
        </p:txBody>
      </p:sp>
      <p:sp>
        <p:nvSpPr>
          <p:cNvPr id="5" name="Text Placeholder 4">
            <a:extLst>
              <a:ext uri="{FF2B5EF4-FFF2-40B4-BE49-F238E27FC236}">
                <a16:creationId xmlns:a16="http://schemas.microsoft.com/office/drawing/2014/main" id="{93D472AF-80F4-D04D-A922-6493851BB537}"/>
              </a:ext>
            </a:extLst>
          </p:cNvPr>
          <p:cNvSpPr>
            <a:spLocks noGrp="1"/>
          </p:cNvSpPr>
          <p:nvPr>
            <p:ph type="body" sz="quarter" idx="16"/>
          </p:nvPr>
        </p:nvSpPr>
        <p:spPr/>
        <p:txBody>
          <a:bodyPr/>
          <a:lstStyle/>
          <a:p>
            <a:r>
              <a:rPr lang="en-US"/>
              <a:t>Payment</a:t>
            </a:r>
          </a:p>
        </p:txBody>
      </p:sp>
      <p:pic>
        <p:nvPicPr>
          <p:cNvPr id="7" name="Picture 6">
            <a:extLst>
              <a:ext uri="{FF2B5EF4-FFF2-40B4-BE49-F238E27FC236}">
                <a16:creationId xmlns:a16="http://schemas.microsoft.com/office/drawing/2014/main" id="{0CE13680-9F4F-5D48-8BD4-DB7A1F61596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19742256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l-instructors-blue-gray">
  <a:themeElements>
    <a:clrScheme name="theme-el-uoft-may-26-19">
      <a:dk1>
        <a:srgbClr val="000000"/>
      </a:dk1>
      <a:lt1>
        <a:srgbClr val="FFFFFF"/>
      </a:lt1>
      <a:dk2>
        <a:srgbClr val="007FA3"/>
      </a:dk2>
      <a:lt2>
        <a:srgbClr val="002554"/>
      </a:lt2>
      <a:accent1>
        <a:srgbClr val="177CB3"/>
      </a:accent1>
      <a:accent2>
        <a:srgbClr val="0988BA"/>
      </a:accent2>
      <a:accent3>
        <a:srgbClr val="007FA3"/>
      </a:accent3>
      <a:accent4>
        <a:srgbClr val="09A0BA"/>
      </a:accent4>
      <a:accent5>
        <a:srgbClr val="0BA5B3"/>
      </a:accent5>
      <a:accent6>
        <a:srgbClr val="1490CE"/>
      </a:accent6>
      <a:hlink>
        <a:srgbClr val="114986"/>
      </a:hlink>
      <a:folHlink>
        <a:srgbClr val="1762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instructors-blue-gray" id="{E471FBA2-F2D3-CA45-8D2D-A955EB876D1B}" vid="{8A63C324-07AB-DB40-B48A-A5ED7684ED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40F5CB13371848BD8F447EE31977D9" ma:contentTypeVersion="0" ma:contentTypeDescription="Create a new document." ma:contentTypeScope="" ma:versionID="e9ee2d0b55585c1081e05ac50a305a0f">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E3B045-DC2C-4608-B3C9-6FFAC11456ED}">
  <ds:schemaRefs>
    <ds:schemaRef ds:uri="http://schemas.microsoft.com/sharepoint/v3/contenttype/forms"/>
  </ds:schemaRefs>
</ds:datastoreItem>
</file>

<file path=customXml/itemProps2.xml><?xml version="1.0" encoding="utf-8"?>
<ds:datastoreItem xmlns:ds="http://schemas.openxmlformats.org/officeDocument/2006/customXml" ds:itemID="{676DDC20-3501-4E6E-BE42-EF619C31B1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67B36EC-A745-4CE4-943D-2874334F4FA8}">
  <ds:schemaRefs>
    <ds:schemaRef ds:uri="http://schemas.microsoft.com/office/infopath/2007/PartnerControls"/>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el-instructors-blue-gray</Template>
  <TotalTime>172</TotalTime>
  <Words>1271</Words>
  <Application>Microsoft Office PowerPoint</Application>
  <PresentationFormat>Widescreen</PresentationFormat>
  <Paragraphs>300</Paragraphs>
  <Slides>41</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Corbel</vt:lpstr>
      <vt:lpstr>Verdana</vt:lpstr>
      <vt:lpstr>Wingdings</vt:lpstr>
      <vt:lpstr>el-instructors-blue-gray</vt:lpstr>
      <vt:lpstr>Administration</vt:lpstr>
      <vt:lpstr>Introduction</vt:lpstr>
      <vt:lpstr>INTRODUCTION</vt:lpstr>
      <vt:lpstr>INTRODUCTION</vt:lpstr>
      <vt:lpstr>Administrative  Considerations</vt:lpstr>
      <vt:lpstr>ADMINISTRATIVE CONSIDERATIONS</vt:lpstr>
      <vt:lpstr>ADMINISTRATIVE CONSIDERATIONS</vt:lpstr>
      <vt:lpstr>ADMINISTRATIVE CONSIDERATIONS</vt:lpstr>
      <vt:lpstr>ADMINISTRATIVE CONSIDERATIONS</vt:lpstr>
      <vt:lpstr>ADMINISTRATIVE CONSIDERATIONS</vt:lpstr>
      <vt:lpstr>ADMINISTRATIVE CONSIDERATIONS</vt:lpstr>
      <vt:lpstr>ADMINISTRATIVE CONSIDERATIONS</vt:lpstr>
      <vt:lpstr>ADMINISTRATIVE CONSIDERATIONS</vt:lpstr>
      <vt:lpstr>ADMINISTRATIVE CONSIDERATIONS</vt:lpstr>
      <vt:lpstr>ADMINISTRATIVE CONSIDERATIONS</vt:lpstr>
      <vt:lpstr>ADMINISTRATIVE CONSIDERATIONS</vt:lpstr>
      <vt:lpstr>ADMINISTRATIVE CONSIDERATIONS</vt:lpstr>
      <vt:lpstr>ADMINISTRATIVE CONSIDERATIONS</vt:lpstr>
      <vt:lpstr>ADMINISTRATIVE CONSIDERATIONS</vt:lpstr>
      <vt:lpstr>ADMINISTRATIVE CONSIDERATIONS</vt:lpstr>
      <vt:lpstr>ADMINISTRATIVE CONSIDERATIONS</vt:lpstr>
      <vt:lpstr>U of T Policies  and Guidelines</vt:lpstr>
      <vt:lpstr>POLICIES AND GUIDELINES</vt:lpstr>
      <vt:lpstr>POLICIES AND GUIDELINES</vt:lpstr>
      <vt:lpstr>POLICIES AND GUIDELINES</vt:lpstr>
      <vt:lpstr>POLICIES AND GUIDELINES</vt:lpstr>
      <vt:lpstr>POLICIES AND GUIDELINES</vt:lpstr>
      <vt:lpstr>POLICIES &amp; GUIDELINES</vt:lpstr>
      <vt:lpstr>POLICIES AND GUIDELINES</vt:lpstr>
      <vt:lpstr>POLICIES AND GUIDELINES</vt:lpstr>
      <vt:lpstr>POLICIES AND GUIDELINES</vt:lpstr>
      <vt:lpstr>POLICIES AND GUIDELINES</vt:lpstr>
      <vt:lpstr>Institutional Support</vt:lpstr>
      <vt:lpstr>INSTITUTIONAL SUPPORT</vt:lpstr>
      <vt:lpstr>INSTITUTIONAL SUPPORT</vt:lpstr>
      <vt:lpstr>Summary</vt:lpstr>
      <vt:lpstr>SUMMARY</vt:lpstr>
      <vt:lpstr>Acknowledgements</vt:lpstr>
      <vt:lpstr>ACKNOWLEDGEMENTS</vt:lpstr>
      <vt:lpstr>CITATION AND REUSE</vt:lpstr>
      <vt:lpstr>PowerPoint Presentation</vt:lpstr>
    </vt:vector>
  </TitlesOfParts>
  <Company>University of Toronto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dc:title>
  <dc:creator>Selena Panchoo</dc:creator>
  <cp:lastModifiedBy>Julian Weinrib</cp:lastModifiedBy>
  <cp:revision>23</cp:revision>
  <dcterms:created xsi:type="dcterms:W3CDTF">2019-01-15T16:30:46Z</dcterms:created>
  <dcterms:modified xsi:type="dcterms:W3CDTF">2019-11-01T16:55:36Z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0x0101005940F5CB13371848BD8F447EE31977D9</vt:lpwstr>
  </property>
</Properties>
</file>