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4"/>
  </p:sldMasterIdLst>
  <p:notesMasterIdLst>
    <p:notesMasterId r:id="rId43"/>
  </p:notesMasterIdLst>
  <p:sldIdLst>
    <p:sldId id="683" r:id="rId5"/>
    <p:sldId id="292" r:id="rId6"/>
    <p:sldId id="257" r:id="rId7"/>
    <p:sldId id="684" r:id="rId8"/>
    <p:sldId id="685" r:id="rId9"/>
    <p:sldId id="686" r:id="rId10"/>
    <p:sldId id="1469" r:id="rId11"/>
    <p:sldId id="688" r:id="rId12"/>
    <p:sldId id="689" r:id="rId13"/>
    <p:sldId id="690" r:id="rId14"/>
    <p:sldId id="691" r:id="rId15"/>
    <p:sldId id="692" r:id="rId16"/>
    <p:sldId id="693" r:id="rId17"/>
    <p:sldId id="694" r:id="rId18"/>
    <p:sldId id="695" r:id="rId19"/>
    <p:sldId id="696" r:id="rId20"/>
    <p:sldId id="697" r:id="rId21"/>
    <p:sldId id="312" r:id="rId22"/>
    <p:sldId id="313" r:id="rId23"/>
    <p:sldId id="321" r:id="rId24"/>
    <p:sldId id="698" r:id="rId25"/>
    <p:sldId id="699" r:id="rId26"/>
    <p:sldId id="700" r:id="rId27"/>
    <p:sldId id="701" r:id="rId28"/>
    <p:sldId id="1506" r:id="rId29"/>
    <p:sldId id="322" r:id="rId30"/>
    <p:sldId id="320" r:id="rId31"/>
    <p:sldId id="323" r:id="rId32"/>
    <p:sldId id="325" r:id="rId33"/>
    <p:sldId id="326" r:id="rId34"/>
    <p:sldId id="327" r:id="rId35"/>
    <p:sldId id="328" r:id="rId36"/>
    <p:sldId id="330" r:id="rId37"/>
    <p:sldId id="1512" r:id="rId38"/>
    <p:sldId id="1514" r:id="rId39"/>
    <p:sldId id="329" r:id="rId40"/>
    <p:sldId id="331" r:id="rId41"/>
    <p:sldId id="151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7" userDrawn="1">
          <p15:clr>
            <a:srgbClr val="A4A3A4"/>
          </p15:clr>
        </p15:guide>
        <p15:guide id="3" pos="7446" userDrawn="1">
          <p15:clr>
            <a:srgbClr val="A4A3A4"/>
          </p15:clr>
        </p15:guide>
        <p15:guide id="4" orient="horz" pos="3634" userDrawn="1">
          <p15:clr>
            <a:srgbClr val="A4A3A4"/>
          </p15:clr>
        </p15:guide>
        <p15:guide id="6" pos="710" userDrawn="1">
          <p15:clr>
            <a:srgbClr val="A4A3A4"/>
          </p15:clr>
        </p15:guide>
        <p15:guide id="7" pos="1595" userDrawn="1">
          <p15:clr>
            <a:srgbClr val="A4A3A4"/>
          </p15:clr>
        </p15:guide>
        <p15:guide id="8" pos="6108" userDrawn="1">
          <p15:clr>
            <a:srgbClr val="A4A3A4"/>
          </p15:clr>
        </p15:guide>
        <p15:guide id="9" pos="70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7AE"/>
    <a:srgbClr val="495777"/>
    <a:srgbClr val="0059B3"/>
    <a:srgbClr val="FFFFFF"/>
    <a:srgbClr val="1781BA"/>
    <a:srgbClr val="0BA5B3"/>
    <a:srgbClr val="09A0BA"/>
    <a:srgbClr val="007FA3"/>
    <a:srgbClr val="0988BA"/>
    <a:srgbClr val="177C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4B731A-9FB4-DB49-B73F-8114642B75CA}" v="3" dt="2019-08-28T20:30:45.850"/>
    <p1510:client id="{FBCDAA15-C7E0-6C4E-8D2F-4F7186D7C7BC}" v="6" dt="2019-08-28T20:38:45.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366" y="96"/>
      </p:cViewPr>
      <p:guideLst>
        <p:guide pos="3817"/>
        <p:guide pos="7446"/>
        <p:guide orient="horz" pos="3634"/>
        <p:guide pos="710"/>
        <p:guide pos="1595"/>
        <p:guide pos="6108"/>
        <p:guide pos="70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ila Eaton" userId="fdb66421-3a08-483d-83fe-e0cc88e201de" providerId="ADAL" clId="{FBCDAA15-C7E0-6C4E-8D2F-4F7186D7C7BC}"/>
    <pc:docChg chg="undo custSel modSld">
      <pc:chgData name="Sheila Eaton" userId="fdb66421-3a08-483d-83fe-e0cc88e201de" providerId="ADAL" clId="{FBCDAA15-C7E0-6C4E-8D2F-4F7186D7C7BC}" dt="2019-08-28T20:38:45.033" v="5" actId="14100"/>
      <pc:docMkLst>
        <pc:docMk/>
      </pc:docMkLst>
      <pc:sldChg chg="modSp">
        <pc:chgData name="Sheila Eaton" userId="fdb66421-3a08-483d-83fe-e0cc88e201de" providerId="ADAL" clId="{FBCDAA15-C7E0-6C4E-8D2F-4F7186D7C7BC}" dt="2019-08-28T20:38:45.033" v="5" actId="14100"/>
        <pc:sldMkLst>
          <pc:docMk/>
          <pc:sldMk cId="430189187" sldId="683"/>
        </pc:sldMkLst>
        <pc:picChg chg="mod">
          <ac:chgData name="Sheila Eaton" userId="fdb66421-3a08-483d-83fe-e0cc88e201de" providerId="ADAL" clId="{FBCDAA15-C7E0-6C4E-8D2F-4F7186D7C7BC}" dt="2019-08-28T20:38:45.033" v="5" actId="14100"/>
          <ac:picMkLst>
            <pc:docMk/>
            <pc:sldMk cId="430189187" sldId="683"/>
            <ac:picMk id="5" creationId="{00000000-0000-0000-0000-000000000000}"/>
          </ac:picMkLst>
        </pc:picChg>
      </pc:sldChg>
      <pc:sldChg chg="addSp delSp modSp">
        <pc:chgData name="Sheila Eaton" userId="fdb66421-3a08-483d-83fe-e0cc88e201de" providerId="ADAL" clId="{FBCDAA15-C7E0-6C4E-8D2F-4F7186D7C7BC}" dt="2019-08-28T20:37:53.444" v="3"/>
        <pc:sldMkLst>
          <pc:docMk/>
          <pc:sldMk cId="419427156" sldId="696"/>
        </pc:sldMkLst>
        <pc:spChg chg="mod">
          <ac:chgData name="Sheila Eaton" userId="fdb66421-3a08-483d-83fe-e0cc88e201de" providerId="ADAL" clId="{FBCDAA15-C7E0-6C4E-8D2F-4F7186D7C7BC}" dt="2019-08-28T20:37:50.902" v="2" actId="14100"/>
          <ac:spMkLst>
            <pc:docMk/>
            <pc:sldMk cId="419427156" sldId="696"/>
            <ac:spMk id="2" creationId="{00000000-0000-0000-0000-000000000000}"/>
          </ac:spMkLst>
        </pc:spChg>
        <pc:picChg chg="del">
          <ac:chgData name="Sheila Eaton" userId="fdb66421-3a08-483d-83fe-e0cc88e201de" providerId="ADAL" clId="{FBCDAA15-C7E0-6C4E-8D2F-4F7186D7C7BC}" dt="2019-08-28T20:37:35.329" v="0" actId="478"/>
          <ac:picMkLst>
            <pc:docMk/>
            <pc:sldMk cId="419427156" sldId="696"/>
            <ac:picMk id="8" creationId="{0CE13680-9F4F-5D48-8BD4-DB7A1F61596C}"/>
          </ac:picMkLst>
        </pc:picChg>
        <pc:picChg chg="del">
          <ac:chgData name="Sheila Eaton" userId="fdb66421-3a08-483d-83fe-e0cc88e201de" providerId="ADAL" clId="{FBCDAA15-C7E0-6C4E-8D2F-4F7186D7C7BC}" dt="2019-08-28T20:37:38.752" v="1" actId="478"/>
          <ac:picMkLst>
            <pc:docMk/>
            <pc:sldMk cId="419427156" sldId="696"/>
            <ac:picMk id="11" creationId="{00000000-0000-0000-0000-000000000000}"/>
          </ac:picMkLst>
        </pc:picChg>
        <pc:picChg chg="add">
          <ac:chgData name="Sheila Eaton" userId="fdb66421-3a08-483d-83fe-e0cc88e201de" providerId="ADAL" clId="{FBCDAA15-C7E0-6C4E-8D2F-4F7186D7C7BC}" dt="2019-08-28T20:37:53.444" v="3"/>
          <ac:picMkLst>
            <pc:docMk/>
            <pc:sldMk cId="419427156" sldId="696"/>
            <ac:picMk id="12" creationId="{002EEB55-B6CF-5C4D-BB7E-1748CA63256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AA43DD-5459-44B9-A098-8B45E74FB73A}" type="doc">
      <dgm:prSet loTypeId="urn:microsoft.com/office/officeart/2005/8/layout/cycle5" loCatId="cycle" qsTypeId="urn:microsoft.com/office/officeart/2005/8/quickstyle/simple1" qsCatId="simple" csTypeId="urn:microsoft.com/office/officeart/2005/8/colors/accent3_1" csCatId="accent3" phldr="1"/>
      <dgm:spPr/>
      <dgm:t>
        <a:bodyPr/>
        <a:lstStyle/>
        <a:p>
          <a:endParaRPr lang="en-US"/>
        </a:p>
      </dgm:t>
    </dgm:pt>
    <dgm:pt modelId="{7928A330-95F2-4BCD-B5D2-4396336FD734}">
      <dgm:prSet phldrT="[Text]" custT="1"/>
      <dgm:spPr>
        <a:ln w="28575">
          <a:solidFill>
            <a:schemeClr val="tx2"/>
          </a:solidFill>
        </a:ln>
      </dgm:spPr>
      <dgm:t>
        <a:bodyPr/>
        <a:lstStyle/>
        <a:p>
          <a:r>
            <a:rPr lang="en-US" sz="2000" b="1">
              <a:solidFill>
                <a:schemeClr val="accent1"/>
              </a:solidFill>
              <a:latin typeface="+mj-lt"/>
            </a:rPr>
            <a:t>Disciplinary Outcomes </a:t>
          </a:r>
        </a:p>
      </dgm:t>
    </dgm:pt>
    <dgm:pt modelId="{1B2A68E3-887E-4371-97C9-3A353155DA76}" type="parTrans" cxnId="{15CEAF50-5EB4-440D-837D-303A26A1EAB7}">
      <dgm:prSet/>
      <dgm:spPr/>
      <dgm:t>
        <a:bodyPr/>
        <a:lstStyle/>
        <a:p>
          <a:endParaRPr lang="en-US"/>
        </a:p>
      </dgm:t>
    </dgm:pt>
    <dgm:pt modelId="{1ED29254-96EC-47C6-A8DA-D1D7AD3D391C}" type="sibTrans" cxnId="{15CEAF50-5EB4-440D-837D-303A26A1EAB7}">
      <dgm:prSet/>
      <dgm:spPr/>
      <dgm:t>
        <a:bodyPr/>
        <a:lstStyle/>
        <a:p>
          <a:endParaRPr lang="en-US" sz="1650"/>
        </a:p>
      </dgm:t>
    </dgm:pt>
    <dgm:pt modelId="{A3AC8483-9B21-41E5-966F-016D6A46CA95}">
      <dgm:prSet phldrT="[Text]" custT="1"/>
      <dgm:spPr>
        <a:ln w="28575">
          <a:solidFill>
            <a:schemeClr val="accent5">
              <a:lumMod val="75000"/>
            </a:schemeClr>
          </a:solidFill>
        </a:ln>
      </dgm:spPr>
      <dgm:t>
        <a:bodyPr/>
        <a:lstStyle/>
        <a:p>
          <a:r>
            <a:rPr lang="en-US" sz="2000" b="1">
              <a:solidFill>
                <a:schemeClr val="accent5">
                  <a:lumMod val="75000"/>
                </a:schemeClr>
              </a:solidFill>
              <a:latin typeface="+mj-lt"/>
            </a:rPr>
            <a:t>Community Engagement</a:t>
          </a:r>
        </a:p>
      </dgm:t>
    </dgm:pt>
    <dgm:pt modelId="{1C41A7D9-73C8-49BF-A8D8-D68818BD10BE}" type="parTrans" cxnId="{2E97BD38-BE7B-4411-B976-3B73D845D911}">
      <dgm:prSet/>
      <dgm:spPr/>
      <dgm:t>
        <a:bodyPr/>
        <a:lstStyle/>
        <a:p>
          <a:endParaRPr lang="en-US"/>
        </a:p>
      </dgm:t>
    </dgm:pt>
    <dgm:pt modelId="{93DE1D9E-C76A-495F-B10D-66D43D315452}" type="sibTrans" cxnId="{2E97BD38-BE7B-4411-B976-3B73D845D911}">
      <dgm:prSet/>
      <dgm:spPr/>
      <dgm:t>
        <a:bodyPr/>
        <a:lstStyle/>
        <a:p>
          <a:endParaRPr lang="en-US" sz="1650"/>
        </a:p>
      </dgm:t>
    </dgm:pt>
    <dgm:pt modelId="{5E3798F7-0157-4B9E-B3FB-C9043168E0EB}">
      <dgm:prSet phldrT="[Text]" custT="1"/>
      <dgm:spPr>
        <a:ln w="28575">
          <a:solidFill>
            <a:schemeClr val="accent6">
              <a:lumMod val="75000"/>
            </a:schemeClr>
          </a:solidFill>
        </a:ln>
      </dgm:spPr>
      <dgm:t>
        <a:bodyPr/>
        <a:lstStyle/>
        <a:p>
          <a:r>
            <a:rPr lang="en-US" sz="2000" b="1">
              <a:solidFill>
                <a:schemeClr val="accent6">
                  <a:lumMod val="75000"/>
                </a:schemeClr>
              </a:solidFill>
              <a:latin typeface="+mj-lt"/>
            </a:rPr>
            <a:t>Competency Development</a:t>
          </a:r>
        </a:p>
      </dgm:t>
    </dgm:pt>
    <dgm:pt modelId="{75FEE180-528F-4D1A-B8A1-AF3A46E1B005}" type="parTrans" cxnId="{A3EF5EF9-5F03-4311-A176-5FF65AD96DA2}">
      <dgm:prSet/>
      <dgm:spPr/>
      <dgm:t>
        <a:bodyPr/>
        <a:lstStyle/>
        <a:p>
          <a:endParaRPr lang="en-US"/>
        </a:p>
      </dgm:t>
    </dgm:pt>
    <dgm:pt modelId="{90A0C845-2568-445D-8DF7-94CF12F72F83}" type="sibTrans" cxnId="{A3EF5EF9-5F03-4311-A176-5FF65AD96DA2}">
      <dgm:prSet/>
      <dgm:spPr/>
      <dgm:t>
        <a:bodyPr/>
        <a:lstStyle/>
        <a:p>
          <a:endParaRPr lang="en-US" sz="1650"/>
        </a:p>
      </dgm:t>
    </dgm:pt>
    <dgm:pt modelId="{CCDC898D-38BB-4850-8A0F-447110CA8B26}" type="pres">
      <dgm:prSet presAssocID="{66AA43DD-5459-44B9-A098-8B45E74FB73A}" presName="cycle" presStyleCnt="0">
        <dgm:presLayoutVars>
          <dgm:dir/>
          <dgm:resizeHandles val="exact"/>
        </dgm:presLayoutVars>
      </dgm:prSet>
      <dgm:spPr/>
      <dgm:t>
        <a:bodyPr/>
        <a:lstStyle/>
        <a:p>
          <a:endParaRPr lang="en-US"/>
        </a:p>
      </dgm:t>
    </dgm:pt>
    <dgm:pt modelId="{9936D336-1B27-45C9-9788-B1F27D210D7B}" type="pres">
      <dgm:prSet presAssocID="{7928A330-95F2-4BCD-B5D2-4396336FD734}" presName="node" presStyleLbl="node1" presStyleIdx="0" presStyleCnt="3">
        <dgm:presLayoutVars>
          <dgm:bulletEnabled val="1"/>
        </dgm:presLayoutVars>
      </dgm:prSet>
      <dgm:spPr/>
      <dgm:t>
        <a:bodyPr/>
        <a:lstStyle/>
        <a:p>
          <a:endParaRPr lang="en-US"/>
        </a:p>
      </dgm:t>
    </dgm:pt>
    <dgm:pt modelId="{32D737E0-E7DA-43DC-B1D7-4653C4DD9772}" type="pres">
      <dgm:prSet presAssocID="{7928A330-95F2-4BCD-B5D2-4396336FD734}" presName="spNode" presStyleCnt="0"/>
      <dgm:spPr/>
    </dgm:pt>
    <dgm:pt modelId="{9D460AAA-62F0-40AC-9B34-886AC2B27C5C}" type="pres">
      <dgm:prSet presAssocID="{1ED29254-96EC-47C6-A8DA-D1D7AD3D391C}" presName="sibTrans" presStyleLbl="sibTrans1D1" presStyleIdx="0" presStyleCnt="3"/>
      <dgm:spPr/>
      <dgm:t>
        <a:bodyPr/>
        <a:lstStyle/>
        <a:p>
          <a:endParaRPr lang="en-US"/>
        </a:p>
      </dgm:t>
    </dgm:pt>
    <dgm:pt modelId="{41A31D44-FD4F-4D6E-9F59-0436830327FC}" type="pres">
      <dgm:prSet presAssocID="{5E3798F7-0157-4B9E-B3FB-C9043168E0EB}" presName="node" presStyleLbl="node1" presStyleIdx="1" presStyleCnt="3" custRadScaleRad="89402" custRadScaleInc="-39063">
        <dgm:presLayoutVars>
          <dgm:bulletEnabled val="1"/>
        </dgm:presLayoutVars>
      </dgm:prSet>
      <dgm:spPr/>
      <dgm:t>
        <a:bodyPr/>
        <a:lstStyle/>
        <a:p>
          <a:endParaRPr lang="en-US"/>
        </a:p>
      </dgm:t>
    </dgm:pt>
    <dgm:pt modelId="{DFC026E6-4361-4F9E-AB99-E5D1EFFFA9E9}" type="pres">
      <dgm:prSet presAssocID="{5E3798F7-0157-4B9E-B3FB-C9043168E0EB}" presName="spNode" presStyleCnt="0"/>
      <dgm:spPr/>
    </dgm:pt>
    <dgm:pt modelId="{DEC45A10-29AD-45A2-B167-6A15D20FA876}" type="pres">
      <dgm:prSet presAssocID="{90A0C845-2568-445D-8DF7-94CF12F72F83}" presName="sibTrans" presStyleLbl="sibTrans1D1" presStyleIdx="1" presStyleCnt="3"/>
      <dgm:spPr/>
      <dgm:t>
        <a:bodyPr/>
        <a:lstStyle/>
        <a:p>
          <a:endParaRPr lang="en-US"/>
        </a:p>
      </dgm:t>
    </dgm:pt>
    <dgm:pt modelId="{44BC8864-4812-4F82-9553-045667967971}" type="pres">
      <dgm:prSet presAssocID="{A3AC8483-9B21-41E5-966F-016D6A46CA95}" presName="node" presStyleLbl="node1" presStyleIdx="2" presStyleCnt="3" custRadScaleRad="89402" custRadScaleInc="39063">
        <dgm:presLayoutVars>
          <dgm:bulletEnabled val="1"/>
        </dgm:presLayoutVars>
      </dgm:prSet>
      <dgm:spPr/>
      <dgm:t>
        <a:bodyPr/>
        <a:lstStyle/>
        <a:p>
          <a:endParaRPr lang="en-US"/>
        </a:p>
      </dgm:t>
    </dgm:pt>
    <dgm:pt modelId="{27F6D5C6-BDBB-4BED-BEB4-82D24D3CB835}" type="pres">
      <dgm:prSet presAssocID="{A3AC8483-9B21-41E5-966F-016D6A46CA95}" presName="spNode" presStyleCnt="0"/>
      <dgm:spPr/>
    </dgm:pt>
    <dgm:pt modelId="{D928A81F-56F4-4C9C-A425-81435463F122}" type="pres">
      <dgm:prSet presAssocID="{93DE1D9E-C76A-495F-B10D-66D43D315452}" presName="sibTrans" presStyleLbl="sibTrans1D1" presStyleIdx="2" presStyleCnt="3"/>
      <dgm:spPr/>
      <dgm:t>
        <a:bodyPr/>
        <a:lstStyle/>
        <a:p>
          <a:endParaRPr lang="en-US"/>
        </a:p>
      </dgm:t>
    </dgm:pt>
  </dgm:ptLst>
  <dgm:cxnLst>
    <dgm:cxn modelId="{2E97BD38-BE7B-4411-B976-3B73D845D911}" srcId="{66AA43DD-5459-44B9-A098-8B45E74FB73A}" destId="{A3AC8483-9B21-41E5-966F-016D6A46CA95}" srcOrd="2" destOrd="0" parTransId="{1C41A7D9-73C8-49BF-A8D8-D68818BD10BE}" sibTransId="{93DE1D9E-C76A-495F-B10D-66D43D315452}"/>
    <dgm:cxn modelId="{77762FC2-3A52-4E20-9DA1-3B55126C00C5}" type="presOf" srcId="{A3AC8483-9B21-41E5-966F-016D6A46CA95}" destId="{44BC8864-4812-4F82-9553-045667967971}" srcOrd="0" destOrd="0" presId="urn:microsoft.com/office/officeart/2005/8/layout/cycle5"/>
    <dgm:cxn modelId="{D568863B-7E75-4ECB-B51A-34DAD9BADC4B}" type="presOf" srcId="{5E3798F7-0157-4B9E-B3FB-C9043168E0EB}" destId="{41A31D44-FD4F-4D6E-9F59-0436830327FC}" srcOrd="0" destOrd="0" presId="urn:microsoft.com/office/officeart/2005/8/layout/cycle5"/>
    <dgm:cxn modelId="{6E2B3F1F-4838-46BA-9946-B43053FEDC11}" type="presOf" srcId="{7928A330-95F2-4BCD-B5D2-4396336FD734}" destId="{9936D336-1B27-45C9-9788-B1F27D210D7B}" srcOrd="0" destOrd="0" presId="urn:microsoft.com/office/officeart/2005/8/layout/cycle5"/>
    <dgm:cxn modelId="{A3EF5EF9-5F03-4311-A176-5FF65AD96DA2}" srcId="{66AA43DD-5459-44B9-A098-8B45E74FB73A}" destId="{5E3798F7-0157-4B9E-B3FB-C9043168E0EB}" srcOrd="1" destOrd="0" parTransId="{75FEE180-528F-4D1A-B8A1-AF3A46E1B005}" sibTransId="{90A0C845-2568-445D-8DF7-94CF12F72F83}"/>
    <dgm:cxn modelId="{BD907166-1F58-4D4B-9CD7-9FE3136E635D}" type="presOf" srcId="{93DE1D9E-C76A-495F-B10D-66D43D315452}" destId="{D928A81F-56F4-4C9C-A425-81435463F122}" srcOrd="0" destOrd="0" presId="urn:microsoft.com/office/officeart/2005/8/layout/cycle5"/>
    <dgm:cxn modelId="{1667524B-C97C-4423-B1D7-C3CB7509DEC3}" type="presOf" srcId="{66AA43DD-5459-44B9-A098-8B45E74FB73A}" destId="{CCDC898D-38BB-4850-8A0F-447110CA8B26}" srcOrd="0" destOrd="0" presId="urn:microsoft.com/office/officeart/2005/8/layout/cycle5"/>
    <dgm:cxn modelId="{7752F3F1-ADDB-422E-A648-3B540DBC3301}" type="presOf" srcId="{1ED29254-96EC-47C6-A8DA-D1D7AD3D391C}" destId="{9D460AAA-62F0-40AC-9B34-886AC2B27C5C}" srcOrd="0" destOrd="0" presId="urn:microsoft.com/office/officeart/2005/8/layout/cycle5"/>
    <dgm:cxn modelId="{7710CB01-F020-4D19-B757-653F116BDC22}" type="presOf" srcId="{90A0C845-2568-445D-8DF7-94CF12F72F83}" destId="{DEC45A10-29AD-45A2-B167-6A15D20FA876}" srcOrd="0" destOrd="0" presId="urn:microsoft.com/office/officeart/2005/8/layout/cycle5"/>
    <dgm:cxn modelId="{15CEAF50-5EB4-440D-837D-303A26A1EAB7}" srcId="{66AA43DD-5459-44B9-A098-8B45E74FB73A}" destId="{7928A330-95F2-4BCD-B5D2-4396336FD734}" srcOrd="0" destOrd="0" parTransId="{1B2A68E3-887E-4371-97C9-3A353155DA76}" sibTransId="{1ED29254-96EC-47C6-A8DA-D1D7AD3D391C}"/>
    <dgm:cxn modelId="{D9DB8C53-989A-45DA-B14F-C5578C837382}" type="presParOf" srcId="{CCDC898D-38BB-4850-8A0F-447110CA8B26}" destId="{9936D336-1B27-45C9-9788-B1F27D210D7B}" srcOrd="0" destOrd="0" presId="urn:microsoft.com/office/officeart/2005/8/layout/cycle5"/>
    <dgm:cxn modelId="{4AF926AD-430F-4925-B9E8-07C75EED7E3F}" type="presParOf" srcId="{CCDC898D-38BB-4850-8A0F-447110CA8B26}" destId="{32D737E0-E7DA-43DC-B1D7-4653C4DD9772}" srcOrd="1" destOrd="0" presId="urn:microsoft.com/office/officeart/2005/8/layout/cycle5"/>
    <dgm:cxn modelId="{F6F34A8B-D3BD-47AE-A1C4-93EE77652844}" type="presParOf" srcId="{CCDC898D-38BB-4850-8A0F-447110CA8B26}" destId="{9D460AAA-62F0-40AC-9B34-886AC2B27C5C}" srcOrd="2" destOrd="0" presId="urn:microsoft.com/office/officeart/2005/8/layout/cycle5"/>
    <dgm:cxn modelId="{AAAE6033-9BC4-49B0-8718-F68BC80E6090}" type="presParOf" srcId="{CCDC898D-38BB-4850-8A0F-447110CA8B26}" destId="{41A31D44-FD4F-4D6E-9F59-0436830327FC}" srcOrd="3" destOrd="0" presId="urn:microsoft.com/office/officeart/2005/8/layout/cycle5"/>
    <dgm:cxn modelId="{0594BEFF-C0EB-4285-B42D-50B085A7FCE9}" type="presParOf" srcId="{CCDC898D-38BB-4850-8A0F-447110CA8B26}" destId="{DFC026E6-4361-4F9E-AB99-E5D1EFFFA9E9}" srcOrd="4" destOrd="0" presId="urn:microsoft.com/office/officeart/2005/8/layout/cycle5"/>
    <dgm:cxn modelId="{EF346DD1-15E4-4C6B-BB9E-755A1990DF2F}" type="presParOf" srcId="{CCDC898D-38BB-4850-8A0F-447110CA8B26}" destId="{DEC45A10-29AD-45A2-B167-6A15D20FA876}" srcOrd="5" destOrd="0" presId="urn:microsoft.com/office/officeart/2005/8/layout/cycle5"/>
    <dgm:cxn modelId="{C621F68F-7217-4A54-A832-B4CF88ACA2BC}" type="presParOf" srcId="{CCDC898D-38BB-4850-8A0F-447110CA8B26}" destId="{44BC8864-4812-4F82-9553-045667967971}" srcOrd="6" destOrd="0" presId="urn:microsoft.com/office/officeart/2005/8/layout/cycle5"/>
    <dgm:cxn modelId="{7E6F5A5A-E378-45EE-A9BA-A4067FC94C44}" type="presParOf" srcId="{CCDC898D-38BB-4850-8A0F-447110CA8B26}" destId="{27F6D5C6-BDBB-4BED-BEB4-82D24D3CB835}" srcOrd="7" destOrd="0" presId="urn:microsoft.com/office/officeart/2005/8/layout/cycle5"/>
    <dgm:cxn modelId="{E83415EC-4E66-4B1E-B2D8-C7506800F7CB}" type="presParOf" srcId="{CCDC898D-38BB-4850-8A0F-447110CA8B26}" destId="{D928A81F-56F4-4C9C-A425-81435463F122}" srcOrd="8" destOrd="0" presId="urn:microsoft.com/office/officeart/2005/8/layout/cycle5"/>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63FF11-1ED3-4CA6-8050-DC30D2EFEE97}" type="doc">
      <dgm:prSet loTypeId="urn:microsoft.com/office/officeart/2005/8/layout/bProcess3" loCatId="process" qsTypeId="urn:microsoft.com/office/officeart/2005/8/quickstyle/simple1" qsCatId="simple" csTypeId="urn:microsoft.com/office/officeart/2005/8/colors/accent0_2" csCatId="mainScheme" phldr="1"/>
      <dgm:spPr/>
      <dgm:t>
        <a:bodyPr/>
        <a:lstStyle/>
        <a:p>
          <a:endParaRPr lang="en-CA"/>
        </a:p>
      </dgm:t>
    </dgm:pt>
    <dgm:pt modelId="{51401130-6ADA-4DF0-A7F4-CD226DAFD01D}">
      <dgm:prSet phldrT="[Text]"/>
      <dgm:spPr>
        <a:ln w="28575">
          <a:solidFill>
            <a:srgbClr val="09A1BA"/>
          </a:solidFill>
        </a:ln>
      </dgm:spPr>
      <dgm:t>
        <a:bodyPr/>
        <a:lstStyle/>
        <a:p>
          <a:r>
            <a:rPr lang="en-CA"/>
            <a:t>Recognition</a:t>
          </a:r>
        </a:p>
      </dgm:t>
    </dgm:pt>
    <dgm:pt modelId="{D650E790-5E45-48BB-B1A6-9479488B3C00}" type="parTrans" cxnId="{B1BFBD34-0415-4F10-A576-B6B80291A460}">
      <dgm:prSet/>
      <dgm:spPr/>
      <dgm:t>
        <a:bodyPr/>
        <a:lstStyle/>
        <a:p>
          <a:endParaRPr lang="en-CA"/>
        </a:p>
      </dgm:t>
    </dgm:pt>
    <dgm:pt modelId="{E890DB3C-683F-4395-AE2B-3532145EC67B}" type="sibTrans" cxnId="{B1BFBD34-0415-4F10-A576-B6B80291A460}">
      <dgm:prSet/>
      <dgm:spPr>
        <a:ln w="19050">
          <a:solidFill>
            <a:srgbClr val="1781BA"/>
          </a:solidFill>
        </a:ln>
      </dgm:spPr>
      <dgm:t>
        <a:bodyPr/>
        <a:lstStyle/>
        <a:p>
          <a:endParaRPr lang="en-CA"/>
        </a:p>
      </dgm:t>
    </dgm:pt>
    <dgm:pt modelId="{FF39AA62-35A7-41D8-BEF6-2004640570D1}">
      <dgm:prSet phldrT="[Text]"/>
      <dgm:spPr>
        <a:ln w="28575">
          <a:solidFill>
            <a:srgbClr val="09A1BA"/>
          </a:solidFill>
        </a:ln>
      </dgm:spPr>
      <dgm:t>
        <a:bodyPr/>
        <a:lstStyle/>
        <a:p>
          <a:r>
            <a:rPr lang="en-CA"/>
            <a:t>Duration</a:t>
          </a:r>
        </a:p>
      </dgm:t>
    </dgm:pt>
    <dgm:pt modelId="{EA5C2C8E-76FF-4B97-9E0B-8DEFB8C98A76}" type="parTrans" cxnId="{7748BFA1-6A9F-4BC3-B3F3-3650381C45B2}">
      <dgm:prSet/>
      <dgm:spPr/>
      <dgm:t>
        <a:bodyPr/>
        <a:lstStyle/>
        <a:p>
          <a:endParaRPr lang="en-CA"/>
        </a:p>
      </dgm:t>
    </dgm:pt>
    <dgm:pt modelId="{DFCA6C4F-896C-4C2C-860F-79A7C1711A0E}" type="sibTrans" cxnId="{7748BFA1-6A9F-4BC3-B3F3-3650381C45B2}">
      <dgm:prSet/>
      <dgm:spPr>
        <a:ln w="19050">
          <a:solidFill>
            <a:srgbClr val="1781BA"/>
          </a:solidFill>
        </a:ln>
      </dgm:spPr>
      <dgm:t>
        <a:bodyPr/>
        <a:lstStyle/>
        <a:p>
          <a:endParaRPr lang="en-CA"/>
        </a:p>
      </dgm:t>
    </dgm:pt>
    <dgm:pt modelId="{C450FB16-2CFF-49B0-A31E-34D5E761FAC4}">
      <dgm:prSet phldrT="[Text]">
        <dgm:style>
          <a:lnRef idx="2">
            <a:schemeClr val="accent4"/>
          </a:lnRef>
          <a:fillRef idx="1">
            <a:schemeClr val="lt1"/>
          </a:fillRef>
          <a:effectRef idx="0">
            <a:schemeClr val="accent4"/>
          </a:effectRef>
          <a:fontRef idx="minor">
            <a:schemeClr val="dk1"/>
          </a:fontRef>
        </dgm:style>
      </dgm:prSet>
      <dgm:spPr>
        <a:ln w="28575">
          <a:solidFill>
            <a:srgbClr val="09A1BA"/>
          </a:solidFill>
        </a:ln>
      </dgm:spPr>
      <dgm:t>
        <a:bodyPr/>
        <a:lstStyle/>
        <a:p>
          <a:r>
            <a:rPr lang="en-CA"/>
            <a:t>Payment</a:t>
          </a:r>
        </a:p>
      </dgm:t>
    </dgm:pt>
    <dgm:pt modelId="{3BC09A75-0AAC-4065-89D8-7507F501376E}" type="parTrans" cxnId="{9F16248F-ACF8-4111-A03C-119F61F0B7F2}">
      <dgm:prSet/>
      <dgm:spPr/>
      <dgm:t>
        <a:bodyPr/>
        <a:lstStyle/>
        <a:p>
          <a:endParaRPr lang="en-CA"/>
        </a:p>
      </dgm:t>
    </dgm:pt>
    <dgm:pt modelId="{0E58C090-0498-492B-88F4-83B5E04582AF}" type="sibTrans" cxnId="{9F16248F-ACF8-4111-A03C-119F61F0B7F2}">
      <dgm:prSet/>
      <dgm:spPr>
        <a:ln w="19050">
          <a:solidFill>
            <a:srgbClr val="1781BA"/>
          </a:solidFill>
        </a:ln>
      </dgm:spPr>
      <dgm:t>
        <a:bodyPr/>
        <a:lstStyle/>
        <a:p>
          <a:endParaRPr lang="en-CA"/>
        </a:p>
      </dgm:t>
    </dgm:pt>
    <dgm:pt modelId="{43E2372E-2AD3-4080-B806-51A714507AAC}">
      <dgm:prSet phldrT="[Text]"/>
      <dgm:spPr>
        <a:ln w="28575">
          <a:solidFill>
            <a:srgbClr val="09A1BA"/>
          </a:solidFill>
        </a:ln>
      </dgm:spPr>
      <dgm:t>
        <a:bodyPr/>
        <a:lstStyle/>
        <a:p>
          <a:r>
            <a:rPr lang="en-CA"/>
            <a:t>Hours</a:t>
          </a:r>
        </a:p>
      </dgm:t>
    </dgm:pt>
    <dgm:pt modelId="{48C0534D-8326-4964-9D7B-D4AB15B991DC}" type="parTrans" cxnId="{7055F597-1DAC-44A3-A21C-D9EDE2EE5289}">
      <dgm:prSet/>
      <dgm:spPr/>
      <dgm:t>
        <a:bodyPr/>
        <a:lstStyle/>
        <a:p>
          <a:endParaRPr lang="en-CA"/>
        </a:p>
      </dgm:t>
    </dgm:pt>
    <dgm:pt modelId="{73A48966-0FA6-44CB-B23A-D35C48A40D82}" type="sibTrans" cxnId="{7055F597-1DAC-44A3-A21C-D9EDE2EE5289}">
      <dgm:prSet/>
      <dgm:spPr>
        <a:ln w="19050">
          <a:solidFill>
            <a:srgbClr val="1781BA"/>
          </a:solidFill>
        </a:ln>
      </dgm:spPr>
      <dgm:t>
        <a:bodyPr/>
        <a:lstStyle/>
        <a:p>
          <a:endParaRPr lang="en-CA"/>
        </a:p>
      </dgm:t>
    </dgm:pt>
    <dgm:pt modelId="{96A39EEA-76DD-48BD-8560-FAEC25ED62DF}">
      <dgm:prSet phldrT="[Text]"/>
      <dgm:spPr>
        <a:ln w="28575">
          <a:solidFill>
            <a:srgbClr val="09A1BA"/>
          </a:solidFill>
        </a:ln>
      </dgm:spPr>
      <dgm:t>
        <a:bodyPr/>
        <a:lstStyle/>
        <a:p>
          <a:r>
            <a:rPr lang="en-CA"/>
            <a:t>Activities</a:t>
          </a:r>
        </a:p>
      </dgm:t>
    </dgm:pt>
    <dgm:pt modelId="{55EAE1A8-7C27-4224-88FD-D30A311DFA78}" type="parTrans" cxnId="{749BD449-3665-41C3-96A0-B0D3E3889238}">
      <dgm:prSet/>
      <dgm:spPr/>
      <dgm:t>
        <a:bodyPr/>
        <a:lstStyle/>
        <a:p>
          <a:endParaRPr lang="en-CA"/>
        </a:p>
      </dgm:t>
    </dgm:pt>
    <dgm:pt modelId="{E438F385-2775-4CF2-8C1C-B6CA863AFDB1}" type="sibTrans" cxnId="{749BD449-3665-41C3-96A0-B0D3E3889238}">
      <dgm:prSet/>
      <dgm:spPr>
        <a:ln w="19050">
          <a:solidFill>
            <a:srgbClr val="1781BA"/>
          </a:solidFill>
        </a:ln>
      </dgm:spPr>
      <dgm:t>
        <a:bodyPr/>
        <a:lstStyle/>
        <a:p>
          <a:endParaRPr lang="en-CA"/>
        </a:p>
      </dgm:t>
    </dgm:pt>
    <dgm:pt modelId="{17528AE8-2D28-42AE-97A1-5839CB4C70F3}">
      <dgm:prSet phldrT="[Text]"/>
      <dgm:spPr>
        <a:ln w="28575">
          <a:solidFill>
            <a:srgbClr val="09A1BA"/>
          </a:solidFill>
        </a:ln>
      </dgm:spPr>
      <dgm:t>
        <a:bodyPr/>
        <a:lstStyle/>
        <a:p>
          <a:r>
            <a:rPr lang="en-CA"/>
            <a:t>Supervision</a:t>
          </a:r>
        </a:p>
      </dgm:t>
    </dgm:pt>
    <dgm:pt modelId="{B0EF6C35-A570-4270-9B78-020FEFAAC801}" type="parTrans" cxnId="{642A3CA2-0EDF-44D8-B8EE-AC689FEA204A}">
      <dgm:prSet/>
      <dgm:spPr/>
      <dgm:t>
        <a:bodyPr/>
        <a:lstStyle/>
        <a:p>
          <a:endParaRPr lang="en-CA"/>
        </a:p>
      </dgm:t>
    </dgm:pt>
    <dgm:pt modelId="{F2E8EF45-B8E8-41BE-85AB-3D25C5D2AFC4}" type="sibTrans" cxnId="{642A3CA2-0EDF-44D8-B8EE-AC689FEA204A}">
      <dgm:prSet/>
      <dgm:spPr/>
      <dgm:t>
        <a:bodyPr/>
        <a:lstStyle/>
        <a:p>
          <a:endParaRPr lang="en-CA"/>
        </a:p>
      </dgm:t>
    </dgm:pt>
    <dgm:pt modelId="{4BE99176-74E1-4D4E-907C-6E665CDE4561}" type="pres">
      <dgm:prSet presAssocID="{9A63FF11-1ED3-4CA6-8050-DC30D2EFEE97}" presName="Name0" presStyleCnt="0">
        <dgm:presLayoutVars>
          <dgm:dir/>
          <dgm:resizeHandles val="exact"/>
        </dgm:presLayoutVars>
      </dgm:prSet>
      <dgm:spPr/>
      <dgm:t>
        <a:bodyPr/>
        <a:lstStyle/>
        <a:p>
          <a:endParaRPr lang="en-US"/>
        </a:p>
      </dgm:t>
    </dgm:pt>
    <dgm:pt modelId="{D2914C61-78AE-47FE-8B6B-5A7D02C25212}" type="pres">
      <dgm:prSet presAssocID="{51401130-6ADA-4DF0-A7F4-CD226DAFD01D}" presName="node" presStyleLbl="node1" presStyleIdx="0" presStyleCnt="6">
        <dgm:presLayoutVars>
          <dgm:bulletEnabled val="1"/>
        </dgm:presLayoutVars>
      </dgm:prSet>
      <dgm:spPr/>
      <dgm:t>
        <a:bodyPr/>
        <a:lstStyle/>
        <a:p>
          <a:endParaRPr lang="en-US"/>
        </a:p>
      </dgm:t>
    </dgm:pt>
    <dgm:pt modelId="{BDDAB452-4A71-40F5-8C0B-88E00769BA3B}" type="pres">
      <dgm:prSet presAssocID="{E890DB3C-683F-4395-AE2B-3532145EC67B}" presName="sibTrans" presStyleLbl="sibTrans1D1" presStyleIdx="0" presStyleCnt="5"/>
      <dgm:spPr/>
      <dgm:t>
        <a:bodyPr/>
        <a:lstStyle/>
        <a:p>
          <a:endParaRPr lang="en-US"/>
        </a:p>
      </dgm:t>
    </dgm:pt>
    <dgm:pt modelId="{6F5D372A-9DF3-443D-AB9C-06971FA2A654}" type="pres">
      <dgm:prSet presAssocID="{E890DB3C-683F-4395-AE2B-3532145EC67B}" presName="connectorText" presStyleLbl="sibTrans1D1" presStyleIdx="0" presStyleCnt="5"/>
      <dgm:spPr/>
      <dgm:t>
        <a:bodyPr/>
        <a:lstStyle/>
        <a:p>
          <a:endParaRPr lang="en-US"/>
        </a:p>
      </dgm:t>
    </dgm:pt>
    <dgm:pt modelId="{2FBE2F64-77AC-453C-9672-F4462842DAE3}" type="pres">
      <dgm:prSet presAssocID="{FF39AA62-35A7-41D8-BEF6-2004640570D1}" presName="node" presStyleLbl="node1" presStyleIdx="1" presStyleCnt="6">
        <dgm:presLayoutVars>
          <dgm:bulletEnabled val="1"/>
        </dgm:presLayoutVars>
      </dgm:prSet>
      <dgm:spPr/>
      <dgm:t>
        <a:bodyPr/>
        <a:lstStyle/>
        <a:p>
          <a:endParaRPr lang="en-US"/>
        </a:p>
      </dgm:t>
    </dgm:pt>
    <dgm:pt modelId="{10F09EBA-CFE6-4C25-B615-E906AF37C0FA}" type="pres">
      <dgm:prSet presAssocID="{DFCA6C4F-896C-4C2C-860F-79A7C1711A0E}" presName="sibTrans" presStyleLbl="sibTrans1D1" presStyleIdx="1" presStyleCnt="5"/>
      <dgm:spPr/>
      <dgm:t>
        <a:bodyPr/>
        <a:lstStyle/>
        <a:p>
          <a:endParaRPr lang="en-US"/>
        </a:p>
      </dgm:t>
    </dgm:pt>
    <dgm:pt modelId="{4B34F2E5-B3ED-4786-BA60-B4D1B45AD121}" type="pres">
      <dgm:prSet presAssocID="{DFCA6C4F-896C-4C2C-860F-79A7C1711A0E}" presName="connectorText" presStyleLbl="sibTrans1D1" presStyleIdx="1" presStyleCnt="5"/>
      <dgm:spPr/>
      <dgm:t>
        <a:bodyPr/>
        <a:lstStyle/>
        <a:p>
          <a:endParaRPr lang="en-US"/>
        </a:p>
      </dgm:t>
    </dgm:pt>
    <dgm:pt modelId="{E1BDEF15-351E-434B-9432-E7418012D601}" type="pres">
      <dgm:prSet presAssocID="{C450FB16-2CFF-49B0-A31E-34D5E761FAC4}" presName="node" presStyleLbl="node1" presStyleIdx="2" presStyleCnt="6">
        <dgm:presLayoutVars>
          <dgm:bulletEnabled val="1"/>
        </dgm:presLayoutVars>
      </dgm:prSet>
      <dgm:spPr/>
      <dgm:t>
        <a:bodyPr/>
        <a:lstStyle/>
        <a:p>
          <a:endParaRPr lang="en-US"/>
        </a:p>
      </dgm:t>
    </dgm:pt>
    <dgm:pt modelId="{87E9D129-462E-4D4F-85CE-C94BA24C975B}" type="pres">
      <dgm:prSet presAssocID="{0E58C090-0498-492B-88F4-83B5E04582AF}" presName="sibTrans" presStyleLbl="sibTrans1D1" presStyleIdx="2" presStyleCnt="5"/>
      <dgm:spPr/>
      <dgm:t>
        <a:bodyPr/>
        <a:lstStyle/>
        <a:p>
          <a:endParaRPr lang="en-US"/>
        </a:p>
      </dgm:t>
    </dgm:pt>
    <dgm:pt modelId="{8B60860B-4222-467D-BFBD-CCC44BF9734E}" type="pres">
      <dgm:prSet presAssocID="{0E58C090-0498-492B-88F4-83B5E04582AF}" presName="connectorText" presStyleLbl="sibTrans1D1" presStyleIdx="2" presStyleCnt="5"/>
      <dgm:spPr/>
      <dgm:t>
        <a:bodyPr/>
        <a:lstStyle/>
        <a:p>
          <a:endParaRPr lang="en-US"/>
        </a:p>
      </dgm:t>
    </dgm:pt>
    <dgm:pt modelId="{24E04D45-2EA0-4D5B-A179-67B5C0DC5D09}" type="pres">
      <dgm:prSet presAssocID="{43E2372E-2AD3-4080-B806-51A714507AAC}" presName="node" presStyleLbl="node1" presStyleIdx="3" presStyleCnt="6">
        <dgm:presLayoutVars>
          <dgm:bulletEnabled val="1"/>
        </dgm:presLayoutVars>
      </dgm:prSet>
      <dgm:spPr/>
      <dgm:t>
        <a:bodyPr/>
        <a:lstStyle/>
        <a:p>
          <a:endParaRPr lang="en-US"/>
        </a:p>
      </dgm:t>
    </dgm:pt>
    <dgm:pt modelId="{B23DC8B8-53E4-4CBA-A4D8-7B847C58EB81}" type="pres">
      <dgm:prSet presAssocID="{73A48966-0FA6-44CB-B23A-D35C48A40D82}" presName="sibTrans" presStyleLbl="sibTrans1D1" presStyleIdx="3" presStyleCnt="5"/>
      <dgm:spPr/>
      <dgm:t>
        <a:bodyPr/>
        <a:lstStyle/>
        <a:p>
          <a:endParaRPr lang="en-US"/>
        </a:p>
      </dgm:t>
    </dgm:pt>
    <dgm:pt modelId="{6970A864-7601-480E-BA31-A687A35F3AD3}" type="pres">
      <dgm:prSet presAssocID="{73A48966-0FA6-44CB-B23A-D35C48A40D82}" presName="connectorText" presStyleLbl="sibTrans1D1" presStyleIdx="3" presStyleCnt="5"/>
      <dgm:spPr/>
      <dgm:t>
        <a:bodyPr/>
        <a:lstStyle/>
        <a:p>
          <a:endParaRPr lang="en-US"/>
        </a:p>
      </dgm:t>
    </dgm:pt>
    <dgm:pt modelId="{0A4E2721-9E9E-4504-B8E2-701DFD0402A7}" type="pres">
      <dgm:prSet presAssocID="{96A39EEA-76DD-48BD-8560-FAEC25ED62DF}" presName="node" presStyleLbl="node1" presStyleIdx="4" presStyleCnt="6">
        <dgm:presLayoutVars>
          <dgm:bulletEnabled val="1"/>
        </dgm:presLayoutVars>
      </dgm:prSet>
      <dgm:spPr/>
      <dgm:t>
        <a:bodyPr/>
        <a:lstStyle/>
        <a:p>
          <a:endParaRPr lang="en-US"/>
        </a:p>
      </dgm:t>
    </dgm:pt>
    <dgm:pt modelId="{2D19400E-DAA1-4853-9426-6C6AE27E51D4}" type="pres">
      <dgm:prSet presAssocID="{E438F385-2775-4CF2-8C1C-B6CA863AFDB1}" presName="sibTrans" presStyleLbl="sibTrans1D1" presStyleIdx="4" presStyleCnt="5"/>
      <dgm:spPr/>
      <dgm:t>
        <a:bodyPr/>
        <a:lstStyle/>
        <a:p>
          <a:endParaRPr lang="en-US"/>
        </a:p>
      </dgm:t>
    </dgm:pt>
    <dgm:pt modelId="{ECB1EB3E-5633-4276-8668-806F5D00C7DF}" type="pres">
      <dgm:prSet presAssocID="{E438F385-2775-4CF2-8C1C-B6CA863AFDB1}" presName="connectorText" presStyleLbl="sibTrans1D1" presStyleIdx="4" presStyleCnt="5"/>
      <dgm:spPr/>
      <dgm:t>
        <a:bodyPr/>
        <a:lstStyle/>
        <a:p>
          <a:endParaRPr lang="en-US"/>
        </a:p>
      </dgm:t>
    </dgm:pt>
    <dgm:pt modelId="{53482C59-A943-43C3-A537-48E1A3722E1B}" type="pres">
      <dgm:prSet presAssocID="{17528AE8-2D28-42AE-97A1-5839CB4C70F3}" presName="node" presStyleLbl="node1" presStyleIdx="5" presStyleCnt="6">
        <dgm:presLayoutVars>
          <dgm:bulletEnabled val="1"/>
        </dgm:presLayoutVars>
      </dgm:prSet>
      <dgm:spPr/>
      <dgm:t>
        <a:bodyPr/>
        <a:lstStyle/>
        <a:p>
          <a:endParaRPr lang="en-US"/>
        </a:p>
      </dgm:t>
    </dgm:pt>
  </dgm:ptLst>
  <dgm:cxnLst>
    <dgm:cxn modelId="{1CEFD3CE-9DD8-48F4-B92E-1C49AE7ACED1}" type="presOf" srcId="{0E58C090-0498-492B-88F4-83B5E04582AF}" destId="{87E9D129-462E-4D4F-85CE-C94BA24C975B}" srcOrd="0" destOrd="0" presId="urn:microsoft.com/office/officeart/2005/8/layout/bProcess3"/>
    <dgm:cxn modelId="{006449DB-59AD-4F3F-866D-A950DF23D4FD}" type="presOf" srcId="{96A39EEA-76DD-48BD-8560-FAEC25ED62DF}" destId="{0A4E2721-9E9E-4504-B8E2-701DFD0402A7}" srcOrd="0" destOrd="0" presId="urn:microsoft.com/office/officeart/2005/8/layout/bProcess3"/>
    <dgm:cxn modelId="{3B4F686B-F57B-413D-B3E3-688909C80F76}" type="presOf" srcId="{E890DB3C-683F-4395-AE2B-3532145EC67B}" destId="{6F5D372A-9DF3-443D-AB9C-06971FA2A654}" srcOrd="1" destOrd="0" presId="urn:microsoft.com/office/officeart/2005/8/layout/bProcess3"/>
    <dgm:cxn modelId="{9F16248F-ACF8-4111-A03C-119F61F0B7F2}" srcId="{9A63FF11-1ED3-4CA6-8050-DC30D2EFEE97}" destId="{C450FB16-2CFF-49B0-A31E-34D5E761FAC4}" srcOrd="2" destOrd="0" parTransId="{3BC09A75-0AAC-4065-89D8-7507F501376E}" sibTransId="{0E58C090-0498-492B-88F4-83B5E04582AF}"/>
    <dgm:cxn modelId="{5754BEE6-ADDE-4A94-B210-0325C82E3860}" type="presOf" srcId="{17528AE8-2D28-42AE-97A1-5839CB4C70F3}" destId="{53482C59-A943-43C3-A537-48E1A3722E1B}" srcOrd="0" destOrd="0" presId="urn:microsoft.com/office/officeart/2005/8/layout/bProcess3"/>
    <dgm:cxn modelId="{A87D7407-382E-430E-965A-58AE1D29C317}" type="presOf" srcId="{9A63FF11-1ED3-4CA6-8050-DC30D2EFEE97}" destId="{4BE99176-74E1-4D4E-907C-6E665CDE4561}" srcOrd="0" destOrd="0" presId="urn:microsoft.com/office/officeart/2005/8/layout/bProcess3"/>
    <dgm:cxn modelId="{7055F597-1DAC-44A3-A21C-D9EDE2EE5289}" srcId="{9A63FF11-1ED3-4CA6-8050-DC30D2EFEE97}" destId="{43E2372E-2AD3-4080-B806-51A714507AAC}" srcOrd="3" destOrd="0" parTransId="{48C0534D-8326-4964-9D7B-D4AB15B991DC}" sibTransId="{73A48966-0FA6-44CB-B23A-D35C48A40D82}"/>
    <dgm:cxn modelId="{0C5F0AB0-77DD-4DF4-BE3A-8C751878E04D}" type="presOf" srcId="{E438F385-2775-4CF2-8C1C-B6CA863AFDB1}" destId="{ECB1EB3E-5633-4276-8668-806F5D00C7DF}" srcOrd="1" destOrd="0" presId="urn:microsoft.com/office/officeart/2005/8/layout/bProcess3"/>
    <dgm:cxn modelId="{B1BFBD34-0415-4F10-A576-B6B80291A460}" srcId="{9A63FF11-1ED3-4CA6-8050-DC30D2EFEE97}" destId="{51401130-6ADA-4DF0-A7F4-CD226DAFD01D}" srcOrd="0" destOrd="0" parTransId="{D650E790-5E45-48BB-B1A6-9479488B3C00}" sibTransId="{E890DB3C-683F-4395-AE2B-3532145EC67B}"/>
    <dgm:cxn modelId="{642A3CA2-0EDF-44D8-B8EE-AC689FEA204A}" srcId="{9A63FF11-1ED3-4CA6-8050-DC30D2EFEE97}" destId="{17528AE8-2D28-42AE-97A1-5839CB4C70F3}" srcOrd="5" destOrd="0" parTransId="{B0EF6C35-A570-4270-9B78-020FEFAAC801}" sibTransId="{F2E8EF45-B8E8-41BE-85AB-3D25C5D2AFC4}"/>
    <dgm:cxn modelId="{D2780136-9B3B-49D5-8949-4135051B4DBA}" type="presOf" srcId="{E438F385-2775-4CF2-8C1C-B6CA863AFDB1}" destId="{2D19400E-DAA1-4853-9426-6C6AE27E51D4}" srcOrd="0" destOrd="0" presId="urn:microsoft.com/office/officeart/2005/8/layout/bProcess3"/>
    <dgm:cxn modelId="{02A97616-96ED-4105-8935-826616B16DCA}" type="presOf" srcId="{DFCA6C4F-896C-4C2C-860F-79A7C1711A0E}" destId="{4B34F2E5-B3ED-4786-BA60-B4D1B45AD121}" srcOrd="1" destOrd="0" presId="urn:microsoft.com/office/officeart/2005/8/layout/bProcess3"/>
    <dgm:cxn modelId="{7748BFA1-6A9F-4BC3-B3F3-3650381C45B2}" srcId="{9A63FF11-1ED3-4CA6-8050-DC30D2EFEE97}" destId="{FF39AA62-35A7-41D8-BEF6-2004640570D1}" srcOrd="1" destOrd="0" parTransId="{EA5C2C8E-76FF-4B97-9E0B-8DEFB8C98A76}" sibTransId="{DFCA6C4F-896C-4C2C-860F-79A7C1711A0E}"/>
    <dgm:cxn modelId="{12731051-A8C6-4DBD-9AEA-8BA02A4E805C}" type="presOf" srcId="{73A48966-0FA6-44CB-B23A-D35C48A40D82}" destId="{B23DC8B8-53E4-4CBA-A4D8-7B847C58EB81}" srcOrd="0" destOrd="0" presId="urn:microsoft.com/office/officeart/2005/8/layout/bProcess3"/>
    <dgm:cxn modelId="{05C8E848-C26A-4A4A-94AE-A9B1C0CD31D5}" type="presOf" srcId="{C450FB16-2CFF-49B0-A31E-34D5E761FAC4}" destId="{E1BDEF15-351E-434B-9432-E7418012D601}" srcOrd="0" destOrd="0" presId="urn:microsoft.com/office/officeart/2005/8/layout/bProcess3"/>
    <dgm:cxn modelId="{CD215498-2C3F-47A7-A2D8-FA3049AF139F}" type="presOf" srcId="{43E2372E-2AD3-4080-B806-51A714507AAC}" destId="{24E04D45-2EA0-4D5B-A179-67B5C0DC5D09}" srcOrd="0" destOrd="0" presId="urn:microsoft.com/office/officeart/2005/8/layout/bProcess3"/>
    <dgm:cxn modelId="{749BD449-3665-41C3-96A0-B0D3E3889238}" srcId="{9A63FF11-1ED3-4CA6-8050-DC30D2EFEE97}" destId="{96A39EEA-76DD-48BD-8560-FAEC25ED62DF}" srcOrd="4" destOrd="0" parTransId="{55EAE1A8-7C27-4224-88FD-D30A311DFA78}" sibTransId="{E438F385-2775-4CF2-8C1C-B6CA863AFDB1}"/>
    <dgm:cxn modelId="{98375B03-FF8B-4B7F-AA1C-FF260E52CBC7}" type="presOf" srcId="{51401130-6ADA-4DF0-A7F4-CD226DAFD01D}" destId="{D2914C61-78AE-47FE-8B6B-5A7D02C25212}" srcOrd="0" destOrd="0" presId="urn:microsoft.com/office/officeart/2005/8/layout/bProcess3"/>
    <dgm:cxn modelId="{AFB0B8EA-5E81-43C7-92CD-DF81147EDE2D}" type="presOf" srcId="{0E58C090-0498-492B-88F4-83B5E04582AF}" destId="{8B60860B-4222-467D-BFBD-CCC44BF9734E}" srcOrd="1" destOrd="0" presId="urn:microsoft.com/office/officeart/2005/8/layout/bProcess3"/>
    <dgm:cxn modelId="{17A9EE40-97D5-4D75-8F0B-7615E4FFBD16}" type="presOf" srcId="{E890DB3C-683F-4395-AE2B-3532145EC67B}" destId="{BDDAB452-4A71-40F5-8C0B-88E00769BA3B}" srcOrd="0" destOrd="0" presId="urn:microsoft.com/office/officeart/2005/8/layout/bProcess3"/>
    <dgm:cxn modelId="{C80B95D6-0C3E-4D9D-BA43-601FFF7D060E}" type="presOf" srcId="{73A48966-0FA6-44CB-B23A-D35C48A40D82}" destId="{6970A864-7601-480E-BA31-A687A35F3AD3}" srcOrd="1" destOrd="0" presId="urn:microsoft.com/office/officeart/2005/8/layout/bProcess3"/>
    <dgm:cxn modelId="{367DC697-E7B5-499E-BD9D-7E1508D72CE4}" type="presOf" srcId="{DFCA6C4F-896C-4C2C-860F-79A7C1711A0E}" destId="{10F09EBA-CFE6-4C25-B615-E906AF37C0FA}" srcOrd="0" destOrd="0" presId="urn:microsoft.com/office/officeart/2005/8/layout/bProcess3"/>
    <dgm:cxn modelId="{B41E6DCA-2CF7-4064-96B3-DFE19FD26E54}" type="presOf" srcId="{FF39AA62-35A7-41D8-BEF6-2004640570D1}" destId="{2FBE2F64-77AC-453C-9672-F4462842DAE3}" srcOrd="0" destOrd="0" presId="urn:microsoft.com/office/officeart/2005/8/layout/bProcess3"/>
    <dgm:cxn modelId="{5DF809D3-74F1-4ABD-999A-FB18934C7774}" type="presParOf" srcId="{4BE99176-74E1-4D4E-907C-6E665CDE4561}" destId="{D2914C61-78AE-47FE-8B6B-5A7D02C25212}" srcOrd="0" destOrd="0" presId="urn:microsoft.com/office/officeart/2005/8/layout/bProcess3"/>
    <dgm:cxn modelId="{7D6FE657-8137-4205-A0DC-6FAEB3663F31}" type="presParOf" srcId="{4BE99176-74E1-4D4E-907C-6E665CDE4561}" destId="{BDDAB452-4A71-40F5-8C0B-88E00769BA3B}" srcOrd="1" destOrd="0" presId="urn:microsoft.com/office/officeart/2005/8/layout/bProcess3"/>
    <dgm:cxn modelId="{D86C53C4-08F9-4AD6-AED4-15877C191D87}" type="presParOf" srcId="{BDDAB452-4A71-40F5-8C0B-88E00769BA3B}" destId="{6F5D372A-9DF3-443D-AB9C-06971FA2A654}" srcOrd="0" destOrd="0" presId="urn:microsoft.com/office/officeart/2005/8/layout/bProcess3"/>
    <dgm:cxn modelId="{E343489C-FBA9-4F63-A148-FCD21662DC93}" type="presParOf" srcId="{4BE99176-74E1-4D4E-907C-6E665CDE4561}" destId="{2FBE2F64-77AC-453C-9672-F4462842DAE3}" srcOrd="2" destOrd="0" presId="urn:microsoft.com/office/officeart/2005/8/layout/bProcess3"/>
    <dgm:cxn modelId="{703FC32B-F458-4AB0-9ED9-90345C0D51A9}" type="presParOf" srcId="{4BE99176-74E1-4D4E-907C-6E665CDE4561}" destId="{10F09EBA-CFE6-4C25-B615-E906AF37C0FA}" srcOrd="3" destOrd="0" presId="urn:microsoft.com/office/officeart/2005/8/layout/bProcess3"/>
    <dgm:cxn modelId="{DDF40574-A41F-48DE-AE1B-96E06F064184}" type="presParOf" srcId="{10F09EBA-CFE6-4C25-B615-E906AF37C0FA}" destId="{4B34F2E5-B3ED-4786-BA60-B4D1B45AD121}" srcOrd="0" destOrd="0" presId="urn:microsoft.com/office/officeart/2005/8/layout/bProcess3"/>
    <dgm:cxn modelId="{A0391CA2-FA14-4706-BA04-B992DC7CC8BC}" type="presParOf" srcId="{4BE99176-74E1-4D4E-907C-6E665CDE4561}" destId="{E1BDEF15-351E-434B-9432-E7418012D601}" srcOrd="4" destOrd="0" presId="urn:microsoft.com/office/officeart/2005/8/layout/bProcess3"/>
    <dgm:cxn modelId="{FBF1FA72-18B8-48DE-A610-49322B63A324}" type="presParOf" srcId="{4BE99176-74E1-4D4E-907C-6E665CDE4561}" destId="{87E9D129-462E-4D4F-85CE-C94BA24C975B}" srcOrd="5" destOrd="0" presId="urn:microsoft.com/office/officeart/2005/8/layout/bProcess3"/>
    <dgm:cxn modelId="{508EE2BC-F152-4042-B8E2-23C4014B993D}" type="presParOf" srcId="{87E9D129-462E-4D4F-85CE-C94BA24C975B}" destId="{8B60860B-4222-467D-BFBD-CCC44BF9734E}" srcOrd="0" destOrd="0" presId="urn:microsoft.com/office/officeart/2005/8/layout/bProcess3"/>
    <dgm:cxn modelId="{218857CE-FBAB-4F5A-85F7-D6944DC85814}" type="presParOf" srcId="{4BE99176-74E1-4D4E-907C-6E665CDE4561}" destId="{24E04D45-2EA0-4D5B-A179-67B5C0DC5D09}" srcOrd="6" destOrd="0" presId="urn:microsoft.com/office/officeart/2005/8/layout/bProcess3"/>
    <dgm:cxn modelId="{AF9A0D12-9EAE-4B29-992A-50D5C9F6CE55}" type="presParOf" srcId="{4BE99176-74E1-4D4E-907C-6E665CDE4561}" destId="{B23DC8B8-53E4-4CBA-A4D8-7B847C58EB81}" srcOrd="7" destOrd="0" presId="urn:microsoft.com/office/officeart/2005/8/layout/bProcess3"/>
    <dgm:cxn modelId="{86825911-2533-42EA-A1CC-02C6BF2F72AD}" type="presParOf" srcId="{B23DC8B8-53E4-4CBA-A4D8-7B847C58EB81}" destId="{6970A864-7601-480E-BA31-A687A35F3AD3}" srcOrd="0" destOrd="0" presId="urn:microsoft.com/office/officeart/2005/8/layout/bProcess3"/>
    <dgm:cxn modelId="{C7210C4A-2113-465B-94B2-58142D746399}" type="presParOf" srcId="{4BE99176-74E1-4D4E-907C-6E665CDE4561}" destId="{0A4E2721-9E9E-4504-B8E2-701DFD0402A7}" srcOrd="8" destOrd="0" presId="urn:microsoft.com/office/officeart/2005/8/layout/bProcess3"/>
    <dgm:cxn modelId="{6C03DE36-9AF7-430B-B13D-C1D87CC5BBA7}" type="presParOf" srcId="{4BE99176-74E1-4D4E-907C-6E665CDE4561}" destId="{2D19400E-DAA1-4853-9426-6C6AE27E51D4}" srcOrd="9" destOrd="0" presId="urn:microsoft.com/office/officeart/2005/8/layout/bProcess3"/>
    <dgm:cxn modelId="{FDB6A31D-C54F-4D31-8A20-D758C50C17E9}" type="presParOf" srcId="{2D19400E-DAA1-4853-9426-6C6AE27E51D4}" destId="{ECB1EB3E-5633-4276-8668-806F5D00C7DF}" srcOrd="0" destOrd="0" presId="urn:microsoft.com/office/officeart/2005/8/layout/bProcess3"/>
    <dgm:cxn modelId="{1D3DE2D3-112D-45A0-A95C-C60DF600919B}" type="presParOf" srcId="{4BE99176-74E1-4D4E-907C-6E665CDE4561}" destId="{53482C59-A943-43C3-A537-48E1A3722E1B}" srcOrd="10"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6D336-1B27-45C9-9788-B1F27D210D7B}">
      <dsp:nvSpPr>
        <dsp:cNvPr id="0" name=""/>
        <dsp:cNvSpPr/>
      </dsp:nvSpPr>
      <dsp:spPr>
        <a:xfrm>
          <a:off x="2618205" y="1930"/>
          <a:ext cx="2289322" cy="1488059"/>
        </a:xfrm>
        <a:prstGeom prst="roundRect">
          <a:avLst/>
        </a:prstGeom>
        <a:solidFill>
          <a:schemeClr val="lt1">
            <a:hueOff val="0"/>
            <a:satOff val="0"/>
            <a:lumOff val="0"/>
            <a:alphaOff val="0"/>
          </a:schemeClr>
        </a:solidFill>
        <a:ln w="28575"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solidFill>
                <a:schemeClr val="accent1"/>
              </a:solidFill>
              <a:latin typeface="+mj-lt"/>
            </a:rPr>
            <a:t>Disciplinary Outcomes </a:t>
          </a:r>
        </a:p>
      </dsp:txBody>
      <dsp:txXfrm>
        <a:off x="2690846" y="74571"/>
        <a:ext cx="2144040" cy="1342777"/>
      </dsp:txXfrm>
    </dsp:sp>
    <dsp:sp modelId="{9D460AAA-62F0-40AC-9B34-886AC2B27C5C}">
      <dsp:nvSpPr>
        <dsp:cNvPr id="0" name=""/>
        <dsp:cNvSpPr/>
      </dsp:nvSpPr>
      <dsp:spPr>
        <a:xfrm>
          <a:off x="1544767" y="552869"/>
          <a:ext cx="3969366" cy="3969366"/>
        </a:xfrm>
        <a:custGeom>
          <a:avLst/>
          <a:gdLst/>
          <a:ahLst/>
          <a:cxnLst/>
          <a:rect l="0" t="0" r="0" b="0"/>
          <a:pathLst>
            <a:path>
              <a:moveTo>
                <a:pt x="3555957" y="772220"/>
              </a:moveTo>
              <a:arcTo wR="1984683" hR="1984683" stAng="19340680" swAng="1565811"/>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1A31D44-FD4F-4D6E-9F59-0436830327FC}">
      <dsp:nvSpPr>
        <dsp:cNvPr id="0" name=""/>
        <dsp:cNvSpPr/>
      </dsp:nvSpPr>
      <dsp:spPr>
        <a:xfrm>
          <a:off x="4337001" y="2427120"/>
          <a:ext cx="2289322" cy="1488059"/>
        </a:xfrm>
        <a:prstGeom prst="roundRect">
          <a:avLst/>
        </a:prstGeom>
        <a:solidFill>
          <a:schemeClr val="lt1">
            <a:hueOff val="0"/>
            <a:satOff val="0"/>
            <a:lumOff val="0"/>
            <a:alphaOff val="0"/>
          </a:schemeClr>
        </a:solidFill>
        <a:ln w="28575"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solidFill>
                <a:schemeClr val="accent6">
                  <a:lumMod val="75000"/>
                </a:schemeClr>
              </a:solidFill>
              <a:latin typeface="+mj-lt"/>
            </a:rPr>
            <a:t>Competency Development</a:t>
          </a:r>
        </a:p>
      </dsp:txBody>
      <dsp:txXfrm>
        <a:off x="4409642" y="2499761"/>
        <a:ext cx="2144040" cy="1342777"/>
      </dsp:txXfrm>
    </dsp:sp>
    <dsp:sp modelId="{DEC45A10-29AD-45A2-B167-6A15D20FA876}">
      <dsp:nvSpPr>
        <dsp:cNvPr id="0" name=""/>
        <dsp:cNvSpPr/>
      </dsp:nvSpPr>
      <dsp:spPr>
        <a:xfrm>
          <a:off x="1778183" y="449352"/>
          <a:ext cx="3969366" cy="3969366"/>
        </a:xfrm>
        <a:custGeom>
          <a:avLst/>
          <a:gdLst/>
          <a:ahLst/>
          <a:cxnLst/>
          <a:rect l="0" t="0" r="0" b="0"/>
          <a:pathLst>
            <a:path>
              <a:moveTo>
                <a:pt x="2869477" y="3761227"/>
              </a:moveTo>
              <a:arcTo wR="1984683" hR="1984683" stAng="3811486" swAng="3177029"/>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4BC8864-4812-4F82-9553-045667967971}">
      <dsp:nvSpPr>
        <dsp:cNvPr id="0" name=""/>
        <dsp:cNvSpPr/>
      </dsp:nvSpPr>
      <dsp:spPr>
        <a:xfrm>
          <a:off x="899409" y="2427120"/>
          <a:ext cx="2289322" cy="1488059"/>
        </a:xfrm>
        <a:prstGeom prst="roundRect">
          <a:avLst/>
        </a:prstGeom>
        <a:solidFill>
          <a:schemeClr val="lt1">
            <a:hueOff val="0"/>
            <a:satOff val="0"/>
            <a:lumOff val="0"/>
            <a:alphaOff val="0"/>
          </a:schemeClr>
        </a:solidFill>
        <a:ln w="28575"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solidFill>
                <a:schemeClr val="accent5">
                  <a:lumMod val="75000"/>
                </a:schemeClr>
              </a:solidFill>
              <a:latin typeface="+mj-lt"/>
            </a:rPr>
            <a:t>Community Engagement</a:t>
          </a:r>
        </a:p>
      </dsp:txBody>
      <dsp:txXfrm>
        <a:off x="972050" y="2499761"/>
        <a:ext cx="2144040" cy="1342777"/>
      </dsp:txXfrm>
    </dsp:sp>
    <dsp:sp modelId="{D928A81F-56F4-4C9C-A425-81435463F122}">
      <dsp:nvSpPr>
        <dsp:cNvPr id="0" name=""/>
        <dsp:cNvSpPr/>
      </dsp:nvSpPr>
      <dsp:spPr>
        <a:xfrm>
          <a:off x="2011598" y="552869"/>
          <a:ext cx="3969366" cy="3969366"/>
        </a:xfrm>
        <a:custGeom>
          <a:avLst/>
          <a:gdLst/>
          <a:ahLst/>
          <a:cxnLst/>
          <a:rect l="0" t="0" r="0" b="0"/>
          <a:pathLst>
            <a:path>
              <a:moveTo>
                <a:pt x="40247" y="1587016"/>
              </a:moveTo>
              <a:arcTo wR="1984683" hR="1984683" stAng="11493509" swAng="1565811"/>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AB452-4A71-40F5-8C0B-88E00769BA3B}">
      <dsp:nvSpPr>
        <dsp:cNvPr id="0" name=""/>
        <dsp:cNvSpPr/>
      </dsp:nvSpPr>
      <dsp:spPr>
        <a:xfrm>
          <a:off x="2681615" y="1552946"/>
          <a:ext cx="584950" cy="91440"/>
        </a:xfrm>
        <a:custGeom>
          <a:avLst/>
          <a:gdLst/>
          <a:ahLst/>
          <a:cxnLst/>
          <a:rect l="0" t="0" r="0" b="0"/>
          <a:pathLst>
            <a:path>
              <a:moveTo>
                <a:pt x="0" y="45720"/>
              </a:moveTo>
              <a:lnTo>
                <a:pt x="584950" y="45720"/>
              </a:lnTo>
            </a:path>
          </a:pathLst>
        </a:custGeom>
        <a:noFill/>
        <a:ln w="19050" cap="flat" cmpd="sng" algn="ctr">
          <a:solidFill>
            <a:srgbClr val="1781BA"/>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a:p>
      </dsp:txBody>
      <dsp:txXfrm>
        <a:off x="2958701" y="1595588"/>
        <a:ext cx="30777" cy="6155"/>
      </dsp:txXfrm>
    </dsp:sp>
    <dsp:sp modelId="{D2914C61-78AE-47FE-8B6B-5A7D02C25212}">
      <dsp:nvSpPr>
        <dsp:cNvPr id="0" name=""/>
        <dsp:cNvSpPr/>
      </dsp:nvSpPr>
      <dsp:spPr>
        <a:xfrm>
          <a:off x="7109" y="795774"/>
          <a:ext cx="2676305" cy="1605783"/>
        </a:xfrm>
        <a:prstGeom prst="rect">
          <a:avLst/>
        </a:prstGeom>
        <a:solidFill>
          <a:schemeClr val="lt1">
            <a:hueOff val="0"/>
            <a:satOff val="0"/>
            <a:lumOff val="0"/>
            <a:alphaOff val="0"/>
          </a:schemeClr>
        </a:solidFill>
        <a:ln w="28575" cap="flat" cmpd="sng" algn="ctr">
          <a:solidFill>
            <a:srgbClr val="09A1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CA" sz="3200" kern="1200"/>
            <a:t>Recognition</a:t>
          </a:r>
        </a:p>
      </dsp:txBody>
      <dsp:txXfrm>
        <a:off x="7109" y="795774"/>
        <a:ext cx="2676305" cy="1605783"/>
      </dsp:txXfrm>
    </dsp:sp>
    <dsp:sp modelId="{10F09EBA-CFE6-4C25-B615-E906AF37C0FA}">
      <dsp:nvSpPr>
        <dsp:cNvPr id="0" name=""/>
        <dsp:cNvSpPr/>
      </dsp:nvSpPr>
      <dsp:spPr>
        <a:xfrm>
          <a:off x="5973471" y="1552946"/>
          <a:ext cx="584950" cy="91440"/>
        </a:xfrm>
        <a:custGeom>
          <a:avLst/>
          <a:gdLst/>
          <a:ahLst/>
          <a:cxnLst/>
          <a:rect l="0" t="0" r="0" b="0"/>
          <a:pathLst>
            <a:path>
              <a:moveTo>
                <a:pt x="0" y="45720"/>
              </a:moveTo>
              <a:lnTo>
                <a:pt x="584950" y="45720"/>
              </a:lnTo>
            </a:path>
          </a:pathLst>
        </a:custGeom>
        <a:noFill/>
        <a:ln w="19050" cap="flat" cmpd="sng" algn="ctr">
          <a:solidFill>
            <a:srgbClr val="1781BA"/>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a:p>
      </dsp:txBody>
      <dsp:txXfrm>
        <a:off x="6250557" y="1595588"/>
        <a:ext cx="30777" cy="6155"/>
      </dsp:txXfrm>
    </dsp:sp>
    <dsp:sp modelId="{2FBE2F64-77AC-453C-9672-F4462842DAE3}">
      <dsp:nvSpPr>
        <dsp:cNvPr id="0" name=""/>
        <dsp:cNvSpPr/>
      </dsp:nvSpPr>
      <dsp:spPr>
        <a:xfrm>
          <a:off x="3298965" y="795774"/>
          <a:ext cx="2676305" cy="1605783"/>
        </a:xfrm>
        <a:prstGeom prst="rect">
          <a:avLst/>
        </a:prstGeom>
        <a:solidFill>
          <a:schemeClr val="lt1">
            <a:hueOff val="0"/>
            <a:satOff val="0"/>
            <a:lumOff val="0"/>
            <a:alphaOff val="0"/>
          </a:schemeClr>
        </a:solidFill>
        <a:ln w="28575" cap="flat" cmpd="sng" algn="ctr">
          <a:solidFill>
            <a:srgbClr val="09A1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CA" sz="3200" kern="1200"/>
            <a:t>Duration</a:t>
          </a:r>
        </a:p>
      </dsp:txBody>
      <dsp:txXfrm>
        <a:off x="3298965" y="795774"/>
        <a:ext cx="2676305" cy="1605783"/>
      </dsp:txXfrm>
    </dsp:sp>
    <dsp:sp modelId="{87E9D129-462E-4D4F-85CE-C94BA24C975B}">
      <dsp:nvSpPr>
        <dsp:cNvPr id="0" name=""/>
        <dsp:cNvSpPr/>
      </dsp:nvSpPr>
      <dsp:spPr>
        <a:xfrm>
          <a:off x="1345262" y="2399758"/>
          <a:ext cx="6583712" cy="584950"/>
        </a:xfrm>
        <a:custGeom>
          <a:avLst/>
          <a:gdLst/>
          <a:ahLst/>
          <a:cxnLst/>
          <a:rect l="0" t="0" r="0" b="0"/>
          <a:pathLst>
            <a:path>
              <a:moveTo>
                <a:pt x="6583712" y="0"/>
              </a:moveTo>
              <a:lnTo>
                <a:pt x="6583712" y="309575"/>
              </a:lnTo>
              <a:lnTo>
                <a:pt x="0" y="309575"/>
              </a:lnTo>
              <a:lnTo>
                <a:pt x="0" y="584950"/>
              </a:lnTo>
            </a:path>
          </a:pathLst>
        </a:custGeom>
        <a:noFill/>
        <a:ln w="19050" cap="flat" cmpd="sng" algn="ctr">
          <a:solidFill>
            <a:srgbClr val="1781BA"/>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a:p>
      </dsp:txBody>
      <dsp:txXfrm>
        <a:off x="4471807" y="2689155"/>
        <a:ext cx="330621" cy="6155"/>
      </dsp:txXfrm>
    </dsp:sp>
    <dsp:sp modelId="{E1BDEF15-351E-434B-9432-E7418012D601}">
      <dsp:nvSpPr>
        <dsp:cNvPr id="0" name=""/>
        <dsp:cNvSpPr/>
      </dsp:nvSpPr>
      <dsp:spPr>
        <a:xfrm>
          <a:off x="6590821" y="795774"/>
          <a:ext cx="2676305" cy="1605783"/>
        </a:xfrm>
        <a:prstGeom prst="rect">
          <a:avLst/>
        </a:prstGeom>
        <a:solidFill>
          <a:schemeClr val="lt1"/>
        </a:solidFill>
        <a:ln w="28575" cap="flat" cmpd="sng" algn="ctr">
          <a:solidFill>
            <a:srgbClr val="09A1BA"/>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CA" sz="3200" kern="1200"/>
            <a:t>Payment</a:t>
          </a:r>
        </a:p>
      </dsp:txBody>
      <dsp:txXfrm>
        <a:off x="6590821" y="795774"/>
        <a:ext cx="2676305" cy="1605783"/>
      </dsp:txXfrm>
    </dsp:sp>
    <dsp:sp modelId="{B23DC8B8-53E4-4CBA-A4D8-7B847C58EB81}">
      <dsp:nvSpPr>
        <dsp:cNvPr id="0" name=""/>
        <dsp:cNvSpPr/>
      </dsp:nvSpPr>
      <dsp:spPr>
        <a:xfrm>
          <a:off x="2681615" y="3774280"/>
          <a:ext cx="584950" cy="91440"/>
        </a:xfrm>
        <a:custGeom>
          <a:avLst/>
          <a:gdLst/>
          <a:ahLst/>
          <a:cxnLst/>
          <a:rect l="0" t="0" r="0" b="0"/>
          <a:pathLst>
            <a:path>
              <a:moveTo>
                <a:pt x="0" y="45720"/>
              </a:moveTo>
              <a:lnTo>
                <a:pt x="584950" y="45720"/>
              </a:lnTo>
            </a:path>
          </a:pathLst>
        </a:custGeom>
        <a:noFill/>
        <a:ln w="19050" cap="flat" cmpd="sng" algn="ctr">
          <a:solidFill>
            <a:srgbClr val="1781BA"/>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a:p>
      </dsp:txBody>
      <dsp:txXfrm>
        <a:off x="2958701" y="3816922"/>
        <a:ext cx="30777" cy="6155"/>
      </dsp:txXfrm>
    </dsp:sp>
    <dsp:sp modelId="{24E04D45-2EA0-4D5B-A179-67B5C0DC5D09}">
      <dsp:nvSpPr>
        <dsp:cNvPr id="0" name=""/>
        <dsp:cNvSpPr/>
      </dsp:nvSpPr>
      <dsp:spPr>
        <a:xfrm>
          <a:off x="7109" y="3017108"/>
          <a:ext cx="2676305" cy="1605783"/>
        </a:xfrm>
        <a:prstGeom prst="rect">
          <a:avLst/>
        </a:prstGeom>
        <a:solidFill>
          <a:schemeClr val="lt1">
            <a:hueOff val="0"/>
            <a:satOff val="0"/>
            <a:lumOff val="0"/>
            <a:alphaOff val="0"/>
          </a:schemeClr>
        </a:solidFill>
        <a:ln w="28575" cap="flat" cmpd="sng" algn="ctr">
          <a:solidFill>
            <a:srgbClr val="09A1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CA" sz="3200" kern="1200"/>
            <a:t>Hours</a:t>
          </a:r>
        </a:p>
      </dsp:txBody>
      <dsp:txXfrm>
        <a:off x="7109" y="3017108"/>
        <a:ext cx="2676305" cy="1605783"/>
      </dsp:txXfrm>
    </dsp:sp>
    <dsp:sp modelId="{2D19400E-DAA1-4853-9426-6C6AE27E51D4}">
      <dsp:nvSpPr>
        <dsp:cNvPr id="0" name=""/>
        <dsp:cNvSpPr/>
      </dsp:nvSpPr>
      <dsp:spPr>
        <a:xfrm>
          <a:off x="5973471" y="3774280"/>
          <a:ext cx="584950" cy="91440"/>
        </a:xfrm>
        <a:custGeom>
          <a:avLst/>
          <a:gdLst/>
          <a:ahLst/>
          <a:cxnLst/>
          <a:rect l="0" t="0" r="0" b="0"/>
          <a:pathLst>
            <a:path>
              <a:moveTo>
                <a:pt x="0" y="45720"/>
              </a:moveTo>
              <a:lnTo>
                <a:pt x="584950" y="45720"/>
              </a:lnTo>
            </a:path>
          </a:pathLst>
        </a:custGeom>
        <a:noFill/>
        <a:ln w="19050" cap="flat" cmpd="sng" algn="ctr">
          <a:solidFill>
            <a:srgbClr val="1781BA"/>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CA" sz="500" kern="1200"/>
        </a:p>
      </dsp:txBody>
      <dsp:txXfrm>
        <a:off x="6250557" y="3816922"/>
        <a:ext cx="30777" cy="6155"/>
      </dsp:txXfrm>
    </dsp:sp>
    <dsp:sp modelId="{0A4E2721-9E9E-4504-B8E2-701DFD0402A7}">
      <dsp:nvSpPr>
        <dsp:cNvPr id="0" name=""/>
        <dsp:cNvSpPr/>
      </dsp:nvSpPr>
      <dsp:spPr>
        <a:xfrm>
          <a:off x="3298965" y="3017108"/>
          <a:ext cx="2676305" cy="1605783"/>
        </a:xfrm>
        <a:prstGeom prst="rect">
          <a:avLst/>
        </a:prstGeom>
        <a:solidFill>
          <a:schemeClr val="lt1">
            <a:hueOff val="0"/>
            <a:satOff val="0"/>
            <a:lumOff val="0"/>
            <a:alphaOff val="0"/>
          </a:schemeClr>
        </a:solidFill>
        <a:ln w="28575" cap="flat" cmpd="sng" algn="ctr">
          <a:solidFill>
            <a:srgbClr val="09A1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CA" sz="3200" kern="1200"/>
            <a:t>Activities</a:t>
          </a:r>
        </a:p>
      </dsp:txBody>
      <dsp:txXfrm>
        <a:off x="3298965" y="3017108"/>
        <a:ext cx="2676305" cy="1605783"/>
      </dsp:txXfrm>
    </dsp:sp>
    <dsp:sp modelId="{53482C59-A943-43C3-A537-48E1A3722E1B}">
      <dsp:nvSpPr>
        <dsp:cNvPr id="0" name=""/>
        <dsp:cNvSpPr/>
      </dsp:nvSpPr>
      <dsp:spPr>
        <a:xfrm>
          <a:off x="6590821" y="3017108"/>
          <a:ext cx="2676305" cy="1605783"/>
        </a:xfrm>
        <a:prstGeom prst="rect">
          <a:avLst/>
        </a:prstGeom>
        <a:solidFill>
          <a:schemeClr val="lt1">
            <a:hueOff val="0"/>
            <a:satOff val="0"/>
            <a:lumOff val="0"/>
            <a:alphaOff val="0"/>
          </a:schemeClr>
        </a:solidFill>
        <a:ln w="28575" cap="flat" cmpd="sng" algn="ctr">
          <a:solidFill>
            <a:srgbClr val="09A1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CA" sz="3200" kern="1200"/>
            <a:t>Supervision</a:t>
          </a:r>
        </a:p>
      </dsp:txBody>
      <dsp:txXfrm>
        <a:off x="6590821" y="3017108"/>
        <a:ext cx="2676305" cy="1605783"/>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4F06A-36DC-C047-8C76-43419391479E}" type="datetimeFigureOut">
              <a:rPr lang="en-US" smtClean="0"/>
              <a:t>11/1/2019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EE0AA-B759-1B46-AF0A-FF6A5CE41F44}" type="slidenum">
              <a:rPr lang="en-US" smtClean="0"/>
              <a:t>‹#›</a:t>
            </a:fld>
            <a:endParaRPr lang="en-US"/>
          </a:p>
        </p:txBody>
      </p:sp>
    </p:spTree>
    <p:extLst>
      <p:ext uri="{BB962C8B-B14F-4D97-AF65-F5344CB8AC3E}">
        <p14:creationId xmlns:p14="http://schemas.microsoft.com/office/powerpoint/2010/main" val="1571053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JgKW-99k518&amp;feature=youtu.b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youtube.com/watch?v=TVZ7DRkC-58&amp;feature=youtu.b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k4e-xSherK8&amp;feature=youtu.b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heqco.ca/Pages/wel.aspx"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www.heqco.ca/SiteCollectionDocuments/HEQCO_WIL_Guide_ENG_ACC.pdf"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heqco.ca/Pages/wel.aspx"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ww.heqco.ca/SiteCollectionDocuments/HEQCO_WIL_Guide_ENG_ACC.pdf"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tsc.utoronto.ca/ctl/sites/utsc.utoronto.ca.ctl/files/u8/UofT%20White%20Paper%20Integrated%20Learning%20Experiences-%20June%202017a-2.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10"/>
          </p:nvPr>
        </p:nvSpPr>
        <p:spPr/>
        <p:txBody>
          <a:bodyPr/>
          <a:lstStyle/>
          <a:p>
            <a:fld id="{E57EE0AA-B759-1B46-AF0A-FF6A5CE41F44}" type="slidenum">
              <a:rPr lang="en-US" smtClean="0"/>
              <a:t>3</a:t>
            </a:fld>
            <a:endParaRPr lang="en-US"/>
          </a:p>
        </p:txBody>
      </p:sp>
    </p:spTree>
    <p:extLst>
      <p:ext uri="{BB962C8B-B14F-4D97-AF65-F5344CB8AC3E}">
        <p14:creationId xmlns:p14="http://schemas.microsoft.com/office/powerpoint/2010/main" val="2007779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16</a:t>
            </a:fld>
            <a:endParaRPr lang="en-US"/>
          </a:p>
        </p:txBody>
      </p:sp>
    </p:spTree>
    <p:extLst>
      <p:ext uri="{BB962C8B-B14F-4D97-AF65-F5344CB8AC3E}">
        <p14:creationId xmlns:p14="http://schemas.microsoft.com/office/powerpoint/2010/main" val="3250735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17</a:t>
            </a:fld>
            <a:endParaRPr lang="en-US"/>
          </a:p>
        </p:txBody>
      </p:sp>
    </p:spTree>
    <p:extLst>
      <p:ext uri="{BB962C8B-B14F-4D97-AF65-F5344CB8AC3E}">
        <p14:creationId xmlns:p14="http://schemas.microsoft.com/office/powerpoint/2010/main" val="615786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57EE0AA-B759-1B46-AF0A-FF6A5CE41F44}" type="slidenum">
              <a:rPr lang="en-US" smtClean="0"/>
              <a:t>18</a:t>
            </a:fld>
            <a:endParaRPr lang="en-US"/>
          </a:p>
        </p:txBody>
      </p:sp>
    </p:spTree>
    <p:extLst>
      <p:ext uri="{BB962C8B-B14F-4D97-AF65-F5344CB8AC3E}">
        <p14:creationId xmlns:p14="http://schemas.microsoft.com/office/powerpoint/2010/main" val="2123194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cs typeface="Calibri"/>
            </a:endParaRPr>
          </a:p>
        </p:txBody>
      </p:sp>
      <p:sp>
        <p:nvSpPr>
          <p:cNvPr id="4" name="Slide Number Placeholder 3"/>
          <p:cNvSpPr>
            <a:spLocks noGrp="1"/>
          </p:cNvSpPr>
          <p:nvPr>
            <p:ph type="sldNum" sz="quarter" idx="5"/>
          </p:nvPr>
        </p:nvSpPr>
        <p:spPr/>
        <p:txBody>
          <a:bodyPr/>
          <a:lstStyle/>
          <a:p>
            <a:fld id="{E57EE0AA-B759-1B46-AF0A-FF6A5CE41F44}" type="slidenum">
              <a:rPr lang="en-US" smtClean="0"/>
              <a:t>19</a:t>
            </a:fld>
            <a:endParaRPr lang="en-US"/>
          </a:p>
        </p:txBody>
      </p:sp>
    </p:spTree>
    <p:extLst>
      <p:ext uri="{BB962C8B-B14F-4D97-AF65-F5344CB8AC3E}">
        <p14:creationId xmlns:p14="http://schemas.microsoft.com/office/powerpoint/2010/main" val="2051100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Bill </a:t>
            </a:r>
            <a:r>
              <a:rPr lang="en-CA" err="1"/>
              <a:t>Ju</a:t>
            </a:r>
            <a:endParaRPr lang="en-CA"/>
          </a:p>
          <a:p>
            <a:r>
              <a:rPr lang="en-CA">
                <a:hlinkClick r:id="rId3"/>
              </a:rPr>
              <a:t>https://www.youtube.com/watch?v=JgKW-99k518&amp;feature=youtu.be</a:t>
            </a:r>
            <a:endParaRPr lang="en-CA"/>
          </a:p>
          <a:p>
            <a:endParaRPr lang="en-CA"/>
          </a:p>
          <a:p>
            <a:r>
              <a:rPr lang="en-CA"/>
              <a:t>Ira</a:t>
            </a:r>
            <a:r>
              <a:rPr lang="en-CA" baseline="0"/>
              <a:t> Wells</a:t>
            </a:r>
          </a:p>
          <a:p>
            <a:r>
              <a:rPr lang="en-CA">
                <a:hlinkClick r:id="rId4"/>
              </a:rPr>
              <a:t>https://www.youtube.com/watch?v=TVZ7DRkC-58&amp;feature=youtu.be</a:t>
            </a:r>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22</a:t>
            </a:fld>
            <a:endParaRPr lang="en-US"/>
          </a:p>
        </p:txBody>
      </p:sp>
    </p:spTree>
    <p:extLst>
      <p:ext uri="{BB962C8B-B14F-4D97-AF65-F5344CB8AC3E}">
        <p14:creationId xmlns:p14="http://schemas.microsoft.com/office/powerpoint/2010/main" val="1855297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57EE0AA-B759-1B46-AF0A-FF6A5CE41F44}" type="slidenum">
              <a:rPr lang="en-US" smtClean="0"/>
              <a:t>25</a:t>
            </a:fld>
            <a:endParaRPr lang="en-US"/>
          </a:p>
        </p:txBody>
      </p:sp>
    </p:spTree>
    <p:extLst>
      <p:ext uri="{BB962C8B-B14F-4D97-AF65-F5344CB8AC3E}">
        <p14:creationId xmlns:p14="http://schemas.microsoft.com/office/powerpoint/2010/main" val="1355050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https://www.youtube.com/watch?v=k4e-xSherK8&amp;feature=youtu.be</a:t>
            </a:r>
            <a:endParaRPr lang="en-US"/>
          </a:p>
        </p:txBody>
      </p:sp>
      <p:sp>
        <p:nvSpPr>
          <p:cNvPr id="4" name="Slide Number Placeholder 3"/>
          <p:cNvSpPr>
            <a:spLocks noGrp="1"/>
          </p:cNvSpPr>
          <p:nvPr>
            <p:ph type="sldNum" sz="quarter" idx="10"/>
          </p:nvPr>
        </p:nvSpPr>
        <p:spPr/>
        <p:txBody>
          <a:bodyPr/>
          <a:lstStyle/>
          <a:p>
            <a:fld id="{E57EE0AA-B759-1B46-AF0A-FF6A5CE41F44}" type="slidenum">
              <a:rPr lang="en-US" smtClean="0"/>
              <a:t>27</a:t>
            </a:fld>
            <a:endParaRPr lang="en-US"/>
          </a:p>
        </p:txBody>
      </p:sp>
    </p:spTree>
    <p:extLst>
      <p:ext uri="{BB962C8B-B14F-4D97-AF65-F5344CB8AC3E}">
        <p14:creationId xmlns:p14="http://schemas.microsoft.com/office/powerpoint/2010/main" val="860472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29</a:t>
            </a:fld>
            <a:endParaRPr lang="en-US"/>
          </a:p>
        </p:txBody>
      </p:sp>
    </p:spTree>
    <p:extLst>
      <p:ext uri="{BB962C8B-B14F-4D97-AF65-F5344CB8AC3E}">
        <p14:creationId xmlns:p14="http://schemas.microsoft.com/office/powerpoint/2010/main" val="3969630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solidFill>
                  <a:schemeClr val="accent2">
                    <a:lumMod val="75000"/>
                  </a:schemeClr>
                </a:solidFill>
                <a:latin typeface="Arial" charset="0"/>
                <a:ea typeface="Arial" charset="0"/>
                <a:cs typeface="Arial" charset="0"/>
                <a:hlinkClick r:id="rId3"/>
              </a:rPr>
              <a:t>Link-- The Higher Education Quality Council of Ontario’s (HEQCO)</a:t>
            </a:r>
            <a:r>
              <a:rPr lang="en-US">
                <a:solidFill>
                  <a:schemeClr val="accent2">
                    <a:lumMod val="75000"/>
                  </a:schemeClr>
                </a:solidFill>
                <a:latin typeface="Arial" charset="0"/>
                <a:ea typeface="Arial" charset="0"/>
                <a:cs typeface="Arial" charset="0"/>
              </a:rPr>
              <a:t> </a:t>
            </a:r>
            <a:br>
              <a:rPr lang="en-US">
                <a:solidFill>
                  <a:schemeClr val="accent2">
                    <a:lumMod val="75000"/>
                  </a:schemeClr>
                </a:solidFill>
                <a:latin typeface="Arial" charset="0"/>
                <a:ea typeface="Arial" charset="0"/>
                <a:cs typeface="Arial" charset="0"/>
              </a:rPr>
            </a:br>
            <a:r>
              <a:rPr lang="en-US" i="1" u="sng">
                <a:solidFill>
                  <a:schemeClr val="accent2">
                    <a:lumMod val="75000"/>
                  </a:schemeClr>
                </a:solidFill>
                <a:latin typeface="Arial" charset="0"/>
                <a:ea typeface="Arial" charset="0"/>
                <a:cs typeface="Arial" charset="0"/>
                <a:hlinkClick r:id="rId4"/>
              </a:rPr>
              <a:t>A Practical Guide for Work Integrated Learning</a:t>
            </a:r>
            <a:endParaRPr lang="en-US" i="1" u="sng">
              <a:solidFill>
                <a:schemeClr val="accent2">
                  <a:lumMod val="75000"/>
                </a:schemeClr>
              </a:solidFill>
              <a:latin typeface="Arial" charset="0"/>
              <a:ea typeface="Arial" charset="0"/>
              <a:cs typeface="Arial" charset="0"/>
            </a:endParaRPr>
          </a:p>
        </p:txBody>
      </p:sp>
      <p:sp>
        <p:nvSpPr>
          <p:cNvPr id="4" name="Slide Number Placeholder 3"/>
          <p:cNvSpPr>
            <a:spLocks noGrp="1"/>
          </p:cNvSpPr>
          <p:nvPr>
            <p:ph type="sldNum" sz="quarter" idx="5"/>
          </p:nvPr>
        </p:nvSpPr>
        <p:spPr/>
        <p:txBody>
          <a:bodyPr/>
          <a:lstStyle/>
          <a:p>
            <a:fld id="{E57EE0AA-B759-1B46-AF0A-FF6A5CE41F44}" type="slidenum">
              <a:rPr lang="en-US" smtClean="0"/>
              <a:t>34</a:t>
            </a:fld>
            <a:endParaRPr lang="en-US"/>
          </a:p>
        </p:txBody>
      </p:sp>
    </p:spTree>
    <p:extLst>
      <p:ext uri="{BB962C8B-B14F-4D97-AF65-F5344CB8AC3E}">
        <p14:creationId xmlns:p14="http://schemas.microsoft.com/office/powerpoint/2010/main" val="1685893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solidFill>
                  <a:schemeClr val="accent2">
                    <a:lumMod val="75000"/>
                  </a:schemeClr>
                </a:solidFill>
                <a:latin typeface="Arial" charset="0"/>
                <a:ea typeface="Arial" charset="0"/>
                <a:cs typeface="Arial" charset="0"/>
                <a:hlinkClick r:id="rId3"/>
              </a:rPr>
              <a:t>Link: The Higher Education Quality Council of Ontario’s (</a:t>
            </a:r>
            <a:r>
              <a:rPr lang="en-US" u="sng" err="1">
                <a:solidFill>
                  <a:schemeClr val="accent2">
                    <a:lumMod val="75000"/>
                  </a:schemeClr>
                </a:solidFill>
                <a:latin typeface="Arial" charset="0"/>
                <a:ea typeface="Arial" charset="0"/>
                <a:cs typeface="Arial" charset="0"/>
                <a:hlinkClick r:id="rId3"/>
              </a:rPr>
              <a:t>HEQCO</a:t>
            </a:r>
            <a:r>
              <a:rPr lang="en-US" u="sng">
                <a:solidFill>
                  <a:schemeClr val="accent2">
                    <a:lumMod val="75000"/>
                  </a:schemeClr>
                </a:solidFill>
                <a:latin typeface="Arial" charset="0"/>
                <a:ea typeface="Arial" charset="0"/>
                <a:cs typeface="Arial" charset="0"/>
                <a:hlinkClick r:id="rId3"/>
              </a:rPr>
              <a:t>)</a:t>
            </a:r>
            <a:r>
              <a:rPr lang="en-US">
                <a:solidFill>
                  <a:schemeClr val="accent2">
                    <a:lumMod val="75000"/>
                  </a:schemeClr>
                </a:solidFill>
                <a:latin typeface="Arial" charset="0"/>
                <a:ea typeface="Arial" charset="0"/>
                <a:cs typeface="Arial" charset="0"/>
              </a:rPr>
              <a:t> </a:t>
            </a:r>
            <a:br>
              <a:rPr lang="en-US">
                <a:solidFill>
                  <a:schemeClr val="accent2">
                    <a:lumMod val="75000"/>
                  </a:schemeClr>
                </a:solidFill>
                <a:latin typeface="Arial" charset="0"/>
                <a:ea typeface="Arial" charset="0"/>
                <a:cs typeface="Arial" charset="0"/>
              </a:rPr>
            </a:br>
            <a:r>
              <a:rPr lang="en-US" i="1" u="sng">
                <a:solidFill>
                  <a:schemeClr val="accent2">
                    <a:lumMod val="75000"/>
                  </a:schemeClr>
                </a:solidFill>
                <a:latin typeface="Arial" charset="0"/>
                <a:ea typeface="Arial" charset="0"/>
                <a:cs typeface="Arial" charset="0"/>
                <a:hlinkClick r:id="rId4"/>
              </a:rPr>
              <a:t>A Practical Guide for Work Integrated Learning</a:t>
            </a:r>
            <a:endParaRPr lang="en-US" cap="all">
              <a:latin typeface="Arial" charset="0"/>
              <a:ea typeface="Arial" charset="0"/>
              <a:cs typeface="Arial" charset="0"/>
            </a:endParaRPr>
          </a:p>
          <a:p>
            <a:endParaRPr lang="en-US"/>
          </a:p>
        </p:txBody>
      </p:sp>
      <p:sp>
        <p:nvSpPr>
          <p:cNvPr id="4" name="Slide Number Placeholder 3"/>
          <p:cNvSpPr>
            <a:spLocks noGrp="1"/>
          </p:cNvSpPr>
          <p:nvPr>
            <p:ph type="sldNum" sz="quarter" idx="5"/>
          </p:nvPr>
        </p:nvSpPr>
        <p:spPr/>
        <p:txBody>
          <a:bodyPr/>
          <a:lstStyle/>
          <a:p>
            <a:fld id="{E57EE0AA-B759-1B46-AF0A-FF6A5CE41F44}" type="slidenum">
              <a:rPr lang="en-US" smtClean="0"/>
              <a:t>35</a:t>
            </a:fld>
            <a:endParaRPr lang="en-US"/>
          </a:p>
        </p:txBody>
      </p:sp>
    </p:spTree>
    <p:extLst>
      <p:ext uri="{BB962C8B-B14F-4D97-AF65-F5344CB8AC3E}">
        <p14:creationId xmlns:p14="http://schemas.microsoft.com/office/powerpoint/2010/main" val="2058635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This</a:t>
            </a:r>
            <a:r>
              <a:rPr lang="en-US" sz="1200" b="0" i="0" kern="1200" baseline="0">
                <a:solidFill>
                  <a:schemeClr val="tx1"/>
                </a:solidFill>
                <a:effectLst/>
                <a:latin typeface="+mn-lt"/>
                <a:ea typeface="+mn-ea"/>
                <a:cs typeface="+mn-cs"/>
              </a:rPr>
              <a:t> is the first citation in this presentation – subsequent citations show (U of T, 2017)</a:t>
            </a: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Rethinking higher education curricula: Increasing impact through experiential, work-integrated, and community-engaged learning (2017, June). A white paper for the University of Toronto. Retrieved from: </a:t>
            </a:r>
            <a:r>
              <a:rPr lang="en-US" sz="1200" b="0" i="0" u="sng" kern="1200">
                <a:solidFill>
                  <a:schemeClr val="tx1"/>
                </a:solidFill>
                <a:effectLst/>
                <a:latin typeface="+mn-lt"/>
                <a:ea typeface="+mn-ea"/>
                <a:cs typeface="+mn-cs"/>
                <a:hlinkClick r:id="rId3" invalidUrl="https://www.utsc.utoronto.ca/ctl/sites/utsc.utoronto.ca.ctl/files/u8/UofT White Paper Integrated Learning Experiences- June 2017a-2.pdf"/>
              </a:rPr>
              <a:t>https://</a:t>
            </a:r>
            <a:r>
              <a:rPr lang="en-US" sz="1200" b="0" i="0" u="sng" kern="1200" err="1">
                <a:solidFill>
                  <a:schemeClr val="tx1"/>
                </a:solidFill>
                <a:effectLst/>
                <a:latin typeface="+mn-lt"/>
                <a:ea typeface="+mn-ea"/>
                <a:cs typeface="+mn-cs"/>
                <a:hlinkClick r:id="rId3" invalidUrl="https://www.utsc.utoronto.ca/ctl/sites/utsc.utoronto.ca.ctl/files/u8/UofT White Paper Integrated Learning Experiences- June 2017a-2.pdf"/>
              </a:rPr>
              <a:t>www.utsc.utoronto.ca</a:t>
            </a:r>
            <a:r>
              <a:rPr lang="en-US" sz="1200" b="0" i="0" u="sng" kern="1200">
                <a:solidFill>
                  <a:schemeClr val="tx1"/>
                </a:solidFill>
                <a:effectLst/>
                <a:latin typeface="+mn-lt"/>
                <a:ea typeface="+mn-ea"/>
                <a:cs typeface="+mn-cs"/>
                <a:hlinkClick r:id="rId3" invalidUrl="https://www.utsc.utoronto.ca/ctl/sites/utsc.utoronto.ca.ctl/files/u8/UofT White Paper Integrated Learning Experiences- June 2017a-2.pdf"/>
              </a:rPr>
              <a:t>/</a:t>
            </a:r>
            <a:r>
              <a:rPr lang="en-US" sz="1200" b="0" i="0" u="sng" kern="1200" err="1">
                <a:solidFill>
                  <a:schemeClr val="tx1"/>
                </a:solidFill>
                <a:effectLst/>
                <a:latin typeface="+mn-lt"/>
                <a:ea typeface="+mn-ea"/>
                <a:cs typeface="+mn-cs"/>
                <a:hlinkClick r:id="rId3" invalidUrl="https://www.utsc.utoronto.ca/ctl/sites/utsc.utoronto.ca.ctl/files/u8/UofT White Paper Integrated Learning Experiences- June 2017a-2.pdf"/>
              </a:rPr>
              <a:t>ctl</a:t>
            </a:r>
            <a:r>
              <a:rPr lang="en-US" sz="1200" b="0" i="0" u="sng" kern="1200">
                <a:solidFill>
                  <a:schemeClr val="tx1"/>
                </a:solidFill>
                <a:effectLst/>
                <a:latin typeface="+mn-lt"/>
                <a:ea typeface="+mn-ea"/>
                <a:cs typeface="+mn-cs"/>
                <a:hlinkClick r:id="rId3" invalidUrl="https://www.utsc.utoronto.ca/ctl/sites/utsc.utoronto.ca.ctl/files/u8/UofT White Paper Integrated Learning Experiences- June 2017a-2.pdf"/>
              </a:rPr>
              <a:t>/sites/</a:t>
            </a:r>
            <a:r>
              <a:rPr lang="en-US" sz="1200" b="0" i="0" u="sng" kern="1200" err="1">
                <a:solidFill>
                  <a:schemeClr val="tx1"/>
                </a:solidFill>
                <a:effectLst/>
                <a:latin typeface="+mn-lt"/>
                <a:ea typeface="+mn-ea"/>
                <a:cs typeface="+mn-cs"/>
                <a:hlinkClick r:id="rId3" invalidUrl="https://www.utsc.utoronto.ca/ctl/sites/utsc.utoronto.ca.ctl/files/u8/UofT White Paper Integrated Learning Experiences- June 2017a-2.pdf"/>
              </a:rPr>
              <a:t>utsc.utoronto.ca.ctl</a:t>
            </a:r>
            <a:r>
              <a:rPr lang="en-US" sz="1200" b="0" i="0" u="sng" kern="1200">
                <a:solidFill>
                  <a:schemeClr val="tx1"/>
                </a:solidFill>
                <a:effectLst/>
                <a:latin typeface="+mn-lt"/>
                <a:ea typeface="+mn-ea"/>
                <a:cs typeface="+mn-cs"/>
                <a:hlinkClick r:id="rId3" invalidUrl="https://www.utsc.utoronto.ca/ctl/sites/utsc.utoronto.ca.ctl/files/u8/UofT White Paper Integrated Learning Experiences- June 2017a-2.pdf"/>
              </a:rPr>
              <a:t>/files/</a:t>
            </a:r>
            <a:r>
              <a:rPr lang="en-US" sz="1200" b="0" i="0" u="sng" kern="1200" err="1">
                <a:solidFill>
                  <a:schemeClr val="tx1"/>
                </a:solidFill>
                <a:effectLst/>
                <a:latin typeface="+mn-lt"/>
                <a:ea typeface="+mn-ea"/>
                <a:cs typeface="+mn-cs"/>
                <a:hlinkClick r:id="rId3" invalidUrl="https://www.utsc.utoronto.ca/ctl/sites/utsc.utoronto.ca.ctl/files/u8/UofT White Paper Integrated Learning Experiences- June 2017a-2.pdf"/>
              </a:rPr>
              <a:t>u8</a:t>
            </a:r>
            <a:r>
              <a:rPr lang="en-US" sz="1200" b="0" i="0" u="sng" kern="1200">
                <a:solidFill>
                  <a:schemeClr val="tx1"/>
                </a:solidFill>
                <a:effectLst/>
                <a:latin typeface="+mn-lt"/>
                <a:ea typeface="+mn-ea"/>
                <a:cs typeface="+mn-cs"/>
                <a:hlinkClick r:id="rId3" invalidUrl="https://www.utsc.utoronto.ca/ctl/sites/utsc.utoronto.ca.ctl/files/u8/UofT White Paper Integrated Learning Experiences- June 2017a-2.pdf"/>
              </a:rPr>
              <a:t>/</a:t>
            </a:r>
            <a:r>
              <a:rPr lang="en-US" sz="1200" b="0" i="0" u="sng" kern="1200" err="1">
                <a:solidFill>
                  <a:schemeClr val="tx1"/>
                </a:solidFill>
                <a:effectLst/>
                <a:latin typeface="+mn-lt"/>
                <a:ea typeface="+mn-ea"/>
                <a:cs typeface="+mn-cs"/>
                <a:hlinkClick r:id="rId3" invalidUrl="https://www.utsc.utoronto.ca/ctl/sites/utsc.utoronto.ca.ctl/files/u8/UofT White Paper Integrated Learning Experiences- June 2017a-2.pdf"/>
              </a:rPr>
              <a:t>UofT%20White%20Paper%20Integrated%20Learning%20Experiences</a:t>
            </a:r>
            <a:r>
              <a:rPr lang="en-US" sz="1200" b="0" i="0" u="sng" kern="1200">
                <a:solidFill>
                  <a:schemeClr val="tx1"/>
                </a:solidFill>
                <a:effectLst/>
                <a:latin typeface="+mn-lt"/>
                <a:ea typeface="+mn-ea"/>
                <a:cs typeface="+mn-cs"/>
                <a:hlinkClick r:id="rId3" invalidUrl="https://www.utsc.utoronto.ca/ctl/sites/utsc.utoronto.ca.ctl/files/u8/UofT White Paper Integrated Learning Experiences- June 2017a-2.pdf"/>
              </a:rPr>
              <a:t>-%</a:t>
            </a:r>
            <a:r>
              <a:rPr lang="en-US" sz="1200" b="0" i="0" u="sng" kern="1200" err="1">
                <a:solidFill>
                  <a:schemeClr val="tx1"/>
                </a:solidFill>
                <a:effectLst/>
                <a:latin typeface="+mn-lt"/>
                <a:ea typeface="+mn-ea"/>
                <a:cs typeface="+mn-cs"/>
                <a:hlinkClick r:id="rId3" invalidUrl="https://www.utsc.utoronto.ca/ctl/sites/utsc.utoronto.ca.ctl/files/u8/UofT White Paper Integrated Learning Experiences- June 2017a-2.pdf"/>
              </a:rPr>
              <a:t>20June%202017a-2.pdf</a:t>
            </a:r>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7</a:t>
            </a:fld>
            <a:endParaRPr lang="en-US"/>
          </a:p>
        </p:txBody>
      </p:sp>
    </p:spTree>
    <p:extLst>
      <p:ext uri="{BB962C8B-B14F-4D97-AF65-F5344CB8AC3E}">
        <p14:creationId xmlns:p14="http://schemas.microsoft.com/office/powerpoint/2010/main" val="193856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37</a:t>
            </a:fld>
            <a:endParaRPr lang="en-US"/>
          </a:p>
        </p:txBody>
      </p:sp>
    </p:spTree>
    <p:extLst>
      <p:ext uri="{BB962C8B-B14F-4D97-AF65-F5344CB8AC3E}">
        <p14:creationId xmlns:p14="http://schemas.microsoft.com/office/powerpoint/2010/main" val="342589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8</a:t>
            </a:fld>
            <a:endParaRPr lang="en-US"/>
          </a:p>
        </p:txBody>
      </p:sp>
    </p:spTree>
    <p:extLst>
      <p:ext uri="{BB962C8B-B14F-4D97-AF65-F5344CB8AC3E}">
        <p14:creationId xmlns:p14="http://schemas.microsoft.com/office/powerpoint/2010/main" val="2133673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9</a:t>
            </a:fld>
            <a:endParaRPr lang="en-US"/>
          </a:p>
        </p:txBody>
      </p:sp>
    </p:spTree>
    <p:extLst>
      <p:ext uri="{BB962C8B-B14F-4D97-AF65-F5344CB8AC3E}">
        <p14:creationId xmlns:p14="http://schemas.microsoft.com/office/powerpoint/2010/main" val="1726682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10</a:t>
            </a:fld>
            <a:endParaRPr lang="en-US"/>
          </a:p>
        </p:txBody>
      </p:sp>
    </p:spTree>
    <p:extLst>
      <p:ext uri="{BB962C8B-B14F-4D97-AF65-F5344CB8AC3E}">
        <p14:creationId xmlns:p14="http://schemas.microsoft.com/office/powerpoint/2010/main" val="201933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11</a:t>
            </a:fld>
            <a:endParaRPr lang="en-US"/>
          </a:p>
        </p:txBody>
      </p:sp>
    </p:spTree>
    <p:extLst>
      <p:ext uri="{BB962C8B-B14F-4D97-AF65-F5344CB8AC3E}">
        <p14:creationId xmlns:p14="http://schemas.microsoft.com/office/powerpoint/2010/main" val="2627189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12</a:t>
            </a:fld>
            <a:endParaRPr lang="en-US"/>
          </a:p>
        </p:txBody>
      </p:sp>
    </p:spTree>
    <p:extLst>
      <p:ext uri="{BB962C8B-B14F-4D97-AF65-F5344CB8AC3E}">
        <p14:creationId xmlns:p14="http://schemas.microsoft.com/office/powerpoint/2010/main" val="349503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13</a:t>
            </a:fld>
            <a:endParaRPr lang="en-US"/>
          </a:p>
        </p:txBody>
      </p:sp>
    </p:spTree>
    <p:extLst>
      <p:ext uri="{BB962C8B-B14F-4D97-AF65-F5344CB8AC3E}">
        <p14:creationId xmlns:p14="http://schemas.microsoft.com/office/powerpoint/2010/main" val="3305653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E57EE0AA-B759-1B46-AF0A-FF6A5CE41F44}" type="slidenum">
              <a:rPr lang="en-US" smtClean="0"/>
              <a:t>14</a:t>
            </a:fld>
            <a:endParaRPr lang="en-US"/>
          </a:p>
        </p:txBody>
      </p:sp>
    </p:spTree>
    <p:extLst>
      <p:ext uri="{BB962C8B-B14F-4D97-AF65-F5344CB8AC3E}">
        <p14:creationId xmlns:p14="http://schemas.microsoft.com/office/powerpoint/2010/main" val="2373533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49953"/>
            <a:ext cx="9144000" cy="2387600"/>
          </a:xfrm>
        </p:spPr>
        <p:txBody>
          <a:bodyPr anchor="b">
            <a:normAutofit/>
          </a:bodyPr>
          <a:lstStyle>
            <a:lvl1pPr marL="0" algn="r" defTabSz="914400" rtl="0" eaLnBrk="1" latinLnBrk="0" hangingPunct="1">
              <a:lnSpc>
                <a:spcPct val="90000"/>
              </a:lnSpc>
              <a:spcBef>
                <a:spcPct val="0"/>
              </a:spcBef>
              <a:buNone/>
              <a:defRPr lang="en-CA" sz="6000" b="1" kern="1200" dirty="0">
                <a:solidFill>
                  <a:schemeClr val="bg1"/>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sp>
        <p:nvSpPr>
          <p:cNvPr id="10" name="Subtitle 2">
            <a:extLst>
              <a:ext uri="{FF2B5EF4-FFF2-40B4-BE49-F238E27FC236}">
                <a16:creationId xmlns:a16="http://schemas.microsoft.com/office/drawing/2014/main" id="{CB33AD01-81E7-544C-B64D-3B56EBF2BE77}"/>
              </a:ext>
            </a:extLst>
          </p:cNvPr>
          <p:cNvSpPr>
            <a:spLocks noGrp="1"/>
          </p:cNvSpPr>
          <p:nvPr>
            <p:ph type="subTitle" idx="1" hasCustomPrompt="1"/>
          </p:nvPr>
        </p:nvSpPr>
        <p:spPr>
          <a:xfrm>
            <a:off x="1524000" y="5103813"/>
            <a:ext cx="9144000" cy="1655762"/>
          </a:xfrm>
        </p:spPr>
        <p:txBody>
          <a:bodyPr/>
          <a:lstStyle>
            <a:lvl1pPr marL="0" indent="0" algn="r">
              <a:buNone/>
              <a:defRPr sz="2400" b="1">
                <a:solidFill>
                  <a:schemeClr val="bg1"/>
                </a:solidFill>
                <a:latin typeface="+mj-lt"/>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76468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4EB16-40D9-9648-A943-FED84061E13A}"/>
              </a:ext>
            </a:extLst>
          </p:cNvPr>
          <p:cNvSpPr>
            <a:spLocks noGrp="1"/>
          </p:cNvSpPr>
          <p:nvPr>
            <p:ph type="title"/>
          </p:nvPr>
        </p:nvSpPr>
        <p:spPr>
          <a:xfrm>
            <a:off x="831850" y="1583618"/>
            <a:ext cx="10515600" cy="2852737"/>
          </a:xfrm>
        </p:spPr>
        <p:txBody>
          <a:bodyPr anchor="b"/>
          <a:lstStyle>
            <a:lvl1pPr algn="ct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350699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lgn="l" defTabSz="914400" rtl="0" eaLnBrk="1" latinLnBrk="0" hangingPunct="1">
              <a:lnSpc>
                <a:spcPct val="90000"/>
              </a:lnSpc>
              <a:spcBef>
                <a:spcPct val="0"/>
              </a:spcBef>
              <a:buNone/>
              <a:defRPr lang="en-CA" sz="2800" b="0" kern="1200" dirty="0">
                <a:solidFill>
                  <a:schemeClr val="bg1">
                    <a:lumMod val="50000"/>
                  </a:schemeClr>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sp>
        <p:nvSpPr>
          <p:cNvPr id="3" name="Content Placeholder 2"/>
          <p:cNvSpPr>
            <a:spLocks noGrp="1"/>
          </p:cNvSpPr>
          <p:nvPr>
            <p:ph idx="1"/>
          </p:nvPr>
        </p:nvSpPr>
        <p:spPr>
          <a:xfrm>
            <a:off x="838200" y="1223889"/>
            <a:ext cx="10515600" cy="4590315"/>
          </a:xfrm>
        </p:spPr>
        <p:txBody>
          <a:bodyPr>
            <a:normAutofit/>
          </a:bodyPr>
          <a:lstStyle>
            <a:lvl1pPr marL="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1pPr>
            <a:lvl2pPr marL="2286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2pPr>
            <a:lvl3pPr marL="6858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3pPr>
            <a:lvl4pPr marL="11430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4pPr>
            <a:lvl5pPr marL="1600200" indent="0">
              <a:lnSpc>
                <a:spcPct val="100000"/>
              </a:lnSpc>
              <a:spcAft>
                <a:spcPts val="1200"/>
              </a:spcAft>
              <a:buClr>
                <a:schemeClr val="accent3">
                  <a:lumMod val="75000"/>
                </a:schemeClr>
              </a:buClr>
              <a:buFontTx/>
              <a:buNone/>
              <a:defRPr sz="2400">
                <a:solidFill>
                  <a:schemeClr val="tx1">
                    <a:lumMod val="50000"/>
                    <a:lumOff val="50000"/>
                  </a:schemeClr>
                </a:solidFill>
                <a:latin typeface="+mn-lt"/>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56263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st_Title _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1">
                    <a:lumMod val="50000"/>
                  </a:schemeClr>
                </a:solidFill>
                <a:latin typeface="+mj-lt"/>
              </a:defRPr>
            </a:lvl1pPr>
          </a:lstStyle>
          <a:p>
            <a:r>
              <a:rPr lang="en-US"/>
              <a:t>CLICK TO EDIT MASTER TITLE STYLE</a:t>
            </a:r>
            <a:endParaRPr lang="en-CA"/>
          </a:p>
        </p:txBody>
      </p:sp>
      <p:cxnSp>
        <p:nvCxnSpPr>
          <p:cNvPr id="8" name="Straight Connector 7"/>
          <p:cNvCxnSpPr/>
          <p:nvPr/>
        </p:nvCxnSpPr>
        <p:spPr>
          <a:xfrm>
            <a:off x="-30480" y="855359"/>
            <a:ext cx="12252960" cy="0"/>
          </a:xfrm>
          <a:prstGeom prst="line">
            <a:avLst/>
          </a:prstGeom>
          <a:ln>
            <a:solidFill>
              <a:srgbClr val="0059B3"/>
            </a:solidFill>
          </a:ln>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idx="1"/>
          </p:nvPr>
        </p:nvSpPr>
        <p:spPr>
          <a:xfrm>
            <a:off x="838200" y="1223889"/>
            <a:ext cx="10515600" cy="4773545"/>
          </a:xfrm>
        </p:spPr>
        <p:txBody>
          <a:bodyPr>
            <a:normAutofit/>
          </a:bodyPr>
          <a:lstStyle>
            <a:lvl1pPr marL="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Aft>
                <a:spcPts val="900"/>
              </a:spcAft>
              <a:buClr>
                <a:schemeClr val="accent3">
                  <a:lumMod val="50000"/>
                </a:schemeClr>
              </a:buClr>
              <a:buFontTx/>
              <a:buNone/>
              <a:defRPr lang="en-US" sz="2400" kern="1200" dirty="0" smtClean="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Aft>
                <a:spcPts val="900"/>
              </a:spcAft>
              <a:buClr>
                <a:schemeClr val="accent3">
                  <a:lumMod val="50000"/>
                </a:schemeClr>
              </a:buClr>
              <a:buFontTx/>
              <a:buNone/>
              <a:defRPr lang="en-CA" sz="2400" kern="1200" dirty="0">
                <a:solidFill>
                  <a:schemeClr val="tx1"/>
                </a:solidFill>
                <a:latin typeface="+mn-lt"/>
                <a:ea typeface="Verdana" panose="020B060403050404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ext Placeholder 16"/>
          <p:cNvSpPr>
            <a:spLocks noGrp="1"/>
          </p:cNvSpPr>
          <p:nvPr>
            <p:ph type="body" sz="quarter" idx="14" hasCustomPrompt="1"/>
          </p:nvPr>
        </p:nvSpPr>
        <p:spPr>
          <a:xfrm>
            <a:off x="838200" y="5999092"/>
            <a:ext cx="10515600" cy="355600"/>
          </a:xfrm>
        </p:spPr>
        <p:txBody>
          <a:bodyPr>
            <a:noAutofit/>
          </a:bodyPr>
          <a:lstStyle>
            <a:lvl1pPr marL="0" indent="0">
              <a:buNone/>
              <a:defRPr lang="en-US" sz="1400" kern="1200" dirty="0">
                <a:solidFill>
                  <a:schemeClr val="tx1">
                    <a:lumMod val="50000"/>
                    <a:lumOff val="50000"/>
                  </a:schemeClr>
                </a:solidFill>
                <a:latin typeface="+mn-lt"/>
                <a:ea typeface="Verdana" panose="020B0604030504040204" pitchFamily="34" charset="0"/>
                <a:cs typeface="Arial" panose="020B0604020202020204" pitchFamily="34" charset="0"/>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marL="0" lvl="0" indent="0" algn="r" defTabSz="914400" rtl="0" eaLnBrk="1" latinLnBrk="0" hangingPunct="1">
              <a:lnSpc>
                <a:spcPct val="100000"/>
              </a:lnSpc>
              <a:spcBef>
                <a:spcPts val="1000"/>
              </a:spcBef>
              <a:spcAft>
                <a:spcPts val="900"/>
              </a:spcAft>
              <a:buClr>
                <a:schemeClr val="accent3">
                  <a:lumMod val="75000"/>
                </a:schemeClr>
              </a:buClr>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343473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nst_Title_SubTitle_On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1">
                    <a:lumMod val="50000"/>
                  </a:schemeClr>
                </a:solidFill>
                <a:latin typeface="+mj-lt"/>
              </a:defRPr>
            </a:lvl1pPr>
          </a:lstStyle>
          <a:p>
            <a:r>
              <a:rPr lang="en-US"/>
              <a:t>CLICK TO EDIT MASTER TITLE STYLE</a:t>
            </a:r>
            <a:endParaRPr lang="en-CA"/>
          </a:p>
        </p:txBody>
      </p:sp>
      <p:cxnSp>
        <p:nvCxnSpPr>
          <p:cNvPr id="11" name="Straight Connector 10">
            <a:extLst>
              <a:ext uri="{FF2B5EF4-FFF2-40B4-BE49-F238E27FC236}">
                <a16:creationId xmlns:a16="http://schemas.microsoft.com/office/drawing/2014/main" id="{38EB604B-F0ED-7046-AA30-C27CE5722FA1}"/>
              </a:ext>
            </a:extLst>
          </p:cNvPr>
          <p:cNvCxnSpPr/>
          <p:nvPr userDrawn="1"/>
        </p:nvCxnSpPr>
        <p:spPr>
          <a:xfrm>
            <a:off x="-30480" y="864898"/>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5"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sz="2400" b="1" baseline="0">
                <a:solidFill>
                  <a:schemeClr val="accent6">
                    <a:lumMod val="75000"/>
                  </a:schemeClr>
                </a:solidFill>
              </a:defRPr>
            </a:lvl1pPr>
          </a:lstStyle>
          <a:p>
            <a:pPr lvl="0"/>
            <a:r>
              <a:rPr lang="en-US"/>
              <a:t>Click here to edit subtitle</a:t>
            </a:r>
          </a:p>
        </p:txBody>
      </p:sp>
      <p:sp>
        <p:nvSpPr>
          <p:cNvPr id="3" name="Content Placeholder 2"/>
          <p:cNvSpPr>
            <a:spLocks noGrp="1"/>
          </p:cNvSpPr>
          <p:nvPr>
            <p:ph idx="1"/>
          </p:nvPr>
        </p:nvSpPr>
        <p:spPr>
          <a:xfrm>
            <a:off x="838200" y="2011606"/>
            <a:ext cx="10515600" cy="3991034"/>
          </a:xfrm>
        </p:spPr>
        <p:txBody>
          <a:bodyPr>
            <a:normAutofit/>
          </a:bodyPr>
          <a:lstStyle>
            <a:lvl1pPr marL="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1pPr>
            <a:lvl2pPr marL="2286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2pPr>
            <a:lvl3pPr marL="6858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3pPr>
            <a:lvl4pPr marL="11430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4pPr>
            <a:lvl5pPr marL="1600200" indent="0">
              <a:lnSpc>
                <a:spcPct val="100000"/>
              </a:lnSpc>
              <a:buNone/>
              <a:defRPr sz="2400">
                <a:latin typeface="Arial" panose="020B0604020202020204" pitchFamily="34" charset="0"/>
                <a:ea typeface="Verdana" panose="020B060403050404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ext Placeholder 16"/>
          <p:cNvSpPr>
            <a:spLocks noGrp="1"/>
          </p:cNvSpPr>
          <p:nvPr>
            <p:ph type="body" sz="quarter" idx="14" hasCustomPrompt="1"/>
          </p:nvPr>
        </p:nvSpPr>
        <p:spPr>
          <a:xfrm>
            <a:off x="838200" y="5999092"/>
            <a:ext cx="10515600" cy="355600"/>
          </a:xfrm>
        </p:spPr>
        <p:txBody>
          <a:bodyPr>
            <a:noAutofit/>
          </a:bodyPr>
          <a:lstStyle>
            <a:lvl1pPr marL="0" indent="0">
              <a:buNone/>
              <a:defRPr lang="en-US" sz="1400" kern="1200" dirty="0">
                <a:solidFill>
                  <a:schemeClr val="tx1">
                    <a:lumMod val="50000"/>
                    <a:lumOff val="50000"/>
                  </a:schemeClr>
                </a:solidFill>
                <a:latin typeface="+mn-lt"/>
                <a:ea typeface="Verdana" panose="020B0604030504040204" pitchFamily="34" charset="0"/>
                <a:cs typeface="Arial" panose="020B0604020202020204" pitchFamily="34" charset="0"/>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marL="0" lvl="0" indent="0" algn="r" defTabSz="914400" rtl="0" eaLnBrk="1" latinLnBrk="0" hangingPunct="1">
              <a:lnSpc>
                <a:spcPct val="100000"/>
              </a:lnSpc>
              <a:spcBef>
                <a:spcPts val="1000"/>
              </a:spcBef>
              <a:spcAft>
                <a:spcPts val="900"/>
              </a:spcAft>
              <a:buClr>
                <a:schemeClr val="accent3">
                  <a:lumMod val="75000"/>
                </a:schemeClr>
              </a:buClr>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3558001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inst_Team_Bi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bg1">
                    <a:lumMod val="50000"/>
                  </a:schemeClr>
                </a:solidFill>
              </a:defRPr>
            </a:lvl1pPr>
          </a:lstStyle>
          <a:p>
            <a:r>
              <a:rPr lang="en-US"/>
              <a:t>CLICK TO EDIT MASTER TITLE STYLE</a:t>
            </a:r>
            <a:endParaRPr lang="en-CA"/>
          </a:p>
        </p:txBody>
      </p:sp>
      <p:cxnSp>
        <p:nvCxnSpPr>
          <p:cNvPr id="8" name="Straight Connector 7"/>
          <p:cNvCxnSpPr/>
          <p:nvPr userDrawn="1"/>
        </p:nvCxnSpPr>
        <p:spPr>
          <a:xfrm>
            <a:off x="-30480" y="855359"/>
            <a:ext cx="12252960" cy="0"/>
          </a:xfrm>
          <a:prstGeom prst="line">
            <a:avLst/>
          </a:prstGeom>
          <a:ln>
            <a:solidFill>
              <a:srgbClr val="0059B3"/>
            </a:solidFill>
          </a:ln>
        </p:spPr>
        <p:style>
          <a:lnRef idx="1">
            <a:schemeClr val="dk1"/>
          </a:lnRef>
          <a:fillRef idx="0">
            <a:schemeClr val="dk1"/>
          </a:fillRef>
          <a:effectRef idx="0">
            <a:schemeClr val="dk1"/>
          </a:effectRef>
          <a:fontRef idx="minor">
            <a:schemeClr val="tx1"/>
          </a:fontRef>
        </p:style>
      </p:cxnSp>
      <p:sp>
        <p:nvSpPr>
          <p:cNvPr id="10" name="Picture Placeholder 3"/>
          <p:cNvSpPr>
            <a:spLocks noGrp="1"/>
          </p:cNvSpPr>
          <p:nvPr>
            <p:ph type="pic" sz="quarter" idx="15"/>
          </p:nvPr>
        </p:nvSpPr>
        <p:spPr>
          <a:xfrm>
            <a:off x="1564225" y="2275327"/>
            <a:ext cx="1399260" cy="1976169"/>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r>
              <a:rPr lang="en-US"/>
              <a:t>Click icon to add picture</a:t>
            </a:r>
          </a:p>
        </p:txBody>
      </p:sp>
      <p:sp>
        <p:nvSpPr>
          <p:cNvPr id="17" name="Picture Placeholder 3"/>
          <p:cNvSpPr>
            <a:spLocks noGrp="1"/>
          </p:cNvSpPr>
          <p:nvPr>
            <p:ph type="pic" sz="quarter" idx="23"/>
          </p:nvPr>
        </p:nvSpPr>
        <p:spPr>
          <a:xfrm>
            <a:off x="5349162" y="2275328"/>
            <a:ext cx="1399260" cy="1976168"/>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r>
              <a:rPr lang="en-US"/>
              <a:t>Click icon to add picture</a:t>
            </a:r>
          </a:p>
        </p:txBody>
      </p:sp>
      <p:sp>
        <p:nvSpPr>
          <p:cNvPr id="19" name="Picture Placeholder 3"/>
          <p:cNvSpPr>
            <a:spLocks noGrp="1"/>
          </p:cNvSpPr>
          <p:nvPr>
            <p:ph type="pic" sz="quarter" idx="24" hasCustomPrompt="1"/>
          </p:nvPr>
        </p:nvSpPr>
        <p:spPr>
          <a:xfrm>
            <a:off x="9134100" y="2275328"/>
            <a:ext cx="1399260" cy="1976168"/>
          </a:xfrm>
          <a:prstGeom prst="rect">
            <a:avLst/>
          </a:prstGeom>
          <a:noFill/>
          <a:ln w="3175">
            <a:noFill/>
          </a:ln>
          <a:effectLst>
            <a:outerShdw dist="25400" dir="5400000" algn="t" rotWithShape="0">
              <a:schemeClr val="accent1"/>
            </a:outerShdw>
          </a:effectLst>
        </p:spPr>
        <p:txBody>
          <a:bodyPr anchor="ctr" anchorCtr="0">
            <a:normAutofit/>
          </a:bodyPr>
          <a:lstStyle>
            <a:lvl1pPr marL="0" indent="0" algn="ctr">
              <a:buNone/>
              <a:defRPr sz="1050"/>
            </a:lvl1pPr>
          </a:lstStyle>
          <a:p>
            <a:r>
              <a:rPr lang="en-US" err="1"/>
              <a:t>ùùùù</a:t>
            </a:r>
            <a:endParaRPr lang="en-US"/>
          </a:p>
        </p:txBody>
      </p:sp>
      <p:sp>
        <p:nvSpPr>
          <p:cNvPr id="11" name="Content Placeholder 13"/>
          <p:cNvSpPr>
            <a:spLocks noGrp="1"/>
          </p:cNvSpPr>
          <p:nvPr>
            <p:ph sz="quarter" idx="18" hasCustomPrompt="1"/>
          </p:nvPr>
        </p:nvSpPr>
        <p:spPr>
          <a:xfrm>
            <a:off x="575387"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13" name="Content Placeholder 13"/>
          <p:cNvSpPr>
            <a:spLocks noGrp="1"/>
          </p:cNvSpPr>
          <p:nvPr>
            <p:ph sz="quarter" idx="20" hasCustomPrompt="1"/>
          </p:nvPr>
        </p:nvSpPr>
        <p:spPr>
          <a:xfrm>
            <a:off x="4360325"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15" name="Content Placeholder 13"/>
          <p:cNvSpPr>
            <a:spLocks noGrp="1"/>
          </p:cNvSpPr>
          <p:nvPr>
            <p:ph sz="quarter" idx="22" hasCustomPrompt="1"/>
          </p:nvPr>
        </p:nvSpPr>
        <p:spPr>
          <a:xfrm>
            <a:off x="8145262" y="4579610"/>
            <a:ext cx="3376937" cy="1776740"/>
          </a:xfrm>
        </p:spPr>
        <p:txBody>
          <a:bodyPr>
            <a:normAutofit/>
          </a:bodyPr>
          <a:lstStyle>
            <a:lvl1pPr marL="0" indent="0" algn="ctr">
              <a:lnSpc>
                <a:spcPct val="80000"/>
              </a:lnSpc>
              <a:buNone/>
              <a:defRPr sz="2000" b="1">
                <a:latin typeface="+mj-lt"/>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atin typeface="+mj-lt"/>
              </a:defRPr>
            </a:lvl2pPr>
            <a:lvl3pPr marL="0" indent="0" algn="ctr">
              <a:buNone/>
              <a:defRPr sz="1400" b="1">
                <a:latin typeface="+mj-lt"/>
              </a:defRPr>
            </a:lvl3pPr>
            <a:lvl4pPr marL="514350" indent="-171450">
              <a:defRPr sz="1200"/>
            </a:lvl4pPr>
            <a:lvl5pPr>
              <a:defRPr sz="1200"/>
            </a:lvl5pPr>
          </a:lstStyle>
          <a:p>
            <a:pPr lvl="0"/>
            <a:r>
              <a:rPr lang="en-US"/>
              <a:t>First </a:t>
            </a:r>
            <a:r>
              <a:rPr lang="en-US" err="1"/>
              <a:t>Lastname</a:t>
            </a:r>
            <a:endParaRPr lang="en-US"/>
          </a:p>
          <a:p>
            <a:pPr lvl="1"/>
            <a:r>
              <a:rPr lang="en-US"/>
              <a:t>Second level</a:t>
            </a:r>
          </a:p>
          <a:p>
            <a:pPr lvl="2"/>
            <a:r>
              <a:rPr lang="en-US"/>
              <a:t>Third level</a:t>
            </a:r>
          </a:p>
        </p:txBody>
      </p:sp>
      <p:sp>
        <p:nvSpPr>
          <p:cNvPr id="23" name="Text Placeholder 4"/>
          <p:cNvSpPr>
            <a:spLocks noGrp="1"/>
          </p:cNvSpPr>
          <p:nvPr>
            <p:ph type="body" sz="quarter" idx="16"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sz="2400" b="1" baseline="0">
                <a:solidFill>
                  <a:schemeClr val="accent6">
                    <a:lumMod val="75000"/>
                  </a:schemeClr>
                </a:solidFill>
              </a:defRPr>
            </a:lvl1pPr>
          </a:lstStyle>
          <a:p>
            <a:pPr lvl="0"/>
            <a:r>
              <a:rPr lang="en-US"/>
              <a:t>Click here to edit subtitle</a:t>
            </a:r>
          </a:p>
        </p:txBody>
      </p:sp>
    </p:spTree>
    <p:extLst>
      <p:ext uri="{BB962C8B-B14F-4D97-AF65-F5344CB8AC3E}">
        <p14:creationId xmlns:p14="http://schemas.microsoft.com/office/powerpoint/2010/main" val="3461006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inst_Title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tx1">
                    <a:lumMod val="50000"/>
                    <a:lumOff val="50000"/>
                  </a:schemeClr>
                </a:solidFill>
              </a:defRPr>
            </a:lvl1pPr>
          </a:lstStyle>
          <a:p>
            <a:r>
              <a:rPr lang="en-US"/>
              <a:t>CLICK TO EDIT MASTER TITLE STYLE</a:t>
            </a:r>
            <a:endParaRPr lang="en-CA"/>
          </a:p>
        </p:txBody>
      </p:sp>
      <p:cxnSp>
        <p:nvCxnSpPr>
          <p:cNvPr id="8" name="Straight Connector 7"/>
          <p:cNvCxnSpPr/>
          <p:nvPr/>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
          </p:nvPr>
        </p:nvSpPr>
        <p:spPr>
          <a:xfrm>
            <a:off x="848298" y="1219200"/>
            <a:ext cx="5080000" cy="4525963"/>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5"/>
          </p:nvPr>
        </p:nvSpPr>
        <p:spPr>
          <a:xfrm>
            <a:off x="6131498" y="1219200"/>
            <a:ext cx="5080000" cy="4525963"/>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6"/>
          <p:cNvSpPr>
            <a:spLocks noGrp="1"/>
          </p:cNvSpPr>
          <p:nvPr>
            <p:ph type="body" sz="quarter" idx="14" hasCustomPrompt="1"/>
          </p:nvPr>
        </p:nvSpPr>
        <p:spPr>
          <a:xfrm>
            <a:off x="838200" y="5999092"/>
            <a:ext cx="10515600" cy="355600"/>
          </a:xfrm>
        </p:spPr>
        <p:txBody>
          <a:bodyPr>
            <a:noAutofit/>
          </a:bodyPr>
          <a:lstStyle>
            <a:lvl1pPr marL="0" indent="0" algn="r">
              <a:buNone/>
              <a:defRPr sz="14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p>
        </p:txBody>
      </p:sp>
    </p:spTree>
    <p:extLst>
      <p:ext uri="{BB962C8B-B14F-4D97-AF65-F5344CB8AC3E}">
        <p14:creationId xmlns:p14="http://schemas.microsoft.com/office/powerpoint/2010/main" val="78763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inst_Title_Quotation">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2673096" y="1353302"/>
            <a:ext cx="6845808" cy="4531603"/>
          </a:xfrm>
        </p:spPr>
        <p:txBody>
          <a:bodyPr>
            <a:noAutofit/>
          </a:bodyPr>
          <a:lstStyle>
            <a:lvl1pPr marL="0" indent="0">
              <a:buClr>
                <a:schemeClr val="accent2">
                  <a:lumMod val="50000"/>
                </a:schemeClr>
              </a:buClr>
              <a:buFontTx/>
              <a:buNone/>
              <a:defRPr sz="2800" b="1">
                <a:solidFill>
                  <a:schemeClr val="accent6">
                    <a:lumMod val="75000"/>
                  </a:schemeClr>
                </a:solidFill>
                <a:latin typeface="+mn-lt"/>
              </a:defRPr>
            </a:lvl1pPr>
            <a:lvl2pPr marL="0" indent="0">
              <a:buClr>
                <a:schemeClr val="accent2">
                  <a:lumMod val="50000"/>
                </a:schemeClr>
              </a:buClr>
              <a:buFontTx/>
              <a:buNone/>
              <a:defRPr sz="2800" b="1">
                <a:solidFill>
                  <a:schemeClr val="accent6">
                    <a:lumMod val="75000"/>
                  </a:schemeClr>
                </a:solidFill>
                <a:latin typeface="+mn-lt"/>
              </a:defRPr>
            </a:lvl2pPr>
            <a:lvl3pPr marL="152396" indent="0">
              <a:buClr>
                <a:schemeClr val="accent2">
                  <a:lumMod val="50000"/>
                </a:schemeClr>
              </a:buClr>
              <a:buFontTx/>
              <a:buNone/>
              <a:defRPr sz="2800" b="1">
                <a:solidFill>
                  <a:schemeClr val="accent6">
                    <a:lumMod val="75000"/>
                  </a:schemeClr>
                </a:solidFill>
                <a:latin typeface="+mn-lt"/>
              </a:defRPr>
            </a:lvl3pPr>
            <a:lvl4pPr marL="304793" indent="0">
              <a:buClr>
                <a:schemeClr val="accent2">
                  <a:lumMod val="50000"/>
                </a:schemeClr>
              </a:buClr>
              <a:buFontTx/>
              <a:buNone/>
              <a:defRPr sz="2800" b="1">
                <a:solidFill>
                  <a:schemeClr val="accent6">
                    <a:lumMod val="75000"/>
                  </a:schemeClr>
                </a:solidFill>
                <a:latin typeface="+mn-lt"/>
              </a:defRPr>
            </a:lvl4pPr>
            <a:lvl5pPr marL="533387" indent="0">
              <a:buClr>
                <a:schemeClr val="accent2">
                  <a:lumMod val="50000"/>
                </a:schemeClr>
              </a:buClr>
              <a:buFontTx/>
              <a:buNone/>
              <a:defRPr sz="2800" b="1">
                <a:solidFill>
                  <a:schemeClr val="accent6">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91812" y="263289"/>
            <a:ext cx="11512507" cy="371992"/>
          </a:xfrm>
        </p:spPr>
        <p:txBody>
          <a:bodyPr>
            <a:noAutofit/>
          </a:bodyPr>
          <a:lstStyle>
            <a:lvl1pPr>
              <a:defRPr sz="2800" b="0">
                <a:solidFill>
                  <a:schemeClr val="tx1">
                    <a:lumMod val="50000"/>
                    <a:lumOff val="50000"/>
                  </a:schemeClr>
                </a:solidFill>
              </a:defRPr>
            </a:lvl1pPr>
          </a:lstStyle>
          <a:p>
            <a:r>
              <a:rPr lang="en-US"/>
              <a:t>CLICK TO EDIT MASTER TITLE STYLE</a:t>
            </a:r>
            <a:endParaRPr lang="en-CA"/>
          </a:p>
        </p:txBody>
      </p:sp>
      <p:sp>
        <p:nvSpPr>
          <p:cNvPr id="4" name="Date Placeholder 3"/>
          <p:cNvSpPr>
            <a:spLocks noGrp="1"/>
          </p:cNvSpPr>
          <p:nvPr>
            <p:ph type="dt" sz="half" idx="10"/>
          </p:nvPr>
        </p:nvSpPr>
        <p:spPr/>
        <p:txBody>
          <a:bodyPr/>
          <a:lstStyle/>
          <a:p>
            <a:fld id="{79460D19-1E1D-4C67-ADA4-066D2D528487}" type="datetimeFigureOut">
              <a:rPr lang="en-CA" smtClean="0"/>
              <a:t>01/11/2019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p:nvCxnSpPr>
        <p:spPr>
          <a:xfrm>
            <a:off x="-30480" y="855359"/>
            <a:ext cx="12252960" cy="0"/>
          </a:xfrm>
          <a:prstGeom prst="line">
            <a:avLst/>
          </a:prstGeom>
          <a:ln>
            <a:solidFill>
              <a:srgbClr val="0059B3"/>
            </a:solidFill>
          </a:ln>
        </p:spPr>
        <p:style>
          <a:lnRef idx="1">
            <a:schemeClr val="accent1"/>
          </a:lnRef>
          <a:fillRef idx="0">
            <a:schemeClr val="accent1"/>
          </a:fillRef>
          <a:effectRef idx="0">
            <a:schemeClr val="accent1"/>
          </a:effectRef>
          <a:fontRef idx="minor">
            <a:schemeClr val="tx1"/>
          </a:fontRef>
        </p:style>
      </p:cxnSp>
      <p:sp>
        <p:nvSpPr>
          <p:cNvPr id="12" name="Text Placeholder 16"/>
          <p:cNvSpPr>
            <a:spLocks noGrp="1"/>
          </p:cNvSpPr>
          <p:nvPr>
            <p:ph type="body" sz="quarter" idx="14" hasCustomPrompt="1"/>
          </p:nvPr>
        </p:nvSpPr>
        <p:spPr>
          <a:xfrm>
            <a:off x="838200" y="5999092"/>
            <a:ext cx="10515600" cy="355600"/>
          </a:xfrm>
        </p:spPr>
        <p:txBody>
          <a:bodyPr>
            <a:noAutofit/>
          </a:bodyPr>
          <a:lstStyle>
            <a:lvl1pPr marL="0" indent="0" algn="r">
              <a:buNone/>
              <a:defRPr sz="1400">
                <a:solidFill>
                  <a:schemeClr val="tx1">
                    <a:lumMod val="50000"/>
                    <a:lumOff val="50000"/>
                  </a:schemeClr>
                </a:solidFill>
              </a:defRPr>
            </a:lvl1pPr>
            <a:lvl2pPr marL="228600" indent="0">
              <a:buNone/>
              <a:defRPr sz="1000">
                <a:solidFill>
                  <a:schemeClr val="tx1">
                    <a:lumMod val="50000"/>
                    <a:lumOff val="50000"/>
                  </a:schemeClr>
                </a:solidFill>
              </a:defRPr>
            </a:lvl2pPr>
            <a:lvl3pPr marL="685800" indent="0">
              <a:buNone/>
              <a:defRPr sz="1000">
                <a:solidFill>
                  <a:schemeClr val="tx1">
                    <a:lumMod val="50000"/>
                    <a:lumOff val="50000"/>
                  </a:schemeClr>
                </a:solidFill>
              </a:defRPr>
            </a:lvl3pPr>
            <a:lvl4pPr marL="1143000" indent="0">
              <a:buNone/>
              <a:defRPr sz="1000">
                <a:solidFill>
                  <a:schemeClr val="tx1">
                    <a:lumMod val="50000"/>
                    <a:lumOff val="50000"/>
                  </a:schemeClr>
                </a:solidFill>
              </a:defRPr>
            </a:lvl4pPr>
            <a:lvl5pPr marL="1600200" indent="0">
              <a:buNone/>
              <a:defRPr sz="1000">
                <a:solidFill>
                  <a:schemeClr val="tx1">
                    <a:lumMod val="50000"/>
                    <a:lumOff val="50000"/>
                  </a:schemeClr>
                </a:solidFill>
              </a:defRPr>
            </a:lvl5pPr>
          </a:lstStyle>
          <a:p>
            <a:pPr lvl="0"/>
            <a:r>
              <a:rPr lang="en-US"/>
              <a:t>Click to edit Master text styles</a:t>
            </a:r>
            <a:endParaRPr lang="en-CA"/>
          </a:p>
        </p:txBody>
      </p:sp>
      <p:cxnSp>
        <p:nvCxnSpPr>
          <p:cNvPr id="9" name="Straight Connector 8">
            <a:extLst>
              <a:ext uri="{FF2B5EF4-FFF2-40B4-BE49-F238E27FC236}">
                <a16:creationId xmlns:a16="http://schemas.microsoft.com/office/drawing/2014/main" id="{DB1B8C09-E298-3A44-9E2E-138FCFD9F307}"/>
              </a:ext>
            </a:extLst>
          </p:cNvPr>
          <p:cNvCxnSpPr/>
          <p:nvPr/>
        </p:nvCxnSpPr>
        <p:spPr>
          <a:xfrm>
            <a:off x="-30480" y="855359"/>
            <a:ext cx="12252960" cy="0"/>
          </a:xfrm>
          <a:prstGeom prst="line">
            <a:avLst/>
          </a:prstGeom>
          <a:ln>
            <a:solidFill>
              <a:srgbClr val="0059B3"/>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0006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inst_Title_Subtitle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1812" y="263289"/>
            <a:ext cx="11512507" cy="371992"/>
          </a:xfrm>
        </p:spPr>
        <p:txBody>
          <a:bodyPr>
            <a:noAutofit/>
          </a:bodyPr>
          <a:lstStyle>
            <a:lvl1pPr>
              <a:defRPr lang="en-CA" sz="2800" b="0" kern="1200" dirty="0">
                <a:solidFill>
                  <a:schemeClr val="bg1">
                    <a:lumMod val="50000"/>
                  </a:schemeClr>
                </a:solidFill>
                <a:latin typeface="+mj-lt"/>
                <a:ea typeface="Verdana" panose="020B0604030504040204" pitchFamily="34" charset="0"/>
                <a:cs typeface="Verdana" panose="020B0604030504040204" pitchFamily="34" charset="0"/>
              </a:defRPr>
            </a:lvl1pPr>
          </a:lstStyle>
          <a:p>
            <a:r>
              <a:rPr lang="en-US"/>
              <a:t>CLICK TO EDIT MASTER TITLE STYLE</a:t>
            </a:r>
            <a:endParaRPr lang="en-CA"/>
          </a:p>
        </p:txBody>
      </p:sp>
      <p:sp>
        <p:nvSpPr>
          <p:cNvPr id="4" name="Date Placeholder 3"/>
          <p:cNvSpPr>
            <a:spLocks noGrp="1"/>
          </p:cNvSpPr>
          <p:nvPr>
            <p:ph type="dt" sz="half" idx="10"/>
          </p:nvPr>
        </p:nvSpPr>
        <p:spPr/>
        <p:txBody>
          <a:bodyPr/>
          <a:lstStyle/>
          <a:p>
            <a:fld id="{79460D19-1E1D-4C67-ADA4-066D2D528487}" type="datetimeFigureOut">
              <a:rPr lang="en-CA" smtClean="0"/>
              <a:t>01/11/2019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7E608F-8E79-4585-AAF2-BC275CFAAE7D}" type="slidenum">
              <a:rPr lang="en-CA" smtClean="0"/>
              <a:t>‹#›</a:t>
            </a:fld>
            <a:endParaRPr lang="en-CA"/>
          </a:p>
        </p:txBody>
      </p:sp>
      <p:cxnSp>
        <p:nvCxnSpPr>
          <p:cNvPr id="8" name="Straight Connector 7"/>
          <p:cNvCxnSpPr/>
          <p:nvPr/>
        </p:nvCxnSpPr>
        <p:spPr>
          <a:xfrm>
            <a:off x="-30480" y="855359"/>
            <a:ext cx="12252960" cy="0"/>
          </a:xfrm>
          <a:prstGeom prst="line">
            <a:avLst/>
          </a:prstGeom>
          <a:ln>
            <a:solidFill>
              <a:srgbClr val="0059B3"/>
            </a:solidFill>
          </a:ln>
        </p:spPr>
        <p:style>
          <a:lnRef idx="1">
            <a:schemeClr val="dk1"/>
          </a:lnRef>
          <a:fillRef idx="0">
            <a:schemeClr val="dk1"/>
          </a:fillRef>
          <a:effectRef idx="0">
            <a:schemeClr val="dk1"/>
          </a:effectRef>
          <a:fontRef idx="minor">
            <a:schemeClr val="tx1"/>
          </a:fontRef>
        </p:style>
      </p:cxnSp>
      <p:sp>
        <p:nvSpPr>
          <p:cNvPr id="13" name="Text Placeholder 16"/>
          <p:cNvSpPr>
            <a:spLocks noGrp="1"/>
          </p:cNvSpPr>
          <p:nvPr>
            <p:ph type="body" sz="quarter" idx="14" hasCustomPrompt="1"/>
          </p:nvPr>
        </p:nvSpPr>
        <p:spPr>
          <a:xfrm>
            <a:off x="838200" y="5999092"/>
            <a:ext cx="10515600" cy="355600"/>
          </a:xfrm>
        </p:spPr>
        <p:txBody>
          <a:bodyPr>
            <a:noAutofit/>
          </a:bodyPr>
          <a:lstStyle>
            <a:lvl1pPr marL="0" indent="0" algn="r">
              <a:buNone/>
              <a:defRPr sz="1400">
                <a:solidFill>
                  <a:srgbClr val="4D4D4D"/>
                </a:solidFill>
              </a:defRPr>
            </a:lvl1pPr>
            <a:lvl2pPr marL="228600" indent="0">
              <a:buNone/>
              <a:defRPr sz="1000">
                <a:solidFill>
                  <a:srgbClr val="4D4D4D"/>
                </a:solidFill>
              </a:defRPr>
            </a:lvl2pPr>
            <a:lvl3pPr marL="685800" indent="0">
              <a:buNone/>
              <a:defRPr sz="1000">
                <a:solidFill>
                  <a:srgbClr val="4D4D4D"/>
                </a:solidFill>
              </a:defRPr>
            </a:lvl3pPr>
            <a:lvl4pPr marL="1143000" indent="0">
              <a:buNone/>
              <a:defRPr sz="1000">
                <a:solidFill>
                  <a:srgbClr val="4D4D4D"/>
                </a:solidFill>
              </a:defRPr>
            </a:lvl4pPr>
            <a:lvl5pPr marL="1600200" indent="0">
              <a:buNone/>
              <a:defRPr sz="1000">
                <a:solidFill>
                  <a:srgbClr val="4D4D4D"/>
                </a:solidFill>
              </a:defRPr>
            </a:lvl5pPr>
          </a:lstStyle>
          <a:p>
            <a:pPr lvl="0"/>
            <a:r>
              <a:rPr lang="en-US"/>
              <a:t>Click to edit Master text styles</a:t>
            </a:r>
            <a:endParaRPr lang="en-CA"/>
          </a:p>
        </p:txBody>
      </p:sp>
      <p:sp>
        <p:nvSpPr>
          <p:cNvPr id="15" name="Content Placeholder 2"/>
          <p:cNvSpPr>
            <a:spLocks noGrp="1"/>
          </p:cNvSpPr>
          <p:nvPr>
            <p:ph sz="half" idx="1"/>
          </p:nvPr>
        </p:nvSpPr>
        <p:spPr>
          <a:xfrm>
            <a:off x="848298" y="2041104"/>
            <a:ext cx="5080000" cy="3980528"/>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5"/>
          </p:nvPr>
        </p:nvSpPr>
        <p:spPr>
          <a:xfrm>
            <a:off x="6278983" y="2041104"/>
            <a:ext cx="5080000" cy="3980528"/>
          </a:xfrm>
        </p:spPr>
        <p:txBody>
          <a:bodyPr>
            <a:normAutofit/>
          </a:bodyPr>
          <a:lstStyle>
            <a:lvl1pPr marL="0" indent="0">
              <a:buFontTx/>
              <a:buNone/>
              <a:defRPr sz="2400"/>
            </a:lvl1pPr>
            <a:lvl2pPr marL="228600" indent="0">
              <a:buFontTx/>
              <a:buNone/>
              <a:defRPr sz="2400"/>
            </a:lvl2pPr>
            <a:lvl3pPr marL="685800" indent="0">
              <a:buFontTx/>
              <a:buNone/>
              <a:defRPr sz="2400"/>
            </a:lvl3pPr>
            <a:lvl4pPr marL="1143000" indent="0">
              <a:buFontTx/>
              <a:buNone/>
              <a:defRPr sz="2400"/>
            </a:lvl4pPr>
            <a:lvl5pPr marL="1600200" indent="0">
              <a:buFontTx/>
              <a:buNone/>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6" hasCustomPrompt="1"/>
          </p:nvPr>
        </p:nvSpPr>
        <p:spPr>
          <a:xfrm>
            <a:off x="838200" y="855359"/>
            <a:ext cx="10515600" cy="1159889"/>
          </a:xfrm>
        </p:spPr>
        <p:txBody>
          <a:bodyPr anchor="ctr">
            <a:noAutofit/>
          </a:bodyPr>
          <a:lstStyle>
            <a:lvl1pPr marL="0" indent="0" algn="ctr">
              <a:lnSpc>
                <a:spcPct val="100000"/>
              </a:lnSpc>
              <a:spcBef>
                <a:spcPts val="0"/>
              </a:spcBef>
              <a:spcAft>
                <a:spcPts val="400"/>
              </a:spcAft>
              <a:buNone/>
              <a:defRPr sz="2400" b="1" baseline="0">
                <a:solidFill>
                  <a:schemeClr val="accent6">
                    <a:lumMod val="75000"/>
                  </a:schemeClr>
                </a:solidFill>
              </a:defRPr>
            </a:lvl1pPr>
          </a:lstStyle>
          <a:p>
            <a:pPr lvl="0"/>
            <a:r>
              <a:rPr lang="en-US"/>
              <a:t>Click here to edit subtitle</a:t>
            </a:r>
          </a:p>
        </p:txBody>
      </p:sp>
    </p:spTree>
    <p:extLst>
      <p:ext uri="{BB962C8B-B14F-4D97-AF65-F5344CB8AC3E}">
        <p14:creationId xmlns:p14="http://schemas.microsoft.com/office/powerpoint/2010/main" val="2177989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032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84925"/>
            <a:ext cx="2743200" cy="365125"/>
          </a:xfrm>
          <a:prstGeom prst="rect">
            <a:avLst/>
          </a:prstGeom>
        </p:spPr>
        <p:txBody>
          <a:bodyPr vert="horz" lIns="91440" tIns="45720" rIns="91440" bIns="45720" rtlCol="0" anchor="ctr"/>
          <a:lstStyle>
            <a:lvl1pPr algn="l">
              <a:defRPr sz="1000">
                <a:solidFill>
                  <a:schemeClr val="tx1">
                    <a:tint val="75000"/>
                  </a:schemeClr>
                </a:solidFill>
                <a:latin typeface="+mj-lt"/>
                <a:ea typeface="Verdana" panose="020B0604030504040204" pitchFamily="34" charset="0"/>
                <a:cs typeface="Verdana" panose="020B0604030504040204" pitchFamily="34" charset="0"/>
              </a:defRPr>
            </a:lvl1pPr>
          </a:lstStyle>
          <a:p>
            <a:fld id="{79460D19-1E1D-4C67-ADA4-066D2D528487}" type="datetimeFigureOut">
              <a:rPr lang="en-CA" smtClean="0"/>
              <a:pPr/>
              <a:t>01/11/2019</a:t>
            </a:fld>
            <a:endParaRPr lang="en-CA"/>
          </a:p>
        </p:txBody>
      </p:sp>
      <p:sp>
        <p:nvSpPr>
          <p:cNvPr id="5" name="Footer Placeholder 4"/>
          <p:cNvSpPr>
            <a:spLocks noGrp="1"/>
          </p:cNvSpPr>
          <p:nvPr>
            <p:ph type="ftr" sz="quarter" idx="3"/>
          </p:nvPr>
        </p:nvSpPr>
        <p:spPr>
          <a:xfrm>
            <a:off x="4038600" y="63944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mj-lt"/>
                <a:ea typeface="Verdana" panose="020B0604030504040204" pitchFamily="34" charset="0"/>
                <a:cs typeface="Verdana" panose="020B0604030504040204" pitchFamily="34" charset="0"/>
              </a:defRPr>
            </a:lvl1pPr>
          </a:lstStyle>
          <a:p>
            <a:endParaRPr lang="en-CA"/>
          </a:p>
        </p:txBody>
      </p:sp>
      <p:sp>
        <p:nvSpPr>
          <p:cNvPr id="6" name="Slide Number Placeholder 5"/>
          <p:cNvSpPr>
            <a:spLocks noGrp="1"/>
          </p:cNvSpPr>
          <p:nvPr>
            <p:ph type="sldNum" sz="quarter" idx="4"/>
          </p:nvPr>
        </p:nvSpPr>
        <p:spPr>
          <a:xfrm>
            <a:off x="8610600" y="63944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ea typeface="Verdana" panose="020B0604030504040204" pitchFamily="34" charset="0"/>
                <a:cs typeface="Verdana" panose="020B0604030504040204" pitchFamily="34" charset="0"/>
              </a:defRPr>
            </a:lvl1pPr>
          </a:lstStyle>
          <a:p>
            <a:fld id="{007E608F-8E79-4585-AAF2-BC275CFAAE7D}" type="slidenum">
              <a:rPr lang="en-CA" smtClean="0"/>
              <a:pPr/>
              <a:t>‹#›</a:t>
            </a:fld>
            <a:endParaRPr lang="en-CA"/>
          </a:p>
        </p:txBody>
      </p:sp>
    </p:spTree>
    <p:extLst>
      <p:ext uri="{BB962C8B-B14F-4D97-AF65-F5344CB8AC3E}">
        <p14:creationId xmlns:p14="http://schemas.microsoft.com/office/powerpoint/2010/main" val="317485721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59" r:id="rId3"/>
    <p:sldLayoutId id="2147483705" r:id="rId4"/>
    <p:sldLayoutId id="2147483706" r:id="rId5"/>
    <p:sldLayoutId id="2147483707" r:id="rId6"/>
    <p:sldLayoutId id="2147483708" r:id="rId7"/>
    <p:sldLayoutId id="2147483709" r:id="rId8"/>
    <p:sldLayoutId id="2147483710" r:id="rId9"/>
  </p:sldLayoutIdLst>
  <p:txStyles>
    <p:titleStyle>
      <a:lvl1pPr algn="l" defTabSz="914400" rtl="0" eaLnBrk="1" latinLnBrk="0" hangingPunct="1">
        <a:lnSpc>
          <a:spcPct val="90000"/>
        </a:lnSpc>
        <a:spcBef>
          <a:spcPct val="0"/>
        </a:spcBef>
        <a:buNone/>
        <a:defRPr lang="en-US" sz="4400" kern="1200" dirty="0">
          <a:solidFill>
            <a:schemeClr val="bg1">
              <a:lumMod val="50000"/>
            </a:schemeClr>
          </a:solidFill>
          <a:latin typeface="+mj-lt"/>
          <a:ea typeface="Verdana" panose="020B0604030504040204" pitchFamily="34" charset="0"/>
          <a:cs typeface="Verdana" panose="020B0604030504040204" pitchFamily="34" charset="0"/>
        </a:defRPr>
      </a:lvl1pPr>
    </p:titleStyle>
    <p:bodyStyle>
      <a:lvl1pPr marL="228600" indent="-457200" algn="l" defTabSz="914400" rtl="0" eaLnBrk="1" latinLnBrk="0" hangingPunct="1">
        <a:lnSpc>
          <a:spcPct val="100000"/>
        </a:lnSpc>
        <a:spcBef>
          <a:spcPts val="10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1pPr>
      <a:lvl2pPr marL="6858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2pPr>
      <a:lvl3pPr marL="11430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3pPr>
      <a:lvl4pPr marL="16002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4pPr>
      <a:lvl5pPr marL="2057400" indent="-457200" algn="l" defTabSz="914400" rtl="0" eaLnBrk="1" latinLnBrk="0" hangingPunct="1">
        <a:lnSpc>
          <a:spcPct val="100000"/>
        </a:lnSpc>
        <a:spcBef>
          <a:spcPts val="500"/>
        </a:spcBef>
        <a:spcAft>
          <a:spcPts val="900"/>
        </a:spcAft>
        <a:buClr>
          <a:schemeClr val="accent3">
            <a:lumMod val="75000"/>
          </a:schemeClr>
        </a:buClr>
        <a:buFont typeface="Arial" panose="020B0604020202020204" pitchFamily="34" charset="0"/>
        <a:buChar char="•"/>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9.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0.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JgKW-99k518&amp;feature=youtu.be" TargetMode="External"/><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hyperlink" Target="https://www.youtube.com/watch?v=TVZ7DRkC-58&amp;feature=youtu.be" TargetMode="External"/><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9.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5.xml"/><Relationship Id="rId7" Type="http://schemas.openxmlformats.org/officeDocument/2006/relationships/diagramColors" Target="../diagrams/colors2.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6.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hyperlink" Target="https://www.youtube.com/watch?v=k4e-xSherK8&amp;feature=youtu.be" TargetMode="External"/><Relationship Id="rId5" Type="http://schemas.openxmlformats.org/officeDocument/2006/relationships/image" Target="../media/image5.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1.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3.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creativecommons.org/licenses/by-nc/4.0/"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experientiallearning.utoronto.ca/faculty-staff/learn/course-and-program-resources/administrat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4.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3.png"/><Relationship Id="rId4" Type="http://schemas.openxmlformats.org/officeDocument/2006/relationships/hyperlink" Target="http://www.heqco.ca/SiteCollectionDocuments/HEQCO_WIL_Guide_ENG_ACC.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1052" b="13"/>
          <a:stretch/>
        </p:blipFill>
        <p:spPr>
          <a:xfrm>
            <a:off x="-70370" y="-296563"/>
            <a:ext cx="12315805" cy="7339913"/>
          </a:xfrm>
          <a:prstGeom prst="rect">
            <a:avLst/>
          </a:prstGeom>
        </p:spPr>
      </p:pic>
      <p:sp>
        <p:nvSpPr>
          <p:cNvPr id="6" name="Rectangle 5">
            <a:extLst>
              <a:ext uri="{FF2B5EF4-FFF2-40B4-BE49-F238E27FC236}">
                <a16:creationId xmlns:a16="http://schemas.microsoft.com/office/drawing/2014/main" id="{BD8E1A71-6E33-A649-B6AD-6967909A7B92}"/>
              </a:ext>
            </a:extLst>
          </p:cNvPr>
          <p:cNvSpPr/>
          <p:nvPr/>
        </p:nvSpPr>
        <p:spPr>
          <a:xfrm>
            <a:off x="0" y="-90184"/>
            <a:ext cx="12261455" cy="7133534"/>
          </a:xfrm>
          <a:prstGeom prst="rect">
            <a:avLst/>
          </a:prstGeom>
          <a:gradFill flip="none" rotWithShape="1">
            <a:gsLst>
              <a:gs pos="5000">
                <a:schemeClr val="accent4">
                  <a:alpha val="30000"/>
                </a:schemeClr>
              </a:gs>
              <a:gs pos="71000">
                <a:schemeClr val="accent5">
                  <a:alpha val="60000"/>
                </a:schemeClr>
              </a:gs>
              <a:gs pos="37000">
                <a:schemeClr val="accent3">
                  <a:lumMod val="75000"/>
                  <a:alpha val="49000"/>
                </a:schemeClr>
              </a:gs>
              <a:gs pos="100000">
                <a:schemeClr val="accent5">
                  <a:lumMod val="75000"/>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800" b="0" i="0" u="none" strike="noStrike" kern="1200" cap="none" spc="0" normalizeH="0" baseline="0" noProof="0">
              <a:ln>
                <a:noFill/>
              </a:ln>
              <a:effectLst/>
              <a:uLnTx/>
              <a:uFillTx/>
              <a:latin typeface="Calibri" panose="020F0502020204030204"/>
              <a:cs typeface="Calibri"/>
            </a:endParaRPr>
          </a:p>
        </p:txBody>
      </p:sp>
      <p:sp>
        <p:nvSpPr>
          <p:cNvPr id="2" name="Title 1"/>
          <p:cNvSpPr>
            <a:spLocks noGrp="1"/>
          </p:cNvSpPr>
          <p:nvPr>
            <p:ph type="ctrTitle"/>
          </p:nvPr>
        </p:nvSpPr>
        <p:spPr/>
        <p:txBody>
          <a:bodyPr>
            <a:normAutofit/>
          </a:bodyPr>
          <a:lstStyle/>
          <a:p>
            <a:pPr algn="r"/>
            <a:r>
              <a:rPr lang="en-CA" sz="6600">
                <a:solidFill>
                  <a:schemeClr val="bg1"/>
                </a:solidFill>
              </a:rPr>
              <a:t>Designing the Experience</a:t>
            </a:r>
          </a:p>
        </p:txBody>
      </p:sp>
      <p:sp>
        <p:nvSpPr>
          <p:cNvPr id="3" name="Subtitle 2"/>
          <p:cNvSpPr>
            <a:spLocks noGrp="1"/>
          </p:cNvSpPr>
          <p:nvPr>
            <p:ph type="subTitle" idx="1"/>
          </p:nvPr>
        </p:nvSpPr>
        <p:spPr/>
        <p:txBody>
          <a:bodyPr>
            <a:normAutofit/>
          </a:bodyPr>
          <a:lstStyle/>
          <a:p>
            <a:pPr algn="r"/>
            <a:r>
              <a:rPr lang="en-US">
                <a:solidFill>
                  <a:schemeClr val="bg1"/>
                </a:solidFill>
              </a:rPr>
              <a:t>ATTRIBUTES, LOGISTICS, </a:t>
            </a:r>
            <a:br>
              <a:rPr lang="en-US">
                <a:solidFill>
                  <a:schemeClr val="bg1"/>
                </a:solidFill>
              </a:rPr>
            </a:br>
            <a:r>
              <a:rPr lang="en-US">
                <a:solidFill>
                  <a:schemeClr val="bg1"/>
                </a:solidFill>
              </a:rPr>
              <a:t>MATCHING AND PREPARATION </a:t>
            </a:r>
          </a:p>
          <a:p>
            <a:pPr algn="r"/>
            <a:endParaRPr lang="en-CA" sz="2800">
              <a:solidFill>
                <a:schemeClr val="bg1"/>
              </a:solidFill>
            </a:endParaRPr>
          </a:p>
        </p:txBody>
      </p:sp>
    </p:spTree>
    <p:custDataLst>
      <p:tags r:id="rId1"/>
    </p:custDataLst>
    <p:extLst>
      <p:ext uri="{BB962C8B-B14F-4D97-AF65-F5344CB8AC3E}">
        <p14:creationId xmlns:p14="http://schemas.microsoft.com/office/powerpoint/2010/main" val="430189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KEY ATTRIBUTES</a:t>
            </a:r>
          </a:p>
        </p:txBody>
      </p:sp>
      <p:sp>
        <p:nvSpPr>
          <p:cNvPr id="3" name="Content Placeholder 2"/>
          <p:cNvSpPr>
            <a:spLocks noGrp="1"/>
          </p:cNvSpPr>
          <p:nvPr>
            <p:ph idx="1"/>
          </p:nvPr>
        </p:nvSpPr>
        <p:spPr/>
        <p:txBody>
          <a:bodyPr>
            <a:normAutofit lnSpcReduction="10000"/>
          </a:bodyPr>
          <a:lstStyle/>
          <a:p>
            <a:r>
              <a:rPr lang="en-US"/>
              <a:t>While the hallmarks of quality can differ somewhat based on the </a:t>
            </a:r>
            <a:br>
              <a:rPr lang="en-US"/>
            </a:br>
            <a:r>
              <a:rPr lang="en-US"/>
              <a:t>context and the type of experience, all student experiences should contain the following </a:t>
            </a:r>
            <a:r>
              <a:rPr lang="en-US" b="1"/>
              <a:t>Key Attributes</a:t>
            </a:r>
            <a:r>
              <a:rPr lang="en-US"/>
              <a:t>:</a:t>
            </a:r>
          </a:p>
          <a:p>
            <a:pPr marL="342900" indent="-342900">
              <a:buFont typeface="Arial" panose="020B0604020202020204" pitchFamily="34" charset="0"/>
              <a:buChar char="•"/>
            </a:pPr>
            <a:r>
              <a:rPr lang="en-US" b="1"/>
              <a:t>Authenticity</a:t>
            </a:r>
          </a:p>
          <a:p>
            <a:pPr marL="342900" indent="-342900">
              <a:buFont typeface="Arial" panose="020B0604020202020204" pitchFamily="34" charset="0"/>
              <a:buChar char="•"/>
            </a:pPr>
            <a:r>
              <a:rPr lang="en-US" b="1"/>
              <a:t>Alignment of classroom and community activities</a:t>
            </a:r>
          </a:p>
          <a:p>
            <a:pPr marL="342900" indent="-342900">
              <a:buFont typeface="Arial" panose="020B0604020202020204" pitchFamily="34" charset="0"/>
              <a:buChar char="•"/>
            </a:pPr>
            <a:r>
              <a:rPr lang="en-US" b="1"/>
              <a:t>Assessment and evaluation</a:t>
            </a:r>
          </a:p>
          <a:p>
            <a:pPr marL="342900" indent="-342900">
              <a:buFont typeface="Arial" panose="020B0604020202020204" pitchFamily="34" charset="0"/>
              <a:buChar char="•"/>
            </a:pPr>
            <a:r>
              <a:rPr lang="en-US" b="1"/>
              <a:t>Learning support</a:t>
            </a:r>
          </a:p>
          <a:p>
            <a:pPr marL="342900" indent="-342900">
              <a:buFont typeface="Arial" panose="020B0604020202020204" pitchFamily="34" charset="0"/>
              <a:buChar char="•"/>
            </a:pPr>
            <a:r>
              <a:rPr lang="en-US" b="1"/>
              <a:t>Partnership</a:t>
            </a:r>
          </a:p>
          <a:p>
            <a:pPr marL="342900" indent="-342900">
              <a:buFont typeface="Arial" panose="020B0604020202020204" pitchFamily="34" charset="0"/>
              <a:buChar char="•"/>
            </a:pPr>
            <a:r>
              <a:rPr lang="en-US" b="1"/>
              <a:t>Theoretical grounding</a:t>
            </a:r>
          </a:p>
          <a:p>
            <a:endParaRPr lang="en-US"/>
          </a:p>
          <a:p>
            <a:endParaRPr lang="en-CA"/>
          </a:p>
        </p:txBody>
      </p:sp>
      <p:pic>
        <p:nvPicPr>
          <p:cNvPr id="6" name="Picture 5">
            <a:extLst>
              <a:ext uri="{FF2B5EF4-FFF2-40B4-BE49-F238E27FC236}">
                <a16:creationId xmlns:a16="http://schemas.microsoft.com/office/drawing/2014/main" id="{EB5B1BF8-F76C-904F-8122-498B1A36864F}"/>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431967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KEY ATTRIBUTES</a:t>
            </a:r>
          </a:p>
        </p:txBody>
      </p:sp>
      <p:sp>
        <p:nvSpPr>
          <p:cNvPr id="11" name="Text Placeholder 10"/>
          <p:cNvSpPr>
            <a:spLocks noGrp="1"/>
          </p:cNvSpPr>
          <p:nvPr>
            <p:ph type="body" sz="quarter" idx="15"/>
          </p:nvPr>
        </p:nvSpPr>
        <p:spPr/>
        <p:txBody>
          <a:bodyPr/>
          <a:lstStyle/>
          <a:p>
            <a:r>
              <a:rPr lang="en-CA"/>
              <a:t>Authenticity</a:t>
            </a:r>
          </a:p>
        </p:txBody>
      </p:sp>
      <p:sp>
        <p:nvSpPr>
          <p:cNvPr id="9" name="Content Placeholder 8"/>
          <p:cNvSpPr>
            <a:spLocks noGrp="1"/>
          </p:cNvSpPr>
          <p:nvPr>
            <p:ph idx="1"/>
          </p:nvPr>
        </p:nvSpPr>
        <p:spPr/>
        <p:txBody>
          <a:bodyPr/>
          <a:lstStyle/>
          <a:p>
            <a:pPr marL="342900" indent="-342900">
              <a:buFont typeface="Arial" panose="020B0604020202020204" pitchFamily="34" charset="0"/>
              <a:buChar char="•"/>
            </a:pPr>
            <a:r>
              <a:rPr lang="en-US"/>
              <a:t>The experience should be meaningful, with appropriate levels </a:t>
            </a:r>
            <a:br>
              <a:rPr lang="en-US"/>
            </a:br>
            <a:r>
              <a:rPr lang="en-US"/>
              <a:t>of student autonomy and responsibility. </a:t>
            </a:r>
          </a:p>
          <a:p>
            <a:pPr marL="342900" indent="-342900">
              <a:buFont typeface="Arial" panose="020B0604020202020204" pitchFamily="34" charset="0"/>
              <a:buChar char="•"/>
            </a:pPr>
            <a:r>
              <a:rPr lang="en-US"/>
              <a:t>The student should make a valuable contribution to the community </a:t>
            </a:r>
            <a:br>
              <a:rPr lang="en-US"/>
            </a:br>
            <a:r>
              <a:rPr lang="en-US"/>
              <a:t>or workplace organization. </a:t>
            </a:r>
          </a:p>
          <a:p>
            <a:pPr marL="342900" indent="-342900">
              <a:buFont typeface="Arial" panose="020B0604020202020204" pitchFamily="34" charset="0"/>
              <a:buChar char="•"/>
            </a:pPr>
            <a:r>
              <a:rPr lang="en-US"/>
              <a:t>The degree of authenticity can be assessed based on the proximity </a:t>
            </a:r>
            <a:br>
              <a:rPr lang="en-US"/>
            </a:br>
            <a:r>
              <a:rPr lang="en-US"/>
              <a:t>of the student activities to the community setting and the similarity </a:t>
            </a:r>
            <a:br>
              <a:rPr lang="en-US"/>
            </a:br>
            <a:r>
              <a:rPr lang="en-US"/>
              <a:t>of student activities to the real-world tasks of the community.</a:t>
            </a:r>
          </a:p>
          <a:p>
            <a:pPr marL="342900" indent="-342900">
              <a:buFont typeface="Arial" panose="020B0604020202020204" pitchFamily="34" charset="0"/>
              <a:buChar char="•"/>
            </a:pPr>
            <a:endParaRPr lang="en-CA"/>
          </a:p>
        </p:txBody>
      </p:sp>
      <p:sp>
        <p:nvSpPr>
          <p:cNvPr id="10" name="Text Placeholder 9"/>
          <p:cNvSpPr>
            <a:spLocks noGrp="1"/>
          </p:cNvSpPr>
          <p:nvPr>
            <p:ph type="body" sz="quarter" idx="14"/>
          </p:nvPr>
        </p:nvSpPr>
        <p:spPr/>
        <p:txBody>
          <a:bodyPr/>
          <a:lstStyle/>
          <a:p>
            <a:pPr algn="r">
              <a:defRPr/>
            </a:pPr>
            <a:r>
              <a:rPr lang="en-US">
                <a:solidFill>
                  <a:schemeClr val="bg1">
                    <a:lumMod val="50000"/>
                  </a:schemeClr>
                </a:solidFill>
              </a:rPr>
              <a:t>(U of T, 2017)</a:t>
            </a:r>
          </a:p>
        </p:txBody>
      </p:sp>
      <p:pic>
        <p:nvPicPr>
          <p:cNvPr id="7" name="Picture 6">
            <a:extLst>
              <a:ext uri="{FF2B5EF4-FFF2-40B4-BE49-F238E27FC236}">
                <a16:creationId xmlns:a16="http://schemas.microsoft.com/office/drawing/2014/main" id="{EB5B1BF8-F76C-904F-8122-498B1A36864F}"/>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769579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KEY ATTRIBUTES</a:t>
            </a:r>
          </a:p>
        </p:txBody>
      </p:sp>
      <p:sp>
        <p:nvSpPr>
          <p:cNvPr id="12" name="Text Placeholder 11"/>
          <p:cNvSpPr>
            <a:spLocks noGrp="1"/>
          </p:cNvSpPr>
          <p:nvPr>
            <p:ph type="body" sz="quarter" idx="15"/>
          </p:nvPr>
        </p:nvSpPr>
        <p:spPr/>
        <p:txBody>
          <a:bodyPr/>
          <a:lstStyle/>
          <a:p>
            <a:r>
              <a:rPr lang="en-CA"/>
              <a:t>Authenticity</a:t>
            </a:r>
          </a:p>
        </p:txBody>
      </p:sp>
      <p:sp>
        <p:nvSpPr>
          <p:cNvPr id="9" name="Content Placeholder 8"/>
          <p:cNvSpPr>
            <a:spLocks noGrp="1"/>
          </p:cNvSpPr>
          <p:nvPr>
            <p:ph idx="1"/>
          </p:nvPr>
        </p:nvSpPr>
        <p:spPr/>
        <p:txBody>
          <a:bodyPr>
            <a:normAutofit/>
          </a:bodyPr>
          <a:lstStyle/>
          <a:p>
            <a:r>
              <a:rPr lang="en-US" b="1"/>
              <a:t>Authenticity of the experience considers:</a:t>
            </a:r>
          </a:p>
          <a:p>
            <a:r>
              <a:rPr lang="en-US" b="1">
                <a:solidFill>
                  <a:schemeClr val="accent5">
                    <a:lumMod val="75000"/>
                  </a:schemeClr>
                </a:solidFill>
              </a:rPr>
              <a:t>Alignment to real-world tasks</a:t>
            </a:r>
          </a:p>
          <a:p>
            <a:pPr marL="342900" indent="-342900">
              <a:buFont typeface="Arial" panose="020B0604020202020204" pitchFamily="34" charset="0"/>
              <a:buChar char="•"/>
            </a:pPr>
            <a:r>
              <a:rPr lang="en-US"/>
              <a:t>How similar is the student experience to day-to-day activities of the community/workplace?</a:t>
            </a:r>
          </a:p>
          <a:p>
            <a:r>
              <a:rPr lang="en-US" b="1">
                <a:solidFill>
                  <a:schemeClr val="accent5">
                    <a:lumMod val="75000"/>
                  </a:schemeClr>
                </a:solidFill>
              </a:rPr>
              <a:t>Proximity to current workplace settings</a:t>
            </a:r>
          </a:p>
          <a:p>
            <a:pPr marL="342900" indent="-342900">
              <a:buFont typeface="Arial" panose="020B0604020202020204" pitchFamily="34" charset="0"/>
              <a:buChar char="•"/>
            </a:pPr>
            <a:r>
              <a:rPr lang="en-US"/>
              <a:t>How close is the student physically situated in relation to the community/workplace setting?</a:t>
            </a:r>
          </a:p>
          <a:p>
            <a:endParaRPr lang="en-US"/>
          </a:p>
          <a:p>
            <a:endParaRPr lang="en-CA"/>
          </a:p>
        </p:txBody>
      </p:sp>
      <p:sp>
        <p:nvSpPr>
          <p:cNvPr id="10" name="Text Placeholder 9"/>
          <p:cNvSpPr>
            <a:spLocks noGrp="1"/>
          </p:cNvSpPr>
          <p:nvPr>
            <p:ph type="body" sz="quarter" idx="14"/>
          </p:nvPr>
        </p:nvSpPr>
        <p:spPr/>
        <p:txBody>
          <a:bodyPr/>
          <a:lstStyle/>
          <a:p>
            <a:pPr algn="r">
              <a:defRPr/>
            </a:pPr>
            <a:r>
              <a:rPr lang="en-US">
                <a:solidFill>
                  <a:schemeClr val="bg1">
                    <a:lumMod val="50000"/>
                  </a:schemeClr>
                </a:solidFill>
              </a:rPr>
              <a:t>(U of T, 2017)</a:t>
            </a:r>
          </a:p>
        </p:txBody>
      </p:sp>
      <p:pic>
        <p:nvPicPr>
          <p:cNvPr id="7" name="Picture 6">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859773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KEY ATTRIBUTES</a:t>
            </a:r>
          </a:p>
        </p:txBody>
      </p:sp>
      <p:sp>
        <p:nvSpPr>
          <p:cNvPr id="12" name="Text Placeholder 11"/>
          <p:cNvSpPr>
            <a:spLocks noGrp="1"/>
          </p:cNvSpPr>
          <p:nvPr>
            <p:ph type="body" sz="quarter" idx="15"/>
          </p:nvPr>
        </p:nvSpPr>
        <p:spPr/>
        <p:txBody>
          <a:bodyPr/>
          <a:lstStyle/>
          <a:p>
            <a:r>
              <a:rPr lang="en-CA"/>
              <a:t>Alignment of Classroom and Community Learning Activities</a:t>
            </a:r>
          </a:p>
        </p:txBody>
      </p:sp>
      <p:sp>
        <p:nvSpPr>
          <p:cNvPr id="9" name="Content Placeholder 8"/>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b="1"/>
              <a:t>The experience should align with the student’s academic and life goals</a:t>
            </a:r>
            <a:r>
              <a:rPr lang="en-US"/>
              <a:t>, broadly defined. It is paramount that students develop intentional learning outcomes and a plan to achieve them. </a:t>
            </a:r>
          </a:p>
          <a:p>
            <a:pPr marL="342900" indent="-342900">
              <a:buFont typeface="Arial" panose="020B0604020202020204" pitchFamily="34" charset="0"/>
              <a:buChar char="•"/>
            </a:pPr>
            <a:r>
              <a:rPr lang="en-US" b="1"/>
              <a:t>Learning outcomes should be tied to the student’s academic program of study</a:t>
            </a:r>
            <a:r>
              <a:rPr lang="en-US"/>
              <a:t>, as well as their goals for competency development (e.g., discipline-specific competencies, technology competencies, transferable competencies, learning competencies, essential skills). </a:t>
            </a:r>
          </a:p>
          <a:p>
            <a:pPr marL="342900" indent="-342900">
              <a:buFont typeface="Arial" panose="020B0604020202020204" pitchFamily="34" charset="0"/>
              <a:buChar char="•"/>
            </a:pPr>
            <a:r>
              <a:rPr lang="en-US" b="1"/>
              <a:t>The connection of theory and practice is achieved through deliberately designed curricular and community activities </a:t>
            </a:r>
            <a:r>
              <a:rPr lang="en-US"/>
              <a:t>that facilitate the transfer of learning between academic and community settings in alignment with the learning outcomes set.</a:t>
            </a:r>
            <a:endParaRPr lang="en-CA"/>
          </a:p>
        </p:txBody>
      </p:sp>
      <p:sp>
        <p:nvSpPr>
          <p:cNvPr id="10" name="Text Placeholder 9"/>
          <p:cNvSpPr>
            <a:spLocks noGrp="1"/>
          </p:cNvSpPr>
          <p:nvPr>
            <p:ph type="body" sz="quarter" idx="14"/>
          </p:nvPr>
        </p:nvSpPr>
        <p:spPr/>
        <p:txBody>
          <a:bodyPr/>
          <a:lstStyle/>
          <a:p>
            <a:pPr algn="r">
              <a:defRPr/>
            </a:pPr>
            <a:r>
              <a:rPr lang="en-US">
                <a:solidFill>
                  <a:schemeClr val="bg1">
                    <a:lumMod val="50000"/>
                  </a:schemeClr>
                </a:solidFill>
              </a:rPr>
              <a:t>(U of T, 2017)</a:t>
            </a:r>
          </a:p>
        </p:txBody>
      </p:sp>
      <p:pic>
        <p:nvPicPr>
          <p:cNvPr id="7" name="Picture 6">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1477708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KEY ATTRIBUTES</a:t>
            </a:r>
          </a:p>
        </p:txBody>
      </p:sp>
      <p:sp>
        <p:nvSpPr>
          <p:cNvPr id="10" name="Text Placeholder 9"/>
          <p:cNvSpPr>
            <a:spLocks noGrp="1"/>
          </p:cNvSpPr>
          <p:nvPr>
            <p:ph type="body" sz="quarter" idx="15"/>
          </p:nvPr>
        </p:nvSpPr>
        <p:spPr/>
        <p:txBody>
          <a:bodyPr/>
          <a:lstStyle/>
          <a:p>
            <a:r>
              <a:rPr lang="en-CA"/>
              <a:t>Alignment of Classroom and Community Learning Activities</a:t>
            </a:r>
          </a:p>
        </p:txBody>
      </p:sp>
      <p:sp>
        <p:nvSpPr>
          <p:cNvPr id="7" name="Content Placeholder 6"/>
          <p:cNvSpPr>
            <a:spLocks noGrp="1"/>
          </p:cNvSpPr>
          <p:nvPr>
            <p:ph idx="1"/>
          </p:nvPr>
        </p:nvSpPr>
        <p:spPr/>
        <p:txBody>
          <a:bodyPr/>
          <a:lstStyle/>
          <a:p>
            <a:pPr marL="342900" indent="-342900">
              <a:buFont typeface="Arial" panose="020B0604020202020204" pitchFamily="34" charset="0"/>
              <a:buChar char="•"/>
            </a:pPr>
            <a:r>
              <a:rPr lang="en-CA" b="1"/>
              <a:t>Curriculum/experience mapping </a:t>
            </a:r>
            <a:r>
              <a:rPr lang="en-CA"/>
              <a:t>can be useful in determining how the experience is intended to fit within the students’ broader post-secondary experience.</a:t>
            </a:r>
          </a:p>
          <a:p>
            <a:pPr marL="342900" indent="-342900">
              <a:buFont typeface="Arial" panose="020B0604020202020204" pitchFamily="34" charset="0"/>
              <a:buChar char="•"/>
            </a:pPr>
            <a:r>
              <a:rPr lang="en-CA" b="1"/>
              <a:t>There are four approaches</a:t>
            </a:r>
            <a:r>
              <a:rPr lang="en-CA"/>
              <a:t> that can be applied to enhancing the integration of student experience with the academic curriculum, including the </a:t>
            </a:r>
            <a:r>
              <a:rPr lang="en-CA" b="1"/>
              <a:t>cohesive approach</a:t>
            </a:r>
            <a:r>
              <a:rPr lang="en-CA"/>
              <a:t>, </a:t>
            </a:r>
            <a:r>
              <a:rPr lang="en-CA" b="1"/>
              <a:t>scaffolding approach</a:t>
            </a:r>
            <a:r>
              <a:rPr lang="en-CA"/>
              <a:t>, </a:t>
            </a:r>
            <a:r>
              <a:rPr lang="en-CA" b="1"/>
              <a:t>targeted approach</a:t>
            </a:r>
            <a:r>
              <a:rPr lang="en-CA"/>
              <a:t>, and the </a:t>
            </a:r>
            <a:r>
              <a:rPr lang="en-CA" b="1"/>
              <a:t>diverse approach</a:t>
            </a:r>
            <a:r>
              <a:rPr lang="en-CA"/>
              <a:t>.</a:t>
            </a:r>
          </a:p>
        </p:txBody>
      </p:sp>
      <p:sp>
        <p:nvSpPr>
          <p:cNvPr id="9" name="Text Placeholder 8"/>
          <p:cNvSpPr>
            <a:spLocks noGrp="1"/>
          </p:cNvSpPr>
          <p:nvPr>
            <p:ph type="body" sz="quarter" idx="14"/>
          </p:nvPr>
        </p:nvSpPr>
        <p:spPr/>
        <p:txBody>
          <a:bodyPr/>
          <a:lstStyle/>
          <a:p>
            <a:pPr algn="r">
              <a:defRPr/>
            </a:pPr>
            <a:r>
              <a:rPr lang="en-CA">
                <a:solidFill>
                  <a:schemeClr val="bg1">
                    <a:lumMod val="50000"/>
                  </a:schemeClr>
                </a:solidFill>
              </a:rPr>
              <a:t>(Campbell, Russell, &amp; Higgs, 2014)</a:t>
            </a:r>
          </a:p>
          <a:p>
            <a:endParaRPr lang="en-CA"/>
          </a:p>
        </p:txBody>
      </p:sp>
      <p:sp>
        <p:nvSpPr>
          <p:cNvPr id="4" name="Rectangle 3">
            <a:extLst>
              <a:ext uri="{FF2B5EF4-FFF2-40B4-BE49-F238E27FC236}">
                <a16:creationId xmlns:a16="http://schemas.microsoft.com/office/drawing/2014/main" id="{D0723C9F-E152-45B9-B7BD-F03D080D002F}"/>
              </a:ext>
            </a:extLst>
          </p:cNvPr>
          <p:cNvSpPr/>
          <p:nvPr/>
        </p:nvSpPr>
        <p:spPr>
          <a:xfrm>
            <a:off x="191812" y="6334720"/>
            <a:ext cx="11512506" cy="307777"/>
          </a:xfrm>
          <a:prstGeom prst="rect">
            <a:avLst/>
          </a:prstGeom>
        </p:spPr>
        <p:txBody>
          <a:bodyPr wrap="square">
            <a:spAutoFit/>
          </a:bodyPr>
          <a:lstStyle/>
          <a:p>
            <a:r>
              <a:rPr lang="en-CA" sz="1400">
                <a:solidFill>
                  <a:schemeClr val="bg1">
                    <a:lumMod val="50000"/>
                  </a:schemeClr>
                </a:solidFill>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2972196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KEY ATTRIBUTES</a:t>
            </a:r>
          </a:p>
        </p:txBody>
      </p:sp>
      <p:sp>
        <p:nvSpPr>
          <p:cNvPr id="7" name="Text Placeholder 6"/>
          <p:cNvSpPr>
            <a:spLocks noGrp="1"/>
          </p:cNvSpPr>
          <p:nvPr>
            <p:ph type="body" sz="quarter" idx="14"/>
          </p:nvPr>
        </p:nvSpPr>
        <p:spPr/>
        <p:txBody>
          <a:bodyPr/>
          <a:lstStyle/>
          <a:p>
            <a:pPr>
              <a:defRPr/>
            </a:pPr>
            <a:r>
              <a:rPr lang="en-CA" dirty="0">
                <a:solidFill>
                  <a:schemeClr val="bg1">
                    <a:lumMod val="50000"/>
                  </a:schemeClr>
                </a:solidFill>
              </a:rPr>
              <a:t>(Campbell, Russell, &amp; Higgs, 2014)</a:t>
            </a:r>
          </a:p>
        </p:txBody>
      </p:sp>
      <p:sp>
        <p:nvSpPr>
          <p:cNvPr id="6" name="Content Placeholder 5"/>
          <p:cNvSpPr>
            <a:spLocks noGrp="1"/>
          </p:cNvSpPr>
          <p:nvPr>
            <p:ph sz="half" idx="1"/>
          </p:nvPr>
        </p:nvSpPr>
        <p:spPr/>
        <p:txBody>
          <a:bodyPr>
            <a:normAutofit fontScale="92500" lnSpcReduction="10000"/>
          </a:bodyPr>
          <a:lstStyle/>
          <a:p>
            <a:r>
              <a:rPr lang="en-US" b="1">
                <a:solidFill>
                  <a:schemeClr val="accent5">
                    <a:lumMod val="75000"/>
                  </a:schemeClr>
                </a:solidFill>
              </a:rPr>
              <a:t>Cohesive Approach </a:t>
            </a:r>
          </a:p>
          <a:p>
            <a:r>
              <a:rPr lang="en-US"/>
              <a:t>Work experience is tied to learning outcomes mapped across the academic curriculum; focus is on ongoing learning</a:t>
            </a:r>
          </a:p>
          <a:p>
            <a:r>
              <a:rPr lang="en-US" b="1">
                <a:solidFill>
                  <a:schemeClr val="accent5">
                    <a:lumMod val="75000"/>
                  </a:schemeClr>
                </a:solidFill>
              </a:rPr>
              <a:t>Targeted Approach </a:t>
            </a:r>
          </a:p>
          <a:p>
            <a:r>
              <a:rPr lang="en-US"/>
              <a:t>Work experience is tied to the learning outcomes of a specific course or subject area; focus is on enriched learning</a:t>
            </a:r>
            <a:endParaRPr lang="en-CA"/>
          </a:p>
        </p:txBody>
      </p:sp>
      <p:sp>
        <p:nvSpPr>
          <p:cNvPr id="8" name="Content Placeholder 7"/>
          <p:cNvSpPr>
            <a:spLocks noGrp="1"/>
          </p:cNvSpPr>
          <p:nvPr>
            <p:ph sz="half" idx="15"/>
          </p:nvPr>
        </p:nvSpPr>
        <p:spPr>
          <a:xfrm>
            <a:off x="6278983" y="2041104"/>
            <a:ext cx="5080000" cy="3727871"/>
          </a:xfrm>
        </p:spPr>
        <p:txBody>
          <a:bodyPr>
            <a:normAutofit fontScale="92500" lnSpcReduction="20000"/>
          </a:bodyPr>
          <a:lstStyle/>
          <a:p>
            <a:r>
              <a:rPr lang="en-US" b="1">
                <a:solidFill>
                  <a:schemeClr val="accent5">
                    <a:lumMod val="75000"/>
                  </a:schemeClr>
                </a:solidFill>
              </a:rPr>
              <a:t>Scaffolding Approach </a:t>
            </a:r>
          </a:p>
          <a:p>
            <a:r>
              <a:rPr lang="en-US"/>
              <a:t>Multiple work experiences that are increasingly challenging and tied to the same learning outcomes; focus is on deep learning</a:t>
            </a:r>
          </a:p>
          <a:p>
            <a:r>
              <a:rPr lang="en-US" b="1">
                <a:solidFill>
                  <a:schemeClr val="accent5">
                    <a:lumMod val="75000"/>
                  </a:schemeClr>
                </a:solidFill>
              </a:rPr>
              <a:t>Diverse Approach </a:t>
            </a:r>
          </a:p>
          <a:p>
            <a:r>
              <a:rPr lang="en-US"/>
              <a:t>Multiple work experiences in a range of contexts tied to the same learning outcomes; focus is on breadth of learning</a:t>
            </a:r>
            <a:endParaRPr lang="en-CA"/>
          </a:p>
          <a:p>
            <a:pPr algn="r">
              <a:lnSpc>
                <a:spcPct val="110000"/>
              </a:lnSpc>
              <a:defRPr/>
            </a:pPr>
            <a:endParaRPr lang="en-CA" sz="1500">
              <a:solidFill>
                <a:schemeClr val="bg1">
                  <a:lumMod val="50000"/>
                </a:schemeClr>
              </a:solidFill>
            </a:endParaRPr>
          </a:p>
        </p:txBody>
      </p:sp>
      <p:sp>
        <p:nvSpPr>
          <p:cNvPr id="19" name="Text Placeholder 18"/>
          <p:cNvSpPr>
            <a:spLocks noGrp="1"/>
          </p:cNvSpPr>
          <p:nvPr>
            <p:ph type="body" sz="quarter" idx="16"/>
          </p:nvPr>
        </p:nvSpPr>
        <p:spPr/>
        <p:txBody>
          <a:bodyPr/>
          <a:lstStyle/>
          <a:p>
            <a:r>
              <a:rPr lang="en-CA"/>
              <a:t>Alignment of Classroom and Community Learning Activities</a:t>
            </a:r>
          </a:p>
        </p:txBody>
      </p:sp>
      <p:sp>
        <p:nvSpPr>
          <p:cNvPr id="4" name="Rectangle 3">
            <a:extLst>
              <a:ext uri="{FF2B5EF4-FFF2-40B4-BE49-F238E27FC236}">
                <a16:creationId xmlns:a16="http://schemas.microsoft.com/office/drawing/2014/main" id="{D0723C9F-E152-45B9-B7BD-F03D080D002F}"/>
              </a:ext>
            </a:extLst>
          </p:cNvPr>
          <p:cNvSpPr/>
          <p:nvPr/>
        </p:nvSpPr>
        <p:spPr>
          <a:xfrm>
            <a:off x="191812" y="6334720"/>
            <a:ext cx="11512506" cy="307777"/>
          </a:xfrm>
          <a:prstGeom prst="rect">
            <a:avLst/>
          </a:prstGeom>
        </p:spPr>
        <p:txBody>
          <a:bodyPr wrap="square">
            <a:spAutoFit/>
          </a:bodyPr>
          <a:lstStyle/>
          <a:p>
            <a:r>
              <a:rPr lang="en-CA" sz="1400">
                <a:solidFill>
                  <a:schemeClr val="bg1">
                    <a:lumMod val="50000"/>
                  </a:schemeClr>
                </a:solidFill>
                <a:latin typeface="Arial" panose="020B0604020202020204" pitchFamily="34" charset="0"/>
                <a:cs typeface="Arial" panose="020B0604020202020204" pitchFamily="34" charset="0"/>
              </a:rPr>
              <a:t>. </a:t>
            </a:r>
          </a:p>
        </p:txBody>
      </p:sp>
      <p:pic>
        <p:nvPicPr>
          <p:cNvPr id="18" name="Picture 17">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995084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12" y="263289"/>
            <a:ext cx="8874915" cy="371992"/>
          </a:xfrm>
        </p:spPr>
        <p:txBody>
          <a:bodyPr/>
          <a:lstStyle/>
          <a:p>
            <a:r>
              <a:rPr lang="en-CA"/>
              <a:t>KEY ATTRIBUTES</a:t>
            </a:r>
          </a:p>
        </p:txBody>
      </p:sp>
      <p:sp>
        <p:nvSpPr>
          <p:cNvPr id="10" name="Text Placeholder 9"/>
          <p:cNvSpPr>
            <a:spLocks noGrp="1"/>
          </p:cNvSpPr>
          <p:nvPr>
            <p:ph type="body" sz="quarter" idx="15"/>
          </p:nvPr>
        </p:nvSpPr>
        <p:spPr/>
        <p:txBody>
          <a:bodyPr/>
          <a:lstStyle/>
          <a:p>
            <a:r>
              <a:rPr lang="en-CA"/>
              <a:t>Assessment and Evaluation</a:t>
            </a:r>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US"/>
              <a:t>Ongoing assessment of student learning and competence is important </a:t>
            </a:r>
            <a:br>
              <a:rPr lang="en-US"/>
            </a:br>
            <a:r>
              <a:rPr lang="en-US"/>
              <a:t>for a </a:t>
            </a:r>
            <a:r>
              <a:rPr lang="en-US" b="1"/>
              <a:t>high quality ILE</a:t>
            </a:r>
            <a:r>
              <a:rPr lang="en-US"/>
              <a:t>. </a:t>
            </a:r>
          </a:p>
          <a:p>
            <a:pPr marL="342900" indent="-342900">
              <a:buFont typeface="Arial" panose="020B0604020202020204" pitchFamily="34" charset="0"/>
              <a:buChar char="•"/>
            </a:pPr>
            <a:r>
              <a:rPr lang="en-US"/>
              <a:t>This includes both formative and summative assessments relative </a:t>
            </a:r>
            <a:br>
              <a:rPr lang="en-US"/>
            </a:br>
            <a:r>
              <a:rPr lang="en-US"/>
              <a:t>to the intended learning outcomes, along with the provision of constructive feedback to students. </a:t>
            </a:r>
          </a:p>
          <a:p>
            <a:pPr marL="342900" indent="-342900">
              <a:buFont typeface="Arial" panose="020B0604020202020204" pitchFamily="34" charset="0"/>
              <a:buChar char="•"/>
            </a:pPr>
            <a:r>
              <a:rPr lang="en-US" b="1"/>
              <a:t>Evaluation of the administration of the ILEs </a:t>
            </a:r>
            <a:r>
              <a:rPr lang="en-US"/>
              <a:t>is also important </a:t>
            </a:r>
            <a:br>
              <a:rPr lang="en-US"/>
            </a:br>
            <a:r>
              <a:rPr lang="en-US"/>
              <a:t>to ensure quality student development.</a:t>
            </a:r>
          </a:p>
        </p:txBody>
      </p:sp>
      <p:sp>
        <p:nvSpPr>
          <p:cNvPr id="9" name="Text Placeholder 8"/>
          <p:cNvSpPr>
            <a:spLocks noGrp="1"/>
          </p:cNvSpPr>
          <p:nvPr>
            <p:ph type="body" sz="quarter" idx="14"/>
          </p:nvPr>
        </p:nvSpPr>
        <p:spPr/>
        <p:txBody>
          <a:bodyPr/>
          <a:lstStyle/>
          <a:p>
            <a:pPr algn="r"/>
            <a:r>
              <a:rPr lang="en-CA"/>
              <a:t>(U of T, 2017)</a:t>
            </a:r>
          </a:p>
        </p:txBody>
      </p:sp>
      <p:pic>
        <p:nvPicPr>
          <p:cNvPr id="12" name="Picture 11">
            <a:extLst>
              <a:ext uri="{FF2B5EF4-FFF2-40B4-BE49-F238E27FC236}">
                <a16:creationId xmlns:a16="http://schemas.microsoft.com/office/drawing/2014/main" id="{002EEB55-B6CF-5C4D-BB7E-1748CA6325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419427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a:t>KEY ATTRIBUTES</a:t>
            </a:r>
          </a:p>
        </p:txBody>
      </p:sp>
      <p:sp>
        <p:nvSpPr>
          <p:cNvPr id="10" name="Text Placeholder 9"/>
          <p:cNvSpPr>
            <a:spLocks noGrp="1"/>
          </p:cNvSpPr>
          <p:nvPr>
            <p:ph type="body" sz="quarter" idx="15"/>
          </p:nvPr>
        </p:nvSpPr>
        <p:spPr/>
        <p:txBody>
          <a:bodyPr/>
          <a:lstStyle/>
          <a:p>
            <a:r>
              <a:rPr lang="en-CA">
                <a:latin typeface="Arial" panose="020B0604020202020204" pitchFamily="34" charset="0"/>
              </a:rPr>
              <a:t>Learning Support</a:t>
            </a:r>
          </a:p>
        </p:txBody>
      </p:sp>
      <p:sp>
        <p:nvSpPr>
          <p:cNvPr id="5" name="Content Placeholder 4"/>
          <p:cNvSpPr>
            <a:spLocks noGrp="1"/>
          </p:cNvSpPr>
          <p:nvPr>
            <p:ph idx="1"/>
          </p:nvPr>
        </p:nvSpPr>
        <p:spPr/>
        <p:txBody>
          <a:bodyPr>
            <a:normAutofit fontScale="92500"/>
          </a:bodyPr>
          <a:lstStyle/>
          <a:p>
            <a:pPr marL="342900" indent="-342900">
              <a:buFont typeface="Arial" panose="020B0604020202020204" pitchFamily="34" charset="0"/>
              <a:buChar char="•"/>
            </a:pPr>
            <a:r>
              <a:rPr lang="en-US" b="1"/>
              <a:t>Supporting student learning in </a:t>
            </a:r>
            <a:r>
              <a:rPr lang="en-US" b="1" err="1"/>
              <a:t>ILEs</a:t>
            </a:r>
            <a:r>
              <a:rPr lang="en-US" b="1"/>
              <a:t> </a:t>
            </a:r>
            <a:r>
              <a:rPr lang="en-US"/>
              <a:t>includes the provision of administrative, social, psychological, and learning supports before, during, and after the community experience. </a:t>
            </a:r>
          </a:p>
          <a:p>
            <a:pPr marL="342900" indent="-342900">
              <a:buFont typeface="Arial" panose="020B0604020202020204" pitchFamily="34" charset="0"/>
              <a:buChar char="•"/>
            </a:pPr>
            <a:r>
              <a:rPr lang="en-US" b="1"/>
              <a:t>The availability of support services </a:t>
            </a:r>
            <a:r>
              <a:rPr lang="en-US"/>
              <a:t>at both the academic institution and the community organization should be made explicit to students as a part of the ILE. </a:t>
            </a:r>
          </a:p>
          <a:p>
            <a:pPr marL="342900" indent="-342900">
              <a:buFont typeface="Arial" panose="020B0604020202020204" pitchFamily="34" charset="0"/>
              <a:buChar char="•"/>
            </a:pPr>
            <a:r>
              <a:rPr lang="en-US" b="1"/>
              <a:t>Examples of learning supports include: </a:t>
            </a:r>
            <a:r>
              <a:rPr lang="en-US"/>
              <a:t>orientations, mentorship, community/workplace supervision, educational supervision, 14 counselling, training opportunities, accessibility services, health and wellness services, management of health and safety, insurance coverage, conflict management, debriefing</a:t>
            </a:r>
            <a:endParaRPr lang="en-US">
              <a:solidFill>
                <a:schemeClr val="tx1">
                  <a:lumMod val="85000"/>
                  <a:lumOff val="15000"/>
                </a:schemeClr>
              </a:solidFill>
            </a:endParaRPr>
          </a:p>
        </p:txBody>
      </p:sp>
      <p:sp>
        <p:nvSpPr>
          <p:cNvPr id="6" name="Text Placeholder 5"/>
          <p:cNvSpPr>
            <a:spLocks noGrp="1"/>
          </p:cNvSpPr>
          <p:nvPr>
            <p:ph type="body" sz="quarter" idx="14"/>
          </p:nvPr>
        </p:nvSpPr>
        <p:spPr/>
        <p:txBody>
          <a:bodyPr/>
          <a:lstStyle/>
          <a:p>
            <a:pPr algn="r"/>
            <a:r>
              <a:rPr lang="en-CA">
                <a:solidFill>
                  <a:schemeClr val="bg1">
                    <a:lumMod val="50000"/>
                  </a:schemeClr>
                </a:solidFill>
                <a:latin typeface="Arial" panose="020B0604020202020204" pitchFamily="34" charset="0"/>
              </a:rPr>
              <a:t>(U of T, 2017)</a:t>
            </a:r>
          </a:p>
        </p:txBody>
      </p:sp>
      <p:pic>
        <p:nvPicPr>
          <p:cNvPr id="9" name="Picture 8">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198589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KEY ATTRIBUTES</a:t>
            </a:r>
          </a:p>
        </p:txBody>
      </p:sp>
      <p:sp>
        <p:nvSpPr>
          <p:cNvPr id="9" name="Text Placeholder 8"/>
          <p:cNvSpPr>
            <a:spLocks noGrp="1"/>
          </p:cNvSpPr>
          <p:nvPr>
            <p:ph type="body" sz="quarter" idx="15"/>
          </p:nvPr>
        </p:nvSpPr>
        <p:spPr/>
        <p:txBody>
          <a:bodyPr/>
          <a:lstStyle/>
          <a:p>
            <a:r>
              <a:rPr lang="en-CA"/>
              <a:t>Partnership</a:t>
            </a:r>
          </a:p>
        </p:txBody>
      </p:sp>
      <p:sp>
        <p:nvSpPr>
          <p:cNvPr id="5" name="Content Placeholder 4"/>
          <p:cNvSpPr>
            <a:spLocks noGrp="1"/>
          </p:cNvSpPr>
          <p:nvPr>
            <p:ph idx="1"/>
          </p:nvPr>
        </p:nvSpPr>
        <p:spPr>
          <a:xfrm>
            <a:off x="838199" y="1909756"/>
            <a:ext cx="11326157" cy="4563789"/>
          </a:xfrm>
        </p:spPr>
        <p:txBody>
          <a:bodyPr>
            <a:normAutofit fontScale="92500" lnSpcReduction="20000"/>
          </a:bodyPr>
          <a:lstStyle/>
          <a:p>
            <a:r>
              <a:rPr lang="en-US" b="1"/>
              <a:t>The quality of </a:t>
            </a:r>
            <a:r>
              <a:rPr lang="en-US" b="1" err="1"/>
              <a:t>ILEs</a:t>
            </a:r>
            <a:r>
              <a:rPr lang="en-US" b="1"/>
              <a:t> is influenced by the partnership between the stakeholders involved. </a:t>
            </a:r>
            <a:r>
              <a:rPr lang="en-US"/>
              <a:t>The development and maintenance of partnerships between academic and community organizations influences the preparation and organization of students and community supervisors for the ILE. </a:t>
            </a:r>
          </a:p>
          <a:p>
            <a:r>
              <a:rPr lang="en-US" b="1"/>
              <a:t>Students also play a pivotal role </a:t>
            </a:r>
            <a:r>
              <a:rPr lang="en-US"/>
              <a:t>in shaping the quality of the practice and directing their own learning and engagement within the community experience. </a:t>
            </a:r>
          </a:p>
          <a:p>
            <a:r>
              <a:rPr lang="en-US"/>
              <a:t>Academic deans, directors, faculty, staff, sessional instructors, and teaching assistants in both the academic and community settings all contribute to the development and delivery of </a:t>
            </a:r>
            <a:r>
              <a:rPr lang="en-US" err="1"/>
              <a:t>ILEs</a:t>
            </a:r>
            <a:r>
              <a:rPr lang="en-US"/>
              <a:t> that are purposefully designed and tied to the intended learning outcomes. </a:t>
            </a:r>
          </a:p>
          <a:p>
            <a:r>
              <a:rPr lang="en-US" b="1"/>
              <a:t>Partnership development and maintenance is a shared responsibility</a:t>
            </a:r>
            <a:r>
              <a:rPr lang="en-US"/>
              <a:t>. It includes establishing, maintaining, and troubleshooting relationships with community partners, keeping records, maintaining contact, addressing ethical issues related to placements, and ensuring mutual respect, relevance and reciprocity</a:t>
            </a:r>
            <a:r>
              <a:rPr lang="en-CA"/>
              <a:t>.</a:t>
            </a:r>
            <a:endParaRPr lang="en-US"/>
          </a:p>
        </p:txBody>
      </p:sp>
      <p:sp>
        <p:nvSpPr>
          <p:cNvPr id="6" name="Text Placeholder 5"/>
          <p:cNvSpPr>
            <a:spLocks noGrp="1"/>
          </p:cNvSpPr>
          <p:nvPr>
            <p:ph type="body" sz="quarter" idx="14"/>
          </p:nvPr>
        </p:nvSpPr>
        <p:spPr>
          <a:xfrm>
            <a:off x="838200" y="6344149"/>
            <a:ext cx="10515600" cy="355600"/>
          </a:xfrm>
        </p:spPr>
        <p:txBody>
          <a:bodyPr/>
          <a:lstStyle/>
          <a:p>
            <a:pPr algn="r"/>
            <a:r>
              <a:rPr lang="en-CA"/>
              <a:t>(U of T 2017)</a:t>
            </a:r>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1931341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KEY ATTRIBUTES</a:t>
            </a:r>
          </a:p>
        </p:txBody>
      </p:sp>
      <p:sp>
        <p:nvSpPr>
          <p:cNvPr id="12" name="Text Placeholder 11"/>
          <p:cNvSpPr>
            <a:spLocks noGrp="1"/>
          </p:cNvSpPr>
          <p:nvPr>
            <p:ph type="body" sz="quarter" idx="15"/>
          </p:nvPr>
        </p:nvSpPr>
        <p:spPr/>
        <p:txBody>
          <a:bodyPr/>
          <a:lstStyle/>
          <a:p>
            <a:r>
              <a:rPr lang="en-CA"/>
              <a:t>Theoretical Grounding</a:t>
            </a:r>
          </a:p>
        </p:txBody>
      </p:sp>
      <p:sp>
        <p:nvSpPr>
          <p:cNvPr id="5" name="Content Placeholder 4"/>
          <p:cNvSpPr>
            <a:spLocks noGrp="1"/>
          </p:cNvSpPr>
          <p:nvPr>
            <p:ph idx="1"/>
          </p:nvPr>
        </p:nvSpPr>
        <p:spPr>
          <a:xfrm>
            <a:off x="838199" y="2011606"/>
            <a:ext cx="10866119" cy="3991034"/>
          </a:xfrm>
        </p:spPr>
        <p:txBody>
          <a:bodyPr/>
          <a:lstStyle/>
          <a:p>
            <a:pPr marL="342900" indent="-342900">
              <a:buFont typeface="Arial" panose="020B0604020202020204" pitchFamily="34" charset="0"/>
              <a:buChar char="•"/>
            </a:pPr>
            <a:r>
              <a:rPr lang="en-US" b="1" err="1"/>
              <a:t>ILEs</a:t>
            </a:r>
            <a:r>
              <a:rPr lang="en-US" b="1"/>
              <a:t> </a:t>
            </a:r>
            <a:r>
              <a:rPr lang="en-US"/>
              <a:t>should be </a:t>
            </a:r>
            <a:r>
              <a:rPr lang="en-US" b="1"/>
              <a:t>structured deliberately </a:t>
            </a:r>
            <a:r>
              <a:rPr lang="en-US"/>
              <a:t>and </a:t>
            </a:r>
            <a:r>
              <a:rPr lang="en-US" b="1"/>
              <a:t>grounded</a:t>
            </a:r>
            <a:br>
              <a:rPr lang="en-US" b="1"/>
            </a:br>
            <a:r>
              <a:rPr lang="en-US" b="1"/>
              <a:t>in student learning theory</a:t>
            </a:r>
            <a:r>
              <a:rPr lang="en-US"/>
              <a:t>. </a:t>
            </a:r>
          </a:p>
          <a:p>
            <a:pPr marL="342900" indent="-342900">
              <a:buFont typeface="Arial" panose="020B0604020202020204" pitchFamily="34" charset="0"/>
              <a:buChar char="•"/>
            </a:pPr>
            <a:r>
              <a:rPr lang="en-US"/>
              <a:t>This </a:t>
            </a:r>
            <a:r>
              <a:rPr lang="en-US" b="1"/>
              <a:t>theoretical grounding </a:t>
            </a:r>
            <a:r>
              <a:rPr lang="en-US"/>
              <a:t>provides a conceptual framework </a:t>
            </a:r>
            <a:br>
              <a:rPr lang="en-US"/>
            </a:br>
            <a:r>
              <a:rPr lang="en-US"/>
              <a:t>to maximize quality through </a:t>
            </a:r>
            <a:r>
              <a:rPr lang="en-US" b="1"/>
              <a:t>intentional design</a:t>
            </a:r>
            <a:r>
              <a:rPr lang="en-US"/>
              <a:t>, </a:t>
            </a:r>
            <a:r>
              <a:rPr lang="en-US" b="1"/>
              <a:t>effective delivery</a:t>
            </a:r>
            <a:r>
              <a:rPr lang="en-US"/>
              <a:t>, </a:t>
            </a:r>
            <a:r>
              <a:rPr lang="en-US" b="1"/>
              <a:t>supportive resources</a:t>
            </a:r>
            <a:r>
              <a:rPr lang="en-US"/>
              <a:t>, and </a:t>
            </a:r>
            <a:r>
              <a:rPr lang="en-US" b="1"/>
              <a:t>appropriate assessment </a:t>
            </a:r>
            <a:r>
              <a:rPr lang="en-US"/>
              <a:t>of student learning. </a:t>
            </a:r>
          </a:p>
        </p:txBody>
      </p:sp>
      <p:sp>
        <p:nvSpPr>
          <p:cNvPr id="10" name="Text Placeholder 9"/>
          <p:cNvSpPr>
            <a:spLocks noGrp="1"/>
          </p:cNvSpPr>
          <p:nvPr>
            <p:ph type="body" sz="quarter" idx="14"/>
          </p:nvPr>
        </p:nvSpPr>
        <p:spPr/>
        <p:txBody>
          <a:bodyPr/>
          <a:lstStyle/>
          <a:p>
            <a:pPr algn="r"/>
            <a:r>
              <a:rPr lang="en-US"/>
              <a:t>(</a:t>
            </a:r>
            <a:r>
              <a:rPr lang="en-US" err="1"/>
              <a:t>Butin</a:t>
            </a:r>
            <a:r>
              <a:rPr lang="en-US"/>
              <a:t>, 2010; Smith &amp; </a:t>
            </a:r>
            <a:r>
              <a:rPr lang="en-US" err="1"/>
              <a:t>Worsfold</a:t>
            </a:r>
            <a:r>
              <a:rPr lang="en-US"/>
              <a:t>, 2015; </a:t>
            </a:r>
            <a:r>
              <a:rPr lang="en-US" err="1"/>
              <a:t>Stirling</a:t>
            </a:r>
            <a:r>
              <a:rPr lang="en-US"/>
              <a:t> et al., 2016).</a:t>
            </a:r>
          </a:p>
          <a:p>
            <a:endParaRPr lang="en-CA"/>
          </a:p>
        </p:txBody>
      </p:sp>
      <p:pic>
        <p:nvPicPr>
          <p:cNvPr id="9" name="Picture 8">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605709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solidFill>
                  <a:schemeClr val="bg1"/>
                </a:solidFill>
              </a:rPr>
              <a:t>Introduction</a:t>
            </a:r>
          </a:p>
        </p:txBody>
      </p:sp>
    </p:spTree>
    <p:custDataLst>
      <p:tags r:id="rId1"/>
    </p:custDataLst>
    <p:extLst>
      <p:ext uri="{BB962C8B-B14F-4D97-AF65-F5344CB8AC3E}">
        <p14:creationId xmlns:p14="http://schemas.microsoft.com/office/powerpoint/2010/main" val="2886337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solidFill>
                  <a:schemeClr val="bg1"/>
                </a:solidFill>
              </a:rPr>
              <a:t>Logistical </a:t>
            </a:r>
            <a:br>
              <a:rPr lang="en-CA">
                <a:solidFill>
                  <a:schemeClr val="bg1"/>
                </a:solidFill>
              </a:rPr>
            </a:br>
            <a:r>
              <a:rPr lang="en-CA">
                <a:solidFill>
                  <a:schemeClr val="bg1"/>
                </a:solidFill>
              </a:rPr>
              <a:t>Considerations</a:t>
            </a:r>
          </a:p>
        </p:txBody>
      </p:sp>
    </p:spTree>
    <p:custDataLst>
      <p:tags r:id="rId1"/>
    </p:custDataLst>
    <p:extLst>
      <p:ext uri="{BB962C8B-B14F-4D97-AF65-F5344CB8AC3E}">
        <p14:creationId xmlns:p14="http://schemas.microsoft.com/office/powerpoint/2010/main" val="2556463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0"/>
          </p:nvPr>
        </p:nvSpPr>
        <p:spPr>
          <a:xfrm>
            <a:off x="2673096" y="1817077"/>
            <a:ext cx="6845808" cy="4067828"/>
          </a:xfrm>
        </p:spPr>
        <p:txBody>
          <a:bodyPr/>
          <a:lstStyle/>
          <a:p>
            <a:pPr algn="ctr"/>
            <a:r>
              <a:rPr lang="en-CA" sz="3600"/>
              <a:t>There is no one way to design </a:t>
            </a:r>
            <a:br>
              <a:rPr lang="en-CA" sz="3600"/>
            </a:br>
            <a:r>
              <a:rPr lang="en-CA" sz="3600"/>
              <a:t>a student learning experience.</a:t>
            </a:r>
          </a:p>
        </p:txBody>
      </p:sp>
      <p:sp>
        <p:nvSpPr>
          <p:cNvPr id="2" name="Title 1"/>
          <p:cNvSpPr>
            <a:spLocks noGrp="1"/>
          </p:cNvSpPr>
          <p:nvPr>
            <p:ph type="title"/>
          </p:nvPr>
        </p:nvSpPr>
        <p:spPr/>
        <p:txBody>
          <a:bodyPr/>
          <a:lstStyle/>
          <a:p>
            <a:r>
              <a:rPr lang="en-CA"/>
              <a:t>LOGISTICAL CONSIDERATIONS</a:t>
            </a:r>
          </a:p>
        </p:txBody>
      </p:sp>
      <p:sp>
        <p:nvSpPr>
          <p:cNvPr id="5" name="Text Placeholder 4"/>
          <p:cNvSpPr>
            <a:spLocks noGrp="1"/>
          </p:cNvSpPr>
          <p:nvPr>
            <p:ph type="body" sz="quarter" idx="14"/>
          </p:nvPr>
        </p:nvSpPr>
        <p:spPr/>
        <p:txBody>
          <a:bodyPr/>
          <a:lstStyle/>
          <a:p>
            <a:r>
              <a:rPr lang="en-CA"/>
              <a:t>(U of T, 2017)</a:t>
            </a:r>
          </a:p>
        </p:txBody>
      </p:sp>
      <p:sp>
        <p:nvSpPr>
          <p:cNvPr id="4" name="Rectangle 3">
            <a:extLst>
              <a:ext uri="{FF2B5EF4-FFF2-40B4-BE49-F238E27FC236}">
                <a16:creationId xmlns:a16="http://schemas.microsoft.com/office/drawing/2014/main" id="{D0723C9F-E152-45B9-B7BD-F03D080D002F}"/>
              </a:ext>
            </a:extLst>
          </p:cNvPr>
          <p:cNvSpPr/>
          <p:nvPr/>
        </p:nvSpPr>
        <p:spPr>
          <a:xfrm>
            <a:off x="331076" y="6334720"/>
            <a:ext cx="11512506" cy="307777"/>
          </a:xfrm>
          <a:prstGeom prst="rect">
            <a:avLst/>
          </a:prstGeom>
        </p:spPr>
        <p:txBody>
          <a:bodyPr wrap="square">
            <a:spAutoFit/>
          </a:bodyPr>
          <a:lstStyle/>
          <a:p>
            <a:r>
              <a:rPr lang="en-CA" sz="1400">
                <a:solidFill>
                  <a:schemeClr val="bg1">
                    <a:lumMod val="50000"/>
                  </a:schemeClr>
                </a:solidFill>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887029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LOGISTICAL CONSIDERATIONS</a:t>
            </a:r>
          </a:p>
        </p:txBody>
      </p:sp>
      <p:sp>
        <p:nvSpPr>
          <p:cNvPr id="4" name="Text Placeholder 3"/>
          <p:cNvSpPr>
            <a:spLocks noGrp="1"/>
          </p:cNvSpPr>
          <p:nvPr>
            <p:ph type="body" sz="quarter" idx="16"/>
          </p:nvPr>
        </p:nvSpPr>
        <p:spPr/>
        <p:txBody>
          <a:bodyPr/>
          <a:lstStyle/>
          <a:p>
            <a:r>
              <a:rPr lang="en-CA"/>
              <a:t>VIDEO: </a:t>
            </a:r>
            <a:br>
              <a:rPr lang="en-CA"/>
            </a:br>
            <a:r>
              <a:rPr lang="en-CA"/>
              <a:t>Think Creatively in Designing New Experiences</a:t>
            </a:r>
          </a:p>
        </p:txBody>
      </p:sp>
      <p:grpSp>
        <p:nvGrpSpPr>
          <p:cNvPr id="6" name="Group 5">
            <a:extLst>
              <a:ext uri="{FF2B5EF4-FFF2-40B4-BE49-F238E27FC236}">
                <a16:creationId xmlns:a16="http://schemas.microsoft.com/office/drawing/2014/main" id="{E11F1127-72A1-4AD0-AC3B-5770B101739D}"/>
              </a:ext>
            </a:extLst>
          </p:cNvPr>
          <p:cNvGrpSpPr/>
          <p:nvPr/>
        </p:nvGrpSpPr>
        <p:grpSpPr>
          <a:xfrm>
            <a:off x="7079128" y="5322564"/>
            <a:ext cx="5018983" cy="386836"/>
            <a:chOff x="3181888" y="3576928"/>
            <a:chExt cx="4341144" cy="334592"/>
          </a:xfrm>
        </p:grpSpPr>
        <p:sp>
          <p:nvSpPr>
            <p:cNvPr id="7" name="TextBox 6">
              <a:extLst>
                <a:ext uri="{FF2B5EF4-FFF2-40B4-BE49-F238E27FC236}">
                  <a16:creationId xmlns:a16="http://schemas.microsoft.com/office/drawing/2014/main" id="{E3962C25-E5DC-4188-887D-B410453FBE98}"/>
                </a:ext>
              </a:extLst>
            </p:cNvPr>
            <p:cNvSpPr txBox="1"/>
            <p:nvPr/>
          </p:nvSpPr>
          <p:spPr>
            <a:xfrm>
              <a:off x="3181888" y="3592068"/>
              <a:ext cx="1776172" cy="319452"/>
            </a:xfrm>
            <a:prstGeom prst="rect">
              <a:avLst/>
            </a:prstGeom>
            <a:noFill/>
          </p:spPr>
          <p:txBody>
            <a:bodyPr wrap="square" rtlCol="0" anchor="t">
              <a:spAutoFit/>
            </a:bodyPr>
            <a:lstStyle/>
            <a:p>
              <a:pPr algn="ctr">
                <a:buClr>
                  <a:srgbClr val="E7E6E6">
                    <a:lumMod val="50000"/>
                  </a:srgbClr>
                </a:buClr>
              </a:pPr>
              <a:endParaRPr lang="en-CA">
                <a:solidFill>
                  <a:schemeClr val="tx2">
                    <a:lumMod val="2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13470B9-8071-4F46-B016-FF8F0BA24BE3}"/>
                </a:ext>
              </a:extLst>
            </p:cNvPr>
            <p:cNvSpPr txBox="1"/>
            <p:nvPr/>
          </p:nvSpPr>
          <p:spPr>
            <a:xfrm>
              <a:off x="5434592" y="3576928"/>
              <a:ext cx="2088440" cy="179691"/>
            </a:xfrm>
            <a:prstGeom prst="rect">
              <a:avLst/>
            </a:prstGeom>
            <a:noFill/>
          </p:spPr>
          <p:txBody>
            <a:bodyPr wrap="square" rtlCol="0" anchor="t">
              <a:spAutoFit/>
            </a:bodyPr>
            <a:lstStyle/>
            <a:p>
              <a:pPr algn="ctr">
                <a:buClr>
                  <a:srgbClr val="E7E6E6">
                    <a:lumMod val="50000"/>
                  </a:srgbClr>
                </a:buClr>
              </a:pPr>
              <a:endParaRPr lang="en-US" sz="750" kern="1200">
                <a:solidFill>
                  <a:srgbClr val="E7E6E6">
                    <a:lumMod val="50000"/>
                  </a:srgbClr>
                </a:solidFill>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0527" y="59173"/>
            <a:ext cx="787584" cy="780223"/>
          </a:xfrm>
          <a:prstGeom prst="rect">
            <a:avLst/>
          </a:prstGeom>
          <a:noFill/>
          <a:effectLst/>
        </p:spPr>
      </p:pic>
      <p:sp>
        <p:nvSpPr>
          <p:cNvPr id="32" name="Content Placeholder 21"/>
          <p:cNvSpPr>
            <a:spLocks noGrp="1"/>
          </p:cNvSpPr>
          <p:nvPr>
            <p:ph sz="quarter" idx="20"/>
          </p:nvPr>
        </p:nvSpPr>
        <p:spPr>
          <a:xfrm>
            <a:off x="2450233" y="4579610"/>
            <a:ext cx="3376937" cy="1129790"/>
          </a:xfrm>
        </p:spPr>
        <p:txBody>
          <a:bodyPr/>
          <a:lstStyle/>
          <a:p>
            <a:pPr>
              <a:buClr>
                <a:srgbClr val="E7E6E6">
                  <a:lumMod val="50000"/>
                </a:srgbClr>
              </a:buClr>
            </a:pPr>
            <a:r>
              <a:rPr lang="en-CA">
                <a:solidFill>
                  <a:schemeClr val="tx2">
                    <a:lumMod val="25000"/>
                  </a:schemeClr>
                </a:solidFill>
                <a:latin typeface="Arial" panose="020B0604020202020204" pitchFamily="34" charset="0"/>
                <a:cs typeface="Arial" panose="020B0604020202020204" pitchFamily="34" charset="0"/>
              </a:rPr>
              <a:t>Professor William </a:t>
            </a:r>
            <a:r>
              <a:rPr lang="en-CA" err="1">
                <a:solidFill>
                  <a:schemeClr val="tx2">
                    <a:lumMod val="25000"/>
                  </a:schemeClr>
                </a:solidFill>
                <a:latin typeface="Arial" panose="020B0604020202020204" pitchFamily="34" charset="0"/>
                <a:cs typeface="Arial" panose="020B0604020202020204" pitchFamily="34" charset="0"/>
              </a:rPr>
              <a:t>Ju</a:t>
            </a:r>
            <a:endParaRPr lang="en-CA">
              <a:solidFill>
                <a:schemeClr val="tx2">
                  <a:lumMod val="25000"/>
                </a:schemeClr>
              </a:solidFill>
              <a:latin typeface="Arial" panose="020B0604020202020204" pitchFamily="34" charset="0"/>
              <a:cs typeface="Arial" panose="020B0604020202020204" pitchFamily="34" charset="0"/>
            </a:endParaRPr>
          </a:p>
          <a:p>
            <a:pPr lvl="1">
              <a:buClr>
                <a:srgbClr val="E7E6E6">
                  <a:lumMod val="50000"/>
                </a:srgbClr>
              </a:buClr>
            </a:pPr>
            <a:r>
              <a:rPr lang="en-CA">
                <a:solidFill>
                  <a:schemeClr val="tx2">
                    <a:lumMod val="25000"/>
                  </a:schemeClr>
                </a:solidFill>
                <a:latin typeface="Arial" panose="020B0604020202020204" pitchFamily="34" charset="0"/>
                <a:cs typeface="Arial" panose="020B0604020202020204" pitchFamily="34" charset="0"/>
              </a:rPr>
              <a:t>Human Biology Program, University of Toronto</a:t>
            </a:r>
          </a:p>
          <a:p>
            <a:endParaRPr lang="en-CA"/>
          </a:p>
        </p:txBody>
      </p:sp>
      <p:sp>
        <p:nvSpPr>
          <p:cNvPr id="33" name="Content Placeholder 22"/>
          <p:cNvSpPr>
            <a:spLocks noGrp="1"/>
          </p:cNvSpPr>
          <p:nvPr>
            <p:ph sz="quarter" idx="22"/>
          </p:nvPr>
        </p:nvSpPr>
        <p:spPr>
          <a:xfrm>
            <a:off x="6235170" y="4579610"/>
            <a:ext cx="3376937" cy="1129790"/>
          </a:xfrm>
        </p:spPr>
        <p:txBody>
          <a:bodyPr/>
          <a:lstStyle/>
          <a:p>
            <a:pPr>
              <a:buClr>
                <a:srgbClr val="E7E6E6">
                  <a:lumMod val="50000"/>
                </a:srgbClr>
              </a:buClr>
            </a:pPr>
            <a:r>
              <a:rPr lang="en-CA">
                <a:solidFill>
                  <a:schemeClr val="tx2">
                    <a:lumMod val="25000"/>
                  </a:schemeClr>
                </a:solidFill>
                <a:latin typeface="Arial" panose="020B0604020202020204" pitchFamily="34" charset="0"/>
                <a:cs typeface="Arial" panose="020B0604020202020204" pitchFamily="34" charset="0"/>
              </a:rPr>
              <a:t>Dr. Ira Wells</a:t>
            </a:r>
          </a:p>
          <a:p>
            <a:pPr lvl="1">
              <a:buClr>
                <a:srgbClr val="E7E6E6">
                  <a:lumMod val="50000"/>
                </a:srgbClr>
              </a:buClr>
            </a:pPr>
            <a:r>
              <a:rPr lang="en-CA">
                <a:solidFill>
                  <a:schemeClr val="tx2">
                    <a:lumMod val="25000"/>
                  </a:schemeClr>
                </a:solidFill>
                <a:latin typeface="Arial" panose="020B0604020202020204" pitchFamily="34" charset="0"/>
                <a:cs typeface="Arial" panose="020B0604020202020204" pitchFamily="34" charset="0"/>
              </a:rPr>
              <a:t>Victoria College, University of Toronto</a:t>
            </a:r>
            <a:endParaRPr lang="en-US" sz="200">
              <a:solidFill>
                <a:srgbClr val="E7E6E6">
                  <a:lumMod val="50000"/>
                </a:srgbClr>
              </a:solidFill>
              <a:latin typeface="Arial" panose="020B0604020202020204" pitchFamily="34" charset="0"/>
              <a:cs typeface="Arial" panose="020B0604020202020204" pitchFamily="34" charset="0"/>
            </a:endParaRPr>
          </a:p>
        </p:txBody>
      </p:sp>
      <p:pic>
        <p:nvPicPr>
          <p:cNvPr id="35" name="Picture 6">
            <a:extLst>
              <a:ext uri="{FF2B5EF4-FFF2-40B4-BE49-F238E27FC236}">
                <a16:creationId xmlns:a16="http://schemas.microsoft.com/office/drawing/2014/main" id="{19ADA4A2-F9AF-437E-8D34-7D3765CB61FF}"/>
              </a:ext>
            </a:extLst>
          </p:cNvPr>
          <p:cNvPicPr>
            <a:picLocks noGrp="1" noChangeAspect="1" noChangeArrowheads="1"/>
          </p:cNvPicPr>
          <p:nvPr>
            <p:ph type="pic" sz="quarter" idx="24"/>
          </p:nvPr>
        </p:nvPicPr>
        <p:blipFill>
          <a:blip r:embed="rId5" cstate="print">
            <a:extLst>
              <a:ext uri="{28A0092B-C50C-407E-A947-70E740481C1C}">
                <a14:useLocalDpi xmlns:a14="http://schemas.microsoft.com/office/drawing/2010/main" val="0"/>
              </a:ext>
            </a:extLst>
          </a:blip>
          <a:stretch>
            <a:fillRect/>
          </a:stretch>
        </p:blipFill>
        <p:spPr bwMode="auto">
          <a:xfrm>
            <a:off x="7224008" y="2563782"/>
            <a:ext cx="1399260" cy="1399260"/>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6847516" y="5894015"/>
            <a:ext cx="1938232" cy="616829"/>
            <a:chOff x="1997251" y="5560609"/>
            <a:chExt cx="1938232" cy="616829"/>
          </a:xfrm>
        </p:grpSpPr>
        <p:sp>
          <p:nvSpPr>
            <p:cNvPr id="37" name="TextBox 36"/>
            <p:cNvSpPr txBox="1"/>
            <p:nvPr/>
          </p:nvSpPr>
          <p:spPr>
            <a:xfrm>
              <a:off x="2441821" y="5684357"/>
              <a:ext cx="1493662" cy="369332"/>
            </a:xfrm>
            <a:prstGeom prst="rect">
              <a:avLst/>
            </a:prstGeom>
            <a:noFill/>
          </p:spPr>
          <p:txBody>
            <a:bodyPr wrap="square" rtlCol="0">
              <a:spAutoFit/>
            </a:bodyPr>
            <a:lstStyle/>
            <a:p>
              <a:pPr algn="ctr"/>
              <a:r>
                <a:rPr lang="en-CA">
                  <a:solidFill>
                    <a:schemeClr val="accent6">
                      <a:lumMod val="50000"/>
                    </a:schemeClr>
                  </a:solidFill>
                  <a:latin typeface="Arial" panose="020B0604020202020204" pitchFamily="34" charset="0"/>
                  <a:cs typeface="Arial" panose="020B0604020202020204" pitchFamily="34" charset="0"/>
                  <a:hlinkClick r:id="rId6"/>
                </a:rPr>
                <a:t>Click to play</a:t>
              </a:r>
              <a:endParaRPr lang="en-CA">
                <a:solidFill>
                  <a:schemeClr val="accent6">
                    <a:lumMod val="50000"/>
                  </a:schemeClr>
                </a:solidFill>
                <a:latin typeface="Arial" panose="020B0604020202020204" pitchFamily="34" charset="0"/>
                <a:cs typeface="Arial" panose="020B0604020202020204" pitchFamily="34" charset="0"/>
              </a:endParaRPr>
            </a:p>
          </p:txBody>
        </p:sp>
        <p:pic>
          <p:nvPicPr>
            <p:cNvPr id="38" name="Picture 37">
              <a:hlinkClick r:id="rId6"/>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97251" y="5560609"/>
              <a:ext cx="616829" cy="616829"/>
            </a:xfrm>
            <a:prstGeom prst="rect">
              <a:avLst/>
            </a:prstGeom>
          </p:spPr>
        </p:pic>
      </p:grpSp>
      <p:grpSp>
        <p:nvGrpSpPr>
          <p:cNvPr id="39" name="Group 38"/>
          <p:cNvGrpSpPr/>
          <p:nvPr/>
        </p:nvGrpSpPr>
        <p:grpSpPr>
          <a:xfrm>
            <a:off x="3022276" y="5894015"/>
            <a:ext cx="1938232" cy="616829"/>
            <a:chOff x="1997251" y="5560609"/>
            <a:chExt cx="1938232" cy="616829"/>
          </a:xfrm>
        </p:grpSpPr>
        <p:sp>
          <p:nvSpPr>
            <p:cNvPr id="40" name="TextBox 39"/>
            <p:cNvSpPr txBox="1"/>
            <p:nvPr/>
          </p:nvSpPr>
          <p:spPr>
            <a:xfrm>
              <a:off x="2441821" y="5684357"/>
              <a:ext cx="1493662" cy="369332"/>
            </a:xfrm>
            <a:prstGeom prst="rect">
              <a:avLst/>
            </a:prstGeom>
            <a:noFill/>
          </p:spPr>
          <p:txBody>
            <a:bodyPr wrap="square" rtlCol="0">
              <a:spAutoFit/>
            </a:bodyPr>
            <a:lstStyle/>
            <a:p>
              <a:pPr algn="ctr"/>
              <a:r>
                <a:rPr lang="en-CA">
                  <a:solidFill>
                    <a:schemeClr val="accent6">
                      <a:lumMod val="50000"/>
                    </a:schemeClr>
                  </a:solidFill>
                  <a:latin typeface="Arial" panose="020B0604020202020204" pitchFamily="34" charset="0"/>
                  <a:cs typeface="Arial" panose="020B0604020202020204" pitchFamily="34" charset="0"/>
                  <a:hlinkClick r:id="rId8"/>
                </a:rPr>
                <a:t>Click to play</a:t>
              </a:r>
              <a:endParaRPr lang="en-CA">
                <a:solidFill>
                  <a:schemeClr val="accent6">
                    <a:lumMod val="50000"/>
                  </a:schemeClr>
                </a:solidFill>
                <a:latin typeface="Arial" panose="020B0604020202020204" pitchFamily="34" charset="0"/>
                <a:cs typeface="Arial" panose="020B0604020202020204" pitchFamily="34" charset="0"/>
              </a:endParaRPr>
            </a:p>
          </p:txBody>
        </p:sp>
        <p:pic>
          <p:nvPicPr>
            <p:cNvPr id="41" name="Picture 40">
              <a:hlinkClick r:id="rId8"/>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97251" y="5560609"/>
              <a:ext cx="616829" cy="616829"/>
            </a:xfrm>
            <a:prstGeom prst="rect">
              <a:avLst/>
            </a:prstGeom>
          </p:spPr>
        </p:pic>
      </p:grpSp>
      <p:pic>
        <p:nvPicPr>
          <p:cNvPr id="19" name="Picture 2">
            <a:extLst>
              <a:ext uri="{FF2B5EF4-FFF2-40B4-BE49-F238E27FC236}">
                <a16:creationId xmlns:a16="http://schemas.microsoft.com/office/drawing/2014/main" id="{075F67E6-D90A-4F27-B108-402B29A1C5E6}"/>
              </a:ext>
            </a:extLst>
          </p:cNvPr>
          <p:cNvPicPr>
            <a:picLocks noGrp="1" noChangeAspect="1" noChangeArrowheads="1"/>
          </p:cNvPicPr>
          <p:nvPr>
            <p:ph type="pic" sz="quarter" idx="23"/>
          </p:nvPr>
        </p:nvPicPr>
        <p:blipFill>
          <a:blip r:embed="rId9" cstate="print">
            <a:extLst>
              <a:ext uri="{28A0092B-C50C-407E-A947-70E740481C1C}">
                <a14:useLocalDpi xmlns:a14="http://schemas.microsoft.com/office/drawing/2010/main" val="0"/>
              </a:ext>
            </a:extLst>
          </a:blip>
          <a:stretch>
            <a:fillRect/>
          </a:stretch>
        </p:blipFill>
        <p:spPr bwMode="auto">
          <a:xfrm>
            <a:off x="3439071" y="2563782"/>
            <a:ext cx="1399260" cy="13992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65980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LOGISTICAL CONSIDERATIONS</a:t>
            </a:r>
          </a:p>
        </p:txBody>
      </p:sp>
      <p:sp>
        <p:nvSpPr>
          <p:cNvPr id="5" name="Content Placeholder 4"/>
          <p:cNvSpPr>
            <a:spLocks noGrp="1"/>
          </p:cNvSpPr>
          <p:nvPr>
            <p:ph idx="1"/>
          </p:nvPr>
        </p:nvSpPr>
        <p:spPr/>
        <p:txBody>
          <a:bodyPr/>
          <a:lstStyle/>
          <a:p>
            <a:r>
              <a:rPr lang="en-CA"/>
              <a:t>In thinking about expanding the available opportunities </a:t>
            </a:r>
            <a:br>
              <a:rPr lang="en-CA"/>
            </a:br>
            <a:r>
              <a:rPr lang="en-CA"/>
              <a:t>for students to learn through experience, it is important </a:t>
            </a:r>
            <a:br>
              <a:rPr lang="en-CA"/>
            </a:br>
            <a:r>
              <a:rPr lang="en-CA"/>
              <a:t>to consider the following questions:</a:t>
            </a:r>
          </a:p>
          <a:p>
            <a:pPr marL="571500" lvl="1" indent="-342900">
              <a:buFont typeface="Arial" panose="020B0604020202020204" pitchFamily="34" charset="0"/>
              <a:buChar char="•"/>
            </a:pPr>
            <a:r>
              <a:rPr lang="en-CA" b="1"/>
              <a:t>How can we enhance access to existing opportunities?</a:t>
            </a:r>
          </a:p>
          <a:p>
            <a:pPr marL="571500" lvl="1" indent="-342900">
              <a:buFont typeface="Arial" panose="020B0604020202020204" pitchFamily="34" charset="0"/>
              <a:buChar char="•"/>
            </a:pPr>
            <a:r>
              <a:rPr lang="en-CA" b="1"/>
              <a:t>What new opportunities may be developed?</a:t>
            </a:r>
          </a:p>
          <a:p>
            <a:pPr marL="571500" lvl="1" indent="-342900">
              <a:buFont typeface="Arial" panose="020B0604020202020204" pitchFamily="34" charset="0"/>
              <a:buChar char="•"/>
            </a:pPr>
            <a:r>
              <a:rPr lang="en-CA" b="1"/>
              <a:t>How can diverse options for experience be facilitated?</a:t>
            </a:r>
            <a:endParaRPr lang="en-US" b="1"/>
          </a:p>
        </p:txBody>
      </p:sp>
      <p:sp>
        <p:nvSpPr>
          <p:cNvPr id="7" name="Text Placeholder 6"/>
          <p:cNvSpPr>
            <a:spLocks noGrp="1"/>
          </p:cNvSpPr>
          <p:nvPr>
            <p:ph type="body" sz="quarter" idx="14"/>
          </p:nvPr>
        </p:nvSpPr>
        <p:spPr/>
        <p:txBody>
          <a:bodyPr/>
          <a:lstStyle/>
          <a:p>
            <a:pPr algn="r"/>
            <a:r>
              <a:rPr lang="en-CA"/>
              <a:t>(U of T, 2017)</a:t>
            </a:r>
          </a:p>
          <a:p>
            <a:endParaRPr lang="en-CA"/>
          </a:p>
        </p:txBody>
      </p:sp>
      <p:pic>
        <p:nvPicPr>
          <p:cNvPr id="6" name="Picture 5">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358167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LOGISTICAL CONSIDERATIONS</a:t>
            </a:r>
          </a:p>
        </p:txBody>
      </p:sp>
      <p:sp>
        <p:nvSpPr>
          <p:cNvPr id="4" name="Content Placeholder 3"/>
          <p:cNvSpPr>
            <a:spLocks noGrp="1"/>
          </p:cNvSpPr>
          <p:nvPr>
            <p:ph sz="half" idx="1"/>
          </p:nvPr>
        </p:nvSpPr>
        <p:spPr>
          <a:xfrm>
            <a:off x="848298" y="2164392"/>
            <a:ext cx="5211190" cy="4693608"/>
          </a:xfrm>
        </p:spPr>
        <p:txBody>
          <a:bodyPr>
            <a:normAutofit lnSpcReduction="10000"/>
          </a:bodyPr>
          <a:lstStyle/>
          <a:p>
            <a:pPr marL="342900" indent="-342900">
              <a:spcBef>
                <a:spcPts val="800"/>
              </a:spcBef>
              <a:spcAft>
                <a:spcPts val="600"/>
              </a:spcAft>
              <a:buFont typeface="Arial" panose="020B0604020202020204" pitchFamily="34" charset="0"/>
              <a:buChar char="•"/>
            </a:pPr>
            <a:r>
              <a:rPr lang="en-CA"/>
              <a:t>In what location will the experience occur (e.g., research/innovation institute, community or workplace organization; local vs. abroad)</a:t>
            </a:r>
          </a:p>
          <a:p>
            <a:pPr marL="342900" indent="-342900">
              <a:spcBef>
                <a:spcPts val="800"/>
              </a:spcBef>
              <a:spcAft>
                <a:spcPts val="600"/>
              </a:spcAft>
              <a:buFont typeface="Arial" panose="020B0604020202020204" pitchFamily="34" charset="0"/>
              <a:buChar char="•"/>
            </a:pPr>
            <a:r>
              <a:rPr lang="en-CA"/>
              <a:t>How will the experience be recognized (e.g., academic vs. </a:t>
            </a:r>
            <a:br>
              <a:rPr lang="en-CA"/>
            </a:br>
            <a:r>
              <a:rPr lang="en-CA"/>
              <a:t>co-curricular credit)?</a:t>
            </a:r>
          </a:p>
          <a:p>
            <a:pPr marL="342900" indent="-342900">
              <a:spcBef>
                <a:spcPts val="800"/>
              </a:spcBef>
              <a:spcAft>
                <a:spcPts val="600"/>
              </a:spcAft>
              <a:buFont typeface="Arial" panose="020B0604020202020204" pitchFamily="34" charset="0"/>
              <a:buChar char="•"/>
            </a:pPr>
            <a:r>
              <a:rPr lang="en-CA"/>
              <a:t>What are the parameters of the experience (e.g., duration, hours, start/end dates)</a:t>
            </a:r>
          </a:p>
          <a:p>
            <a:pPr marL="342900" indent="-342900">
              <a:spcBef>
                <a:spcPts val="800"/>
              </a:spcBef>
              <a:spcAft>
                <a:spcPts val="600"/>
              </a:spcAft>
              <a:buFont typeface="Arial" panose="020B0604020202020204" pitchFamily="34" charset="0"/>
              <a:buChar char="•"/>
            </a:pPr>
            <a:r>
              <a:rPr lang="en-CA"/>
              <a:t>What will the students be doing?</a:t>
            </a:r>
          </a:p>
        </p:txBody>
      </p:sp>
      <p:sp>
        <p:nvSpPr>
          <p:cNvPr id="10" name="Content Placeholder 9"/>
          <p:cNvSpPr>
            <a:spLocks noGrp="1"/>
          </p:cNvSpPr>
          <p:nvPr>
            <p:ph sz="half" idx="15"/>
          </p:nvPr>
        </p:nvSpPr>
        <p:spPr>
          <a:xfrm>
            <a:off x="6278983" y="2164392"/>
            <a:ext cx="5080000" cy="4433356"/>
          </a:xfrm>
        </p:spPr>
        <p:txBody>
          <a:bodyPr>
            <a:normAutofit lnSpcReduction="10000"/>
          </a:bodyPr>
          <a:lstStyle/>
          <a:p>
            <a:pPr marL="342900" indent="-342900">
              <a:buFont typeface="Arial" panose="020B0604020202020204" pitchFamily="34" charset="0"/>
              <a:buChar char="•"/>
            </a:pPr>
            <a:r>
              <a:rPr lang="en-CA"/>
              <a:t>Who will supervise/assess the student learning experience?</a:t>
            </a:r>
          </a:p>
          <a:p>
            <a:pPr marL="342900" indent="-342900">
              <a:buFont typeface="Arial" panose="020B0604020202020204" pitchFamily="34" charset="0"/>
              <a:buChar char="•"/>
            </a:pPr>
            <a:r>
              <a:rPr lang="en-CA"/>
              <a:t>Is the experience paid or unpaid?</a:t>
            </a:r>
          </a:p>
          <a:p>
            <a:pPr marL="342900" indent="-342900">
              <a:buFont typeface="Arial" panose="020B0604020202020204" pitchFamily="34" charset="0"/>
              <a:buChar char="•"/>
            </a:pPr>
            <a:r>
              <a:rPr lang="en-CA"/>
              <a:t>For whom is the experience available?</a:t>
            </a:r>
          </a:p>
          <a:p>
            <a:pPr marL="342900" indent="-342900">
              <a:buFont typeface="Arial" panose="020B0604020202020204" pitchFamily="34" charset="0"/>
              <a:buChar char="•"/>
            </a:pPr>
            <a:r>
              <a:rPr lang="en-CA"/>
              <a:t>Is there a limit on the number </a:t>
            </a:r>
            <a:br>
              <a:rPr lang="en-CA"/>
            </a:br>
            <a:r>
              <a:rPr lang="en-CA"/>
              <a:t>of students participating?</a:t>
            </a:r>
          </a:p>
          <a:p>
            <a:pPr marL="342900" indent="-342900">
              <a:buFont typeface="Arial" panose="020B0604020202020204" pitchFamily="34" charset="0"/>
              <a:buChar char="•"/>
            </a:pPr>
            <a:r>
              <a:rPr lang="en-CA"/>
              <a:t>Is the experience optional</a:t>
            </a:r>
            <a:br>
              <a:rPr lang="en-CA"/>
            </a:br>
            <a:r>
              <a:rPr lang="en-CA"/>
              <a:t>or required?</a:t>
            </a:r>
          </a:p>
          <a:p>
            <a:endParaRPr lang="en-CA"/>
          </a:p>
        </p:txBody>
      </p:sp>
      <p:sp>
        <p:nvSpPr>
          <p:cNvPr id="6" name="Text Placeholder 5"/>
          <p:cNvSpPr>
            <a:spLocks noGrp="1"/>
          </p:cNvSpPr>
          <p:nvPr>
            <p:ph type="body" sz="quarter" idx="16"/>
          </p:nvPr>
        </p:nvSpPr>
        <p:spPr/>
        <p:txBody>
          <a:bodyPr/>
          <a:lstStyle/>
          <a:p>
            <a:r>
              <a:rPr lang="en-CA"/>
              <a:t>Logistical questions that should be considered </a:t>
            </a:r>
            <a:br>
              <a:rPr lang="en-CA"/>
            </a:br>
            <a:r>
              <a:rPr lang="en-CA"/>
              <a:t>in the design of student learning  experiences, include:</a:t>
            </a:r>
          </a:p>
        </p:txBody>
      </p:sp>
      <p:sp>
        <p:nvSpPr>
          <p:cNvPr id="3" name="Rectangle 2">
            <a:extLst>
              <a:ext uri="{FF2B5EF4-FFF2-40B4-BE49-F238E27FC236}">
                <a16:creationId xmlns:a16="http://schemas.microsoft.com/office/drawing/2014/main" id="{BB637053-9267-41D0-8440-B373AE0A0E87}"/>
              </a:ext>
            </a:extLst>
          </p:cNvPr>
          <p:cNvSpPr/>
          <p:nvPr/>
        </p:nvSpPr>
        <p:spPr>
          <a:xfrm>
            <a:off x="1055688" y="1628775"/>
            <a:ext cx="9945247" cy="400110"/>
          </a:xfrm>
          <a:prstGeom prst="rect">
            <a:avLst/>
          </a:prstGeom>
        </p:spPr>
        <p:txBody>
          <a:bodyPr wrap="square">
            <a:spAutoFit/>
          </a:bodyPr>
          <a:lstStyle/>
          <a:p>
            <a:pPr lvl="0"/>
            <a:endParaRPr lang="en-US" sz="2000">
              <a:solidFill>
                <a:schemeClr val="tx1">
                  <a:lumMod val="85000"/>
                  <a:lumOff val="1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4046037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LOGISTICAL CONSIDERATIONS</a:t>
            </a:r>
          </a:p>
        </p:txBody>
      </p:sp>
      <p:graphicFrame>
        <p:nvGraphicFramePr>
          <p:cNvPr id="4" name="Diagram 3">
            <a:extLst>
              <a:ext uri="{FF2B5EF4-FFF2-40B4-BE49-F238E27FC236}">
                <a16:creationId xmlns:a16="http://schemas.microsoft.com/office/drawing/2014/main" id="{1F637DE3-BB92-4F08-85F2-A55C62C1A332}"/>
              </a:ext>
            </a:extLst>
          </p:cNvPr>
          <p:cNvGraphicFramePr/>
          <p:nvPr>
            <p:extLst>
              <p:ext uri="{D42A27DB-BD31-4B8C-83A1-F6EECF244321}">
                <p14:modId xmlns:p14="http://schemas.microsoft.com/office/powerpoint/2010/main" val="2206750031"/>
              </p:ext>
            </p:extLst>
          </p:nvPr>
        </p:nvGraphicFramePr>
        <p:xfrm>
          <a:off x="1458881" y="1176044"/>
          <a:ext cx="927423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0CE13680-9F4F-5D48-8BD4-DB7A1F61596C}"/>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721891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solidFill>
                  <a:schemeClr val="bg1"/>
                </a:solidFill>
              </a:rPr>
              <a:t>Matching </a:t>
            </a:r>
            <a:br>
              <a:rPr lang="en-CA">
                <a:solidFill>
                  <a:schemeClr val="bg1"/>
                </a:solidFill>
              </a:rPr>
            </a:br>
            <a:r>
              <a:rPr lang="en-CA">
                <a:solidFill>
                  <a:schemeClr val="bg1"/>
                </a:solidFill>
              </a:rPr>
              <a:t>and Preparation</a:t>
            </a:r>
          </a:p>
        </p:txBody>
      </p:sp>
    </p:spTree>
    <p:custDataLst>
      <p:tags r:id="rId1"/>
    </p:custDataLst>
    <p:extLst>
      <p:ext uri="{BB962C8B-B14F-4D97-AF65-F5344CB8AC3E}">
        <p14:creationId xmlns:p14="http://schemas.microsoft.com/office/powerpoint/2010/main" val="3264231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MATCHING AND PREPARATION</a:t>
            </a:r>
          </a:p>
        </p:txBody>
      </p:sp>
      <p:pic>
        <p:nvPicPr>
          <p:cNvPr id="15" name="Picture 2">
            <a:extLst>
              <a:ext uri="{FF2B5EF4-FFF2-40B4-BE49-F238E27FC236}">
                <a16:creationId xmlns:a16="http://schemas.microsoft.com/office/drawing/2014/main" id="{9B988A03-AB32-4796-AB66-CDFE345D2B9A}"/>
              </a:ext>
            </a:extLst>
          </p:cNvPr>
          <p:cNvPicPr>
            <a:picLocks noGrp="1" noChangeAspect="1" noChangeArrowheads="1"/>
          </p:cNvPicPr>
          <p:nvPr>
            <p:ph type="pic" sz="quarter" idx="23"/>
          </p:nvPr>
        </p:nvPicPr>
        <p:blipFill>
          <a:blip r:embed="rId4" cstate="print">
            <a:extLst>
              <a:ext uri="{28A0092B-C50C-407E-A947-70E740481C1C}">
                <a14:useLocalDpi xmlns:a14="http://schemas.microsoft.com/office/drawing/2010/main" val="0"/>
              </a:ext>
            </a:extLst>
          </a:blip>
          <a:stretch>
            <a:fillRect/>
          </a:stretch>
        </p:blipFill>
        <p:spPr>
          <a:xfrm>
            <a:off x="5349162" y="2563782"/>
            <a:ext cx="1399260" cy="1399260"/>
          </a:xfrm>
        </p:spPr>
      </p:pic>
      <p:sp>
        <p:nvSpPr>
          <p:cNvPr id="7" name="Content Placeholder 6"/>
          <p:cNvSpPr>
            <a:spLocks noGrp="1"/>
          </p:cNvSpPr>
          <p:nvPr>
            <p:ph sz="quarter" idx="20"/>
          </p:nvPr>
        </p:nvSpPr>
        <p:spPr>
          <a:xfrm>
            <a:off x="1965960" y="4579610"/>
            <a:ext cx="8138159" cy="1776740"/>
          </a:xfrm>
        </p:spPr>
        <p:txBody>
          <a:bodyPr>
            <a:normAutofit/>
          </a:bodyPr>
          <a:lstStyle/>
          <a:p>
            <a:r>
              <a:rPr lang="en-US"/>
              <a:t>Susan </a:t>
            </a:r>
            <a:r>
              <a:rPr lang="en-US" err="1"/>
              <a:t>Soikie</a:t>
            </a:r>
            <a:endParaRPr lang="en-US"/>
          </a:p>
          <a:p>
            <a:pPr lvl="1"/>
            <a:r>
              <a:rPr lang="en-US"/>
              <a:t>Director, Arts &amp; Science Co-op, University of Toronto Scarborough</a:t>
            </a:r>
          </a:p>
        </p:txBody>
      </p:sp>
      <p:sp>
        <p:nvSpPr>
          <p:cNvPr id="4" name="Text Placeholder 3"/>
          <p:cNvSpPr>
            <a:spLocks noGrp="1"/>
          </p:cNvSpPr>
          <p:nvPr>
            <p:ph type="body" sz="quarter" idx="16"/>
          </p:nvPr>
        </p:nvSpPr>
        <p:spPr/>
        <p:txBody>
          <a:bodyPr/>
          <a:lstStyle/>
          <a:p>
            <a:r>
              <a:rPr lang="en-CA"/>
              <a:t>VIDEO: </a:t>
            </a:r>
            <a:br>
              <a:rPr lang="en-CA"/>
            </a:br>
            <a:r>
              <a:rPr lang="en-CA"/>
              <a:t>Student Matching and Preparation</a:t>
            </a: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0527" y="59173"/>
            <a:ext cx="787584" cy="780223"/>
          </a:xfrm>
          <a:prstGeom prst="rect">
            <a:avLst/>
          </a:prstGeom>
          <a:noFill/>
          <a:effectLst/>
        </p:spPr>
      </p:pic>
      <p:grpSp>
        <p:nvGrpSpPr>
          <p:cNvPr id="37" name="Group 36"/>
          <p:cNvGrpSpPr/>
          <p:nvPr/>
        </p:nvGrpSpPr>
        <p:grpSpPr>
          <a:xfrm>
            <a:off x="5079676" y="5739521"/>
            <a:ext cx="1938232" cy="616829"/>
            <a:chOff x="1997251" y="5560609"/>
            <a:chExt cx="1938232" cy="616829"/>
          </a:xfrm>
        </p:grpSpPr>
        <p:sp>
          <p:nvSpPr>
            <p:cNvPr id="38" name="TextBox 37"/>
            <p:cNvSpPr txBox="1"/>
            <p:nvPr/>
          </p:nvSpPr>
          <p:spPr>
            <a:xfrm>
              <a:off x="2441821" y="5684357"/>
              <a:ext cx="1493662" cy="369332"/>
            </a:xfrm>
            <a:prstGeom prst="rect">
              <a:avLst/>
            </a:prstGeom>
            <a:noFill/>
          </p:spPr>
          <p:txBody>
            <a:bodyPr wrap="square" rtlCol="0">
              <a:spAutoFit/>
            </a:bodyPr>
            <a:lstStyle/>
            <a:p>
              <a:pPr algn="ctr"/>
              <a:r>
                <a:rPr lang="en-CA">
                  <a:solidFill>
                    <a:schemeClr val="accent6">
                      <a:lumMod val="50000"/>
                    </a:schemeClr>
                  </a:solidFill>
                  <a:latin typeface="Arial" panose="020B0604020202020204" pitchFamily="34" charset="0"/>
                  <a:cs typeface="Arial" panose="020B0604020202020204" pitchFamily="34" charset="0"/>
                  <a:hlinkClick r:id="rId6"/>
                </a:rPr>
                <a:t>Click to play</a:t>
              </a:r>
              <a:endParaRPr lang="en-CA">
                <a:solidFill>
                  <a:schemeClr val="accent6">
                    <a:lumMod val="50000"/>
                  </a:schemeClr>
                </a:solidFill>
                <a:latin typeface="Arial" panose="020B0604020202020204" pitchFamily="34" charset="0"/>
                <a:cs typeface="Arial" panose="020B0604020202020204" pitchFamily="34" charset="0"/>
              </a:endParaRPr>
            </a:p>
          </p:txBody>
        </p:sp>
        <p:pic>
          <p:nvPicPr>
            <p:cNvPr id="39" name="Picture 38">
              <a:hlinkClick r:id="rId6"/>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97251" y="5560609"/>
              <a:ext cx="616829" cy="616829"/>
            </a:xfrm>
            <a:prstGeom prst="rect">
              <a:avLst/>
            </a:prstGeom>
          </p:spPr>
        </p:pic>
      </p:grpSp>
    </p:spTree>
    <p:custDataLst>
      <p:tags r:id="rId1"/>
    </p:custDataLst>
    <p:extLst>
      <p:ext uri="{BB962C8B-B14F-4D97-AF65-F5344CB8AC3E}">
        <p14:creationId xmlns:p14="http://schemas.microsoft.com/office/powerpoint/2010/main" val="130645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MATCHING AND PREPARATION</a:t>
            </a:r>
          </a:p>
        </p:txBody>
      </p:sp>
      <p:sp>
        <p:nvSpPr>
          <p:cNvPr id="8" name="Text Placeholder 7"/>
          <p:cNvSpPr>
            <a:spLocks noGrp="1"/>
          </p:cNvSpPr>
          <p:nvPr>
            <p:ph type="body" sz="quarter" idx="15"/>
          </p:nvPr>
        </p:nvSpPr>
        <p:spPr/>
        <p:txBody>
          <a:bodyPr/>
          <a:lstStyle/>
          <a:p>
            <a:r>
              <a:rPr lang="en-CA" dirty="0"/>
              <a:t>Processes for student matching and preparation </a:t>
            </a:r>
            <a:br>
              <a:rPr lang="en-CA" dirty="0"/>
            </a:br>
            <a:r>
              <a:rPr lang="en-CA" dirty="0"/>
              <a:t>are important aspects of the design of the student experience. </a:t>
            </a:r>
          </a:p>
        </p:txBody>
      </p:sp>
      <p:sp>
        <p:nvSpPr>
          <p:cNvPr id="4" name="Content Placeholder 3"/>
          <p:cNvSpPr>
            <a:spLocks noGrp="1"/>
          </p:cNvSpPr>
          <p:nvPr>
            <p:ph idx="1"/>
          </p:nvPr>
        </p:nvSpPr>
        <p:spPr>
          <a:xfrm>
            <a:off x="838200" y="2134894"/>
            <a:ext cx="11064240" cy="4403066"/>
          </a:xfrm>
        </p:spPr>
        <p:txBody>
          <a:bodyPr>
            <a:normAutofit fontScale="92500" lnSpcReduction="10000"/>
          </a:bodyPr>
          <a:lstStyle/>
          <a:p>
            <a:r>
              <a:rPr lang="en-US" b="1" dirty="0"/>
              <a:t>Below are some questions to be considered in this area.</a:t>
            </a:r>
          </a:p>
          <a:p>
            <a:pPr marL="342900" indent="-342900">
              <a:buFont typeface="Arial" panose="020B0604020202020204" pitchFamily="34" charset="0"/>
              <a:buChar char="•"/>
            </a:pPr>
            <a:r>
              <a:rPr lang="en-US" dirty="0"/>
              <a:t>Will the experience by attained by the student or the academic unit?</a:t>
            </a:r>
          </a:p>
          <a:p>
            <a:pPr marL="342900" indent="-342900">
              <a:buFont typeface="Arial" panose="020B0604020202020204" pitchFamily="34" charset="0"/>
              <a:buChar char="•"/>
            </a:pPr>
            <a:r>
              <a:rPr lang="en-US" dirty="0"/>
              <a:t>How will the students apply to the experience? </a:t>
            </a:r>
          </a:p>
          <a:p>
            <a:pPr marL="342900" indent="-342900">
              <a:buFont typeface="Arial" panose="020B0604020202020204" pitchFamily="34" charset="0"/>
              <a:buChar char="•"/>
            </a:pPr>
            <a:r>
              <a:rPr lang="en-US" dirty="0"/>
              <a:t>Is there a limit on how many students can participate? </a:t>
            </a:r>
          </a:p>
          <a:p>
            <a:pPr marL="342900" indent="-342900">
              <a:buFont typeface="Arial" panose="020B0604020202020204" pitchFamily="34" charset="0"/>
              <a:buChar char="•"/>
            </a:pPr>
            <a:r>
              <a:rPr lang="en-US" dirty="0"/>
              <a:t>What resources will be required to facilitate the pairing of students </a:t>
            </a:r>
            <a:br>
              <a:rPr lang="en-US" dirty="0"/>
            </a:br>
            <a:r>
              <a:rPr lang="en-US" dirty="0"/>
              <a:t>with specific experiences:</a:t>
            </a:r>
          </a:p>
          <a:p>
            <a:pPr marL="571500" lvl="1" indent="-342900">
              <a:buFont typeface="Arial" panose="020B0604020202020204" pitchFamily="34" charset="0"/>
              <a:buChar char="•"/>
            </a:pPr>
            <a:r>
              <a:rPr lang="en-US" dirty="0"/>
              <a:t>Personnel?</a:t>
            </a:r>
          </a:p>
          <a:p>
            <a:pPr marL="571500" lvl="1" indent="-342900">
              <a:buFont typeface="Arial" panose="020B0604020202020204" pitchFamily="34" charset="0"/>
              <a:buChar char="•"/>
            </a:pPr>
            <a:r>
              <a:rPr lang="en-US" dirty="0"/>
              <a:t>Matching software?</a:t>
            </a:r>
          </a:p>
          <a:p>
            <a:pPr marL="342900" indent="-342900">
              <a:buFont typeface="Arial" panose="020B0604020202020204" pitchFamily="34" charset="0"/>
              <a:buChar char="•"/>
            </a:pPr>
            <a:r>
              <a:rPr lang="en-US" dirty="0"/>
              <a:t>What happens if there is no match?</a:t>
            </a:r>
            <a:endParaRPr lang="en-CA" dirty="0"/>
          </a:p>
        </p:txBody>
      </p:sp>
      <p:pic>
        <p:nvPicPr>
          <p:cNvPr id="7" name="Picture 6">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2327747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MATCHING AND PREPARATION</a:t>
            </a:r>
          </a:p>
        </p:txBody>
      </p:sp>
      <p:sp>
        <p:nvSpPr>
          <p:cNvPr id="6" name="Text Placeholder 5"/>
          <p:cNvSpPr>
            <a:spLocks noGrp="1"/>
          </p:cNvSpPr>
          <p:nvPr>
            <p:ph type="body" sz="quarter" idx="15"/>
          </p:nvPr>
        </p:nvSpPr>
        <p:spPr/>
        <p:txBody>
          <a:bodyPr/>
          <a:lstStyle/>
          <a:p>
            <a:r>
              <a:rPr lang="en-CA"/>
              <a:t>Student Preparation</a:t>
            </a:r>
          </a:p>
        </p:txBody>
      </p:sp>
      <p:sp>
        <p:nvSpPr>
          <p:cNvPr id="3" name="Content Placeholder 2"/>
          <p:cNvSpPr>
            <a:spLocks noGrp="1"/>
          </p:cNvSpPr>
          <p:nvPr>
            <p:ph idx="1"/>
          </p:nvPr>
        </p:nvSpPr>
        <p:spPr/>
        <p:txBody>
          <a:bodyPr/>
          <a:lstStyle/>
          <a:p>
            <a:r>
              <a:rPr lang="en-CA" dirty="0"/>
              <a:t>Student preparation and pre-requisites are specific to each experience.</a:t>
            </a:r>
          </a:p>
        </p:txBody>
      </p:sp>
      <p:sp>
        <p:nvSpPr>
          <p:cNvPr id="5" name="Text Placeholder 4"/>
          <p:cNvSpPr>
            <a:spLocks noGrp="1"/>
          </p:cNvSpPr>
          <p:nvPr>
            <p:ph type="body" sz="quarter" idx="14"/>
          </p:nvPr>
        </p:nvSpPr>
        <p:spPr/>
        <p:txBody>
          <a:bodyPr/>
          <a:lstStyle/>
          <a:p>
            <a:pPr algn="r"/>
            <a:r>
              <a:rPr lang="en-US"/>
              <a:t>(R. A. </a:t>
            </a:r>
            <a:r>
              <a:rPr lang="en-US" err="1"/>
              <a:t>Malatest</a:t>
            </a:r>
            <a:r>
              <a:rPr lang="en-US"/>
              <a:t> &amp; Associates Ltd., 2018)</a:t>
            </a:r>
            <a:endParaRPr lang="en-CA"/>
          </a:p>
        </p:txBody>
      </p:sp>
      <p:sp>
        <p:nvSpPr>
          <p:cNvPr id="8" name="TextBox 7">
            <a:extLst>
              <a:ext uri="{FF2B5EF4-FFF2-40B4-BE49-F238E27FC236}">
                <a16:creationId xmlns:a16="http://schemas.microsoft.com/office/drawing/2014/main" id="{878125DE-AEC5-4A56-BE97-1C83EC829CA4}"/>
              </a:ext>
            </a:extLst>
          </p:cNvPr>
          <p:cNvSpPr txBox="1"/>
          <p:nvPr/>
        </p:nvSpPr>
        <p:spPr>
          <a:xfrm>
            <a:off x="838200" y="2681427"/>
            <a:ext cx="5745480" cy="317009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sz="2400" b="1">
                <a:solidFill>
                  <a:schemeClr val="accent5">
                    <a:lumMod val="75000"/>
                  </a:schemeClr>
                </a:solidFill>
                <a:latin typeface="Arial" panose="020B0604020202020204" pitchFamily="34" charset="0"/>
                <a:cs typeface="Arial" panose="020B0604020202020204" pitchFamily="34" charset="0"/>
              </a:rPr>
              <a:t>Student Preparation</a:t>
            </a:r>
          </a:p>
          <a:p>
            <a:pPr marL="342900" indent="-342900">
              <a:buFont typeface="Arial" panose="020B0604020202020204" pitchFamily="34" charset="0"/>
              <a:buChar char="•"/>
            </a:pPr>
            <a:r>
              <a:rPr lang="en-US" sz="2200">
                <a:solidFill>
                  <a:schemeClr val="tx1">
                    <a:lumMod val="85000"/>
                    <a:lumOff val="15000"/>
                  </a:schemeClr>
                </a:solidFill>
                <a:latin typeface="Arial" panose="020B0604020202020204" pitchFamily="34" charset="0"/>
                <a:cs typeface="Arial" panose="020B0604020202020204" pitchFamily="34" charset="0"/>
              </a:rPr>
              <a:t>One-on-one advising</a:t>
            </a:r>
          </a:p>
          <a:p>
            <a:pPr marL="342900" lvl="3" indent="-342900" defTabSz="685800">
              <a:buClr>
                <a:srgbClr val="E7E6E6">
                  <a:lumMod val="50000"/>
                </a:srgbClr>
              </a:buClr>
              <a:buFont typeface="Arial" panose="020B0604020202020204" pitchFamily="34" charset="0"/>
              <a:buChar char="•"/>
              <a:defRPr/>
            </a:pPr>
            <a:r>
              <a:rPr lang="en-US" sz="2200">
                <a:solidFill>
                  <a:schemeClr val="tx1">
                    <a:lumMod val="85000"/>
                    <a:lumOff val="15000"/>
                  </a:schemeClr>
                </a:solidFill>
                <a:latin typeface="Arial" panose="020B0604020202020204" pitchFamily="34" charset="0"/>
                <a:cs typeface="Arial" panose="020B0604020202020204" pitchFamily="34" charset="0"/>
              </a:rPr>
              <a:t>Preparatory course</a:t>
            </a:r>
          </a:p>
          <a:p>
            <a:pPr marL="342900" lvl="3" indent="-342900" defTabSz="685800">
              <a:buClr>
                <a:srgbClr val="E7E6E6">
                  <a:lumMod val="50000"/>
                </a:srgbClr>
              </a:buClr>
              <a:buFont typeface="Arial" panose="020B0604020202020204" pitchFamily="34" charset="0"/>
              <a:buChar char="•"/>
              <a:defRPr/>
            </a:pPr>
            <a:r>
              <a:rPr lang="en-US" sz="2200">
                <a:solidFill>
                  <a:schemeClr val="tx1">
                    <a:lumMod val="85000"/>
                    <a:lumOff val="15000"/>
                  </a:schemeClr>
                </a:solidFill>
                <a:latin typeface="Arial" panose="020B0604020202020204" pitchFamily="34" charset="0"/>
                <a:cs typeface="Arial" panose="020B0604020202020204" pitchFamily="34" charset="0"/>
              </a:rPr>
              <a:t>Experience sharing</a:t>
            </a:r>
          </a:p>
          <a:p>
            <a:pPr marL="342900" lvl="3" indent="-342900" defTabSz="685800">
              <a:buClr>
                <a:srgbClr val="E7E6E6">
                  <a:lumMod val="50000"/>
                </a:srgbClr>
              </a:buClr>
              <a:buFont typeface="Arial" panose="020B0604020202020204" pitchFamily="34" charset="0"/>
              <a:buChar char="•"/>
              <a:defRPr/>
            </a:pPr>
            <a:r>
              <a:rPr lang="en-US" sz="2200">
                <a:solidFill>
                  <a:schemeClr val="tx1">
                    <a:lumMod val="85000"/>
                    <a:lumOff val="15000"/>
                  </a:schemeClr>
                </a:solidFill>
                <a:latin typeface="Arial" panose="020B0604020202020204" pitchFamily="34" charset="0"/>
                <a:cs typeface="Arial" panose="020B0604020202020204" pitchFamily="34" charset="0"/>
              </a:rPr>
              <a:t>Workshops</a:t>
            </a:r>
          </a:p>
          <a:p>
            <a:pPr marL="342900" lvl="3" indent="-342900" defTabSz="685800">
              <a:buClr>
                <a:srgbClr val="E7E6E6">
                  <a:lumMod val="50000"/>
                </a:srgbClr>
              </a:buClr>
              <a:buFont typeface="Arial" panose="020B0604020202020204" pitchFamily="34" charset="0"/>
              <a:buChar char="•"/>
              <a:defRPr/>
            </a:pPr>
            <a:r>
              <a:rPr lang="en-US" sz="2200">
                <a:solidFill>
                  <a:schemeClr val="tx1">
                    <a:lumMod val="85000"/>
                    <a:lumOff val="15000"/>
                  </a:schemeClr>
                </a:solidFill>
                <a:latin typeface="Arial" panose="020B0604020202020204" pitchFamily="34" charset="0"/>
                <a:cs typeface="Arial" panose="020B0604020202020204" pitchFamily="34" charset="0"/>
              </a:rPr>
              <a:t>Online support materials</a:t>
            </a:r>
          </a:p>
          <a:p>
            <a:pPr marL="342900" lvl="3" indent="-342900" defTabSz="685800">
              <a:buClr>
                <a:srgbClr val="E7E6E6">
                  <a:lumMod val="50000"/>
                </a:srgbClr>
              </a:buClr>
              <a:buFont typeface="Arial" panose="020B0604020202020204" pitchFamily="34" charset="0"/>
              <a:buChar char="•"/>
              <a:defRPr/>
            </a:pPr>
            <a:r>
              <a:rPr lang="en-US" sz="2200">
                <a:solidFill>
                  <a:schemeClr val="tx1">
                    <a:lumMod val="85000"/>
                    <a:lumOff val="15000"/>
                  </a:schemeClr>
                </a:solidFill>
                <a:latin typeface="Arial" panose="020B0604020202020204" pitchFamily="34" charset="0"/>
                <a:cs typeface="Arial" panose="020B0604020202020204" pitchFamily="34" charset="0"/>
              </a:rPr>
              <a:t>Resume-building and interviewing assistance</a:t>
            </a:r>
          </a:p>
          <a:p>
            <a:pPr marL="342900" lvl="3" indent="-342900" defTabSz="685800">
              <a:buClr>
                <a:srgbClr val="E7E6E6">
                  <a:lumMod val="50000"/>
                </a:srgbClr>
              </a:buClr>
              <a:buFont typeface="Arial" panose="020B0604020202020204" pitchFamily="34" charset="0"/>
              <a:buChar char="•"/>
              <a:defRPr/>
            </a:pPr>
            <a:r>
              <a:rPr lang="en-US" sz="2200">
                <a:solidFill>
                  <a:schemeClr val="tx1">
                    <a:lumMod val="85000"/>
                    <a:lumOff val="15000"/>
                  </a:schemeClr>
                </a:solidFill>
                <a:latin typeface="Arial" panose="020B0604020202020204" pitchFamily="34" charset="0"/>
                <a:cs typeface="Arial" panose="020B0604020202020204" pitchFamily="34" charset="0"/>
              </a:rPr>
              <a:t>Time to identify and apply for experiences</a:t>
            </a:r>
          </a:p>
        </p:txBody>
      </p:sp>
      <p:sp>
        <p:nvSpPr>
          <p:cNvPr id="9" name="TextBox 8">
            <a:extLst>
              <a:ext uri="{FF2B5EF4-FFF2-40B4-BE49-F238E27FC236}">
                <a16:creationId xmlns:a16="http://schemas.microsoft.com/office/drawing/2014/main" id="{2158C1F7-DD30-412F-B698-5D7F37C2452B}"/>
              </a:ext>
            </a:extLst>
          </p:cNvPr>
          <p:cNvSpPr txBox="1"/>
          <p:nvPr/>
        </p:nvSpPr>
        <p:spPr>
          <a:xfrm>
            <a:off x="6460334" y="2693222"/>
            <a:ext cx="5731666" cy="283154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sz="2400" b="1" dirty="0">
                <a:solidFill>
                  <a:srgbClr val="1781BA"/>
                </a:solidFill>
                <a:latin typeface="Arial" panose="020B0604020202020204" pitchFamily="34" charset="0"/>
                <a:cs typeface="Arial" panose="020B0604020202020204" pitchFamily="34" charset="0"/>
              </a:rPr>
              <a:t>Student Pre-requisite </a:t>
            </a:r>
          </a:p>
          <a:p>
            <a:pPr marL="285750" lvl="1" indent="-285750">
              <a:buFont typeface="Arial" panose="020B0604020202020204" pitchFamily="34" charset="0"/>
              <a:buChar char="•"/>
            </a:pPr>
            <a:r>
              <a:rPr lang="en-CA" sz="2200" dirty="0">
                <a:solidFill>
                  <a:schemeClr val="tx1">
                    <a:lumMod val="85000"/>
                    <a:lumOff val="15000"/>
                  </a:schemeClr>
                </a:solidFill>
                <a:latin typeface="Arial" panose="020B0604020202020204" pitchFamily="34" charset="0"/>
                <a:cs typeface="Arial" panose="020B0604020202020204" pitchFamily="34" charset="0"/>
              </a:rPr>
              <a:t>Course/GPA</a:t>
            </a:r>
          </a:p>
          <a:p>
            <a:pPr marL="285750" lvl="1" indent="-285750">
              <a:buFont typeface="Arial" panose="020B0604020202020204" pitchFamily="34" charset="0"/>
              <a:buChar char="•"/>
            </a:pPr>
            <a:r>
              <a:rPr lang="en-CA" sz="2200" dirty="0">
                <a:solidFill>
                  <a:schemeClr val="tx1">
                    <a:lumMod val="85000"/>
                    <a:lumOff val="15000"/>
                  </a:schemeClr>
                </a:solidFill>
                <a:latin typeface="Arial" panose="020B0604020202020204" pitchFamily="34" charset="0"/>
                <a:cs typeface="Arial" panose="020B0604020202020204" pitchFamily="34" charset="0"/>
              </a:rPr>
              <a:t>Certification (e.g., first aid, CPR)</a:t>
            </a:r>
          </a:p>
          <a:p>
            <a:pPr marL="285750" lvl="1" indent="-285750">
              <a:buFont typeface="Arial" panose="020B0604020202020204" pitchFamily="34" charset="0"/>
              <a:buChar char="•"/>
            </a:pPr>
            <a:r>
              <a:rPr lang="en-CA" sz="2200" dirty="0">
                <a:solidFill>
                  <a:schemeClr val="tx1">
                    <a:lumMod val="85000"/>
                    <a:lumOff val="15000"/>
                  </a:schemeClr>
                </a:solidFill>
                <a:latin typeface="Arial" panose="020B0604020202020204" pitchFamily="34" charset="0"/>
                <a:cs typeface="Arial" panose="020B0604020202020204" pitchFamily="34" charset="0"/>
              </a:rPr>
              <a:t>Health screen</a:t>
            </a:r>
          </a:p>
          <a:p>
            <a:pPr marL="285750" lvl="1" indent="-285750">
              <a:buFont typeface="Arial" panose="020B0604020202020204" pitchFamily="34" charset="0"/>
              <a:buChar char="•"/>
            </a:pPr>
            <a:r>
              <a:rPr lang="en-CA" sz="2200" dirty="0">
                <a:solidFill>
                  <a:schemeClr val="tx1">
                    <a:lumMod val="85000"/>
                    <a:lumOff val="15000"/>
                  </a:schemeClr>
                </a:solidFill>
                <a:latin typeface="Arial" panose="020B0604020202020204" pitchFamily="34" charset="0"/>
                <a:cs typeface="Arial" panose="020B0604020202020204" pitchFamily="34" charset="0"/>
              </a:rPr>
              <a:t>Vulnerable sector check</a:t>
            </a:r>
          </a:p>
          <a:p>
            <a:pPr marL="285750" lvl="1" indent="-285750">
              <a:buFont typeface="Arial" panose="020B0604020202020204" pitchFamily="34" charset="0"/>
              <a:buChar char="•"/>
            </a:pPr>
            <a:r>
              <a:rPr lang="en-CA" sz="2200" dirty="0">
                <a:solidFill>
                  <a:schemeClr val="tx1">
                    <a:lumMod val="85000"/>
                    <a:lumOff val="15000"/>
                  </a:schemeClr>
                </a:solidFill>
                <a:latin typeface="Arial" panose="020B0604020202020204" pitchFamily="34" charset="0"/>
                <a:cs typeface="Arial" panose="020B0604020202020204" pitchFamily="34" charset="0"/>
              </a:rPr>
              <a:t>Drivers licence/access to a vehicle</a:t>
            </a:r>
          </a:p>
          <a:p>
            <a:pPr marL="285750" lvl="1" indent="-285750">
              <a:buFont typeface="Arial" panose="020B0604020202020204" pitchFamily="34" charset="0"/>
              <a:buChar char="•"/>
            </a:pPr>
            <a:r>
              <a:rPr lang="en-CA" sz="2200" dirty="0">
                <a:solidFill>
                  <a:schemeClr val="tx1">
                    <a:lumMod val="85000"/>
                    <a:lumOff val="15000"/>
                  </a:schemeClr>
                </a:solidFill>
                <a:latin typeface="Arial" panose="020B0604020202020204" pitchFamily="34" charset="0"/>
                <a:cs typeface="Arial" panose="020B0604020202020204" pitchFamily="34" charset="0"/>
              </a:rPr>
              <a:t>Work permit</a:t>
            </a:r>
          </a:p>
          <a:p>
            <a:pPr marL="285750" lvl="1" indent="-285750">
              <a:buFont typeface="Arial" panose="020B0604020202020204" pitchFamily="34" charset="0"/>
              <a:buChar char="•"/>
            </a:pPr>
            <a:r>
              <a:rPr lang="en-CA" sz="2200" dirty="0">
                <a:solidFill>
                  <a:schemeClr val="tx1">
                    <a:lumMod val="85000"/>
                    <a:lumOff val="15000"/>
                  </a:schemeClr>
                </a:solidFill>
                <a:latin typeface="Arial" panose="020B0604020202020204" pitchFamily="34" charset="0"/>
                <a:cs typeface="Arial" panose="020B0604020202020204" pitchFamily="34" charset="0"/>
              </a:rPr>
              <a:t>Computer skills</a:t>
            </a:r>
          </a:p>
        </p:txBody>
      </p:sp>
      <p:pic>
        <p:nvPicPr>
          <p:cNvPr id="13" name="Picture 12">
            <a:extLst>
              <a:ext uri="{FF2B5EF4-FFF2-40B4-BE49-F238E27FC236}">
                <a16:creationId xmlns:a16="http://schemas.microsoft.com/office/drawing/2014/main" id="{0CE13680-9F4F-5D48-8BD4-DB7A1F61596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4158859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INTRODUCTION</a:t>
            </a:r>
          </a:p>
        </p:txBody>
      </p:sp>
      <p:sp>
        <p:nvSpPr>
          <p:cNvPr id="4" name="Content Placeholder 3"/>
          <p:cNvSpPr>
            <a:spLocks noGrp="1"/>
          </p:cNvSpPr>
          <p:nvPr>
            <p:ph idx="1"/>
          </p:nvPr>
        </p:nvSpPr>
        <p:spPr/>
        <p:txBody>
          <a:bodyPr>
            <a:normAutofit/>
          </a:bodyPr>
          <a:lstStyle/>
          <a:p>
            <a:r>
              <a:rPr lang="en-US"/>
              <a:t>In seeking to shape graduates who are well-equipped to face the challenges of an ever-changing world, in addition to experiencing rich classroom interactions with esteemed professors and partaking in a diverse student life on campus, there are a wealth of ways in which education can be designed to </a:t>
            </a:r>
            <a:r>
              <a:rPr lang="en-US" b="1"/>
              <a:t>take student learning into the community, workplace, research lab, and innovation and performance domains</a:t>
            </a:r>
            <a:r>
              <a:rPr lang="en-US"/>
              <a:t>, both locally and abroad.</a:t>
            </a:r>
          </a:p>
          <a:p>
            <a:endParaRPr lang="en-CA"/>
          </a:p>
        </p:txBody>
      </p:sp>
      <p:pic>
        <p:nvPicPr>
          <p:cNvPr id="6" name="Picture 5">
            <a:extLst>
              <a:ext uri="{FF2B5EF4-FFF2-40B4-BE49-F238E27FC236}">
                <a16:creationId xmlns:a16="http://schemas.microsoft.com/office/drawing/2014/main" id="{EB5B1BF8-F76C-904F-8122-498B1A36864F}"/>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2322912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0"/>
          </p:nvPr>
        </p:nvSpPr>
        <p:spPr>
          <a:xfrm>
            <a:off x="2673096" y="1353302"/>
            <a:ext cx="6923080" cy="2726329"/>
          </a:xfrm>
        </p:spPr>
        <p:txBody>
          <a:bodyPr/>
          <a:lstStyle/>
          <a:p>
            <a:r>
              <a:rPr lang="en-CA" dirty="0"/>
              <a:t>“Transformative effects depend on careful planning and execution, on avoiding the tendency to fall back on the adage that every experience is educational.”</a:t>
            </a:r>
          </a:p>
        </p:txBody>
      </p:sp>
      <p:sp>
        <p:nvSpPr>
          <p:cNvPr id="2" name="Title 1"/>
          <p:cNvSpPr>
            <a:spLocks noGrp="1"/>
          </p:cNvSpPr>
          <p:nvPr>
            <p:ph type="title"/>
          </p:nvPr>
        </p:nvSpPr>
        <p:spPr/>
        <p:txBody>
          <a:bodyPr/>
          <a:lstStyle/>
          <a:p>
            <a:r>
              <a:rPr lang="en-CA"/>
              <a:t>MATCHING AND PREPARATION</a:t>
            </a:r>
          </a:p>
        </p:txBody>
      </p:sp>
      <p:sp>
        <p:nvSpPr>
          <p:cNvPr id="3" name="Text Placeholder 2"/>
          <p:cNvSpPr>
            <a:spLocks noGrp="1"/>
          </p:cNvSpPr>
          <p:nvPr>
            <p:ph type="body" sz="quarter" idx="14"/>
          </p:nvPr>
        </p:nvSpPr>
        <p:spPr>
          <a:xfrm>
            <a:off x="820419" y="3901831"/>
            <a:ext cx="10515600" cy="355600"/>
          </a:xfrm>
        </p:spPr>
        <p:txBody>
          <a:bodyPr/>
          <a:lstStyle/>
          <a:p>
            <a:r>
              <a:rPr lang="en-CA" dirty="0"/>
              <a:t>(Thornton Moore, 2010)</a:t>
            </a:r>
          </a:p>
        </p:txBody>
      </p:sp>
      <p:pic>
        <p:nvPicPr>
          <p:cNvPr id="8" name="Picture 7">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05275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solidFill>
                  <a:schemeClr val="bg1"/>
                </a:solidFill>
              </a:rPr>
              <a:t>Summary</a:t>
            </a:r>
          </a:p>
        </p:txBody>
      </p:sp>
    </p:spTree>
    <p:custDataLst>
      <p:tags r:id="rId1"/>
    </p:custDataLst>
    <p:extLst>
      <p:ext uri="{BB962C8B-B14F-4D97-AF65-F5344CB8AC3E}">
        <p14:creationId xmlns:p14="http://schemas.microsoft.com/office/powerpoint/2010/main" val="3466134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SUMMARY</a:t>
            </a:r>
          </a:p>
        </p:txBody>
      </p:sp>
      <p:sp>
        <p:nvSpPr>
          <p:cNvPr id="4" name="Content Placeholder 3"/>
          <p:cNvSpPr>
            <a:spLocks noGrp="1"/>
          </p:cNvSpPr>
          <p:nvPr>
            <p:ph idx="1"/>
          </p:nvPr>
        </p:nvSpPr>
        <p:spPr/>
        <p:txBody>
          <a:bodyPr/>
          <a:lstStyle/>
          <a:p>
            <a:pPr marL="342900" indent="-342900">
              <a:buFont typeface="Arial" panose="020B0604020202020204" pitchFamily="34" charset="0"/>
              <a:buChar char="•"/>
            </a:pPr>
            <a:r>
              <a:rPr lang="en-CA" b="1"/>
              <a:t>Key attributes </a:t>
            </a:r>
            <a:r>
              <a:rPr lang="en-CA"/>
              <a:t>of student learning experience include authenticity, alignment of classroom and community activities, assessment and evaluation, learning support, partnership, and theoretical grounding.</a:t>
            </a:r>
          </a:p>
          <a:p>
            <a:pPr marL="342900" indent="-342900">
              <a:buFont typeface="Arial" panose="020B0604020202020204" pitchFamily="34" charset="0"/>
              <a:buChar char="•"/>
            </a:pPr>
            <a:r>
              <a:rPr lang="en-CA"/>
              <a:t>There is </a:t>
            </a:r>
            <a:r>
              <a:rPr lang="en-CA" b="1"/>
              <a:t>no one way </a:t>
            </a:r>
            <a:r>
              <a:rPr lang="en-CA"/>
              <a:t>to design a student learning experience.</a:t>
            </a:r>
          </a:p>
          <a:p>
            <a:pPr marL="342900" indent="-342900">
              <a:buFont typeface="Arial" panose="020B0604020202020204" pitchFamily="34" charset="0"/>
              <a:buChar char="•"/>
            </a:pPr>
            <a:r>
              <a:rPr lang="en-CA" b="1"/>
              <a:t>Student matching, preparation and pre-requisites </a:t>
            </a:r>
            <a:r>
              <a:rPr lang="en-CA"/>
              <a:t>should be considered when designing the student learning experience.</a:t>
            </a:r>
          </a:p>
        </p:txBody>
      </p:sp>
      <p:pic>
        <p:nvPicPr>
          <p:cNvPr id="5" name="Picture 4">
            <a:extLst>
              <a:ext uri="{FF2B5EF4-FFF2-40B4-BE49-F238E27FC236}">
                <a16:creationId xmlns:a16="http://schemas.microsoft.com/office/drawing/2014/main" id="{0CE13680-9F4F-5D48-8BD4-DB7A1F61596C}"/>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2260817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solidFill>
                  <a:schemeClr val="bg1"/>
                </a:solidFill>
              </a:rPr>
              <a:t>Acknowledgements</a:t>
            </a:r>
          </a:p>
        </p:txBody>
      </p:sp>
    </p:spTree>
    <p:custDataLst>
      <p:tags r:id="rId1"/>
    </p:custDataLst>
    <p:extLst>
      <p:ext uri="{BB962C8B-B14F-4D97-AF65-F5344CB8AC3E}">
        <p14:creationId xmlns:p14="http://schemas.microsoft.com/office/powerpoint/2010/main" val="3060425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a:t>ACKNOWLEDGEMENTS</a:t>
            </a:r>
          </a:p>
        </p:txBody>
      </p:sp>
      <p:sp>
        <p:nvSpPr>
          <p:cNvPr id="19" name="Content Placeholder 18">
            <a:extLst>
              <a:ext uri="{FF2B5EF4-FFF2-40B4-BE49-F238E27FC236}">
                <a16:creationId xmlns:a16="http://schemas.microsoft.com/office/drawing/2014/main" id="{F2A3E428-8961-D845-9F7A-3D8BEE3689B0}"/>
              </a:ext>
            </a:extLst>
          </p:cNvPr>
          <p:cNvSpPr>
            <a:spLocks noGrp="1"/>
          </p:cNvSpPr>
          <p:nvPr>
            <p:ph sz="half" idx="1"/>
          </p:nvPr>
        </p:nvSpPr>
        <p:spPr/>
        <p:txBody>
          <a:bodyPr/>
          <a:lstStyle/>
          <a:p>
            <a:r>
              <a:rPr lang="en-US"/>
              <a:t>These modules are grounded in </a:t>
            </a:r>
          </a:p>
          <a:p>
            <a:r>
              <a:rPr lang="en-CA" b="1">
                <a:solidFill>
                  <a:schemeClr val="accent6">
                    <a:lumMod val="75000"/>
                  </a:schemeClr>
                </a:solidFill>
              </a:rPr>
              <a:t>The Higher Education Quality Council of Ontario’s (HEQCO) </a:t>
            </a:r>
            <a:br>
              <a:rPr lang="en-CA" b="1">
                <a:solidFill>
                  <a:schemeClr val="accent6">
                    <a:lumMod val="75000"/>
                  </a:schemeClr>
                </a:solidFill>
              </a:rPr>
            </a:br>
            <a:r>
              <a:rPr lang="en-CA" b="1">
                <a:solidFill>
                  <a:schemeClr val="accent6">
                    <a:lumMod val="75000"/>
                  </a:schemeClr>
                </a:solidFill>
              </a:rPr>
              <a:t>A Practical Guide for Work Integrated Learning</a:t>
            </a:r>
          </a:p>
        </p:txBody>
      </p:sp>
      <p:sp>
        <p:nvSpPr>
          <p:cNvPr id="21" name="Content Placeholder 20">
            <a:extLst>
              <a:ext uri="{FF2B5EF4-FFF2-40B4-BE49-F238E27FC236}">
                <a16:creationId xmlns:a16="http://schemas.microsoft.com/office/drawing/2014/main" id="{F5272A12-45FC-314F-8486-2124120B7218}"/>
              </a:ext>
            </a:extLst>
          </p:cNvPr>
          <p:cNvSpPr>
            <a:spLocks noGrp="1"/>
          </p:cNvSpPr>
          <p:nvPr>
            <p:ph sz="half" idx="15"/>
          </p:nvPr>
        </p:nvSpPr>
        <p:spPr/>
        <p:txBody>
          <a:bodyPr/>
          <a:lstStyle/>
          <a:p>
            <a:r>
              <a:rPr lang="en-US" b="1">
                <a:solidFill>
                  <a:schemeClr val="accent6">
                    <a:lumMod val="75000"/>
                  </a:schemeClr>
                </a:solidFill>
              </a:rPr>
              <a:t>Contact the author:</a:t>
            </a:r>
          </a:p>
          <a:p>
            <a:r>
              <a:rPr lang="en-US" b="1"/>
              <a:t>Dr. Ashley Stirling</a:t>
            </a:r>
            <a:r>
              <a:rPr lang="en-US"/>
              <a:t/>
            </a:r>
            <a:br>
              <a:rPr lang="en-US"/>
            </a:br>
            <a:r>
              <a:rPr lang="en-US"/>
              <a:t>University of Toronto </a:t>
            </a:r>
            <a:br>
              <a:rPr lang="en-US"/>
            </a:br>
            <a:r>
              <a:rPr lang="en-US"/>
              <a:t>Canada</a:t>
            </a:r>
          </a:p>
          <a:p>
            <a:r>
              <a:rPr lang="en-US"/>
              <a:t>Email: </a:t>
            </a:r>
            <a:r>
              <a:rPr lang="en-US" err="1">
                <a:solidFill>
                  <a:schemeClr val="accent6">
                    <a:lumMod val="75000"/>
                  </a:schemeClr>
                </a:solidFill>
              </a:rPr>
              <a:t>ashley.stirling@utoronto.ca</a:t>
            </a:r>
            <a:endParaRPr lang="en-US">
              <a:solidFill>
                <a:schemeClr val="accent6">
                  <a:lumMod val="75000"/>
                </a:schemeClr>
              </a:solidFill>
            </a:endParaRPr>
          </a:p>
        </p:txBody>
      </p:sp>
      <p:pic>
        <p:nvPicPr>
          <p:cNvPr id="9" name="Picture 8">
            <a:extLst>
              <a:ext uri="{FF2B5EF4-FFF2-40B4-BE49-F238E27FC236}">
                <a16:creationId xmlns:a16="http://schemas.microsoft.com/office/drawing/2014/main" id="{FAB31BBB-901E-544D-96C2-293ED2D1F55E}"/>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13" name="Content Placeholder 5">
            <a:extLst>
              <a:ext uri="{FF2B5EF4-FFF2-40B4-BE49-F238E27FC236}">
                <a16:creationId xmlns:a16="http://schemas.microsoft.com/office/drawing/2014/main" id="{33B23318-0D26-4645-A31F-D4EBF8E63923}"/>
              </a:ext>
            </a:extLst>
          </p:cNvPr>
          <p:cNvSpPr txBox="1">
            <a:spLocks/>
          </p:cNvSpPr>
          <p:nvPr/>
        </p:nvSpPr>
        <p:spPr>
          <a:xfrm>
            <a:off x="8482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US"/>
          </a:p>
          <a:p>
            <a:endParaRPr lang="en-US"/>
          </a:p>
          <a:p>
            <a:endParaRPr lang="en-CA"/>
          </a:p>
        </p:txBody>
      </p:sp>
      <p:sp>
        <p:nvSpPr>
          <p:cNvPr id="14" name="Content Placeholder 4">
            <a:extLst>
              <a:ext uri="{FF2B5EF4-FFF2-40B4-BE49-F238E27FC236}">
                <a16:creationId xmlns:a16="http://schemas.microsoft.com/office/drawing/2014/main" id="{B6515425-2449-4145-9C58-358EF76FCAB7}"/>
              </a:ext>
            </a:extLst>
          </p:cNvPr>
          <p:cNvSpPr txBox="1">
            <a:spLocks/>
          </p:cNvSpPr>
          <p:nvPr/>
        </p:nvSpPr>
        <p:spPr>
          <a:xfrm>
            <a:off x="61314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CA"/>
          </a:p>
        </p:txBody>
      </p:sp>
    </p:spTree>
    <p:extLst>
      <p:ext uri="{BB962C8B-B14F-4D97-AF65-F5344CB8AC3E}">
        <p14:creationId xmlns:p14="http://schemas.microsoft.com/office/powerpoint/2010/main" val="4159809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CITATION AND REUSE</a:t>
            </a:r>
            <a:endParaRPr lang="en-CA" dirty="0"/>
          </a:p>
        </p:txBody>
      </p:sp>
      <p:sp>
        <p:nvSpPr>
          <p:cNvPr id="19" name="Content Placeholder 18">
            <a:extLst>
              <a:ext uri="{FF2B5EF4-FFF2-40B4-BE49-F238E27FC236}">
                <a16:creationId xmlns:a16="http://schemas.microsoft.com/office/drawing/2014/main" id="{F2A3E428-8961-D845-9F7A-3D8BEE3689B0}"/>
              </a:ext>
            </a:extLst>
          </p:cNvPr>
          <p:cNvSpPr>
            <a:spLocks noGrp="1"/>
          </p:cNvSpPr>
          <p:nvPr>
            <p:ph sz="half" idx="1"/>
          </p:nvPr>
        </p:nvSpPr>
        <p:spPr>
          <a:xfrm>
            <a:off x="848298" y="1219200"/>
            <a:ext cx="9850182" cy="4525963"/>
          </a:xfrm>
        </p:spPr>
        <p:txBody>
          <a:bodyPr>
            <a:normAutofit/>
          </a:bodyPr>
          <a:lstStyle/>
          <a:p>
            <a:r>
              <a:rPr lang="en-US" dirty="0"/>
              <a:t>The resource is licensed for re-use under </a:t>
            </a:r>
            <a:r>
              <a:rPr lang="en-US" dirty="0">
                <a:hlinkClick r:id="rId3"/>
              </a:rPr>
              <a:t>Creative Commons Attribution-</a:t>
            </a:r>
            <a:r>
              <a:rPr lang="en-US" dirty="0" err="1">
                <a:hlinkClick r:id="rId3"/>
              </a:rPr>
              <a:t>NonCommercial</a:t>
            </a:r>
            <a:r>
              <a:rPr lang="en-US" dirty="0">
                <a:hlinkClick r:id="rId3"/>
              </a:rPr>
              <a:t> 4.0 International License</a:t>
            </a:r>
            <a:r>
              <a:rPr lang="en-US" dirty="0"/>
              <a:t>” using the following citation:</a:t>
            </a:r>
          </a:p>
          <a:p>
            <a:r>
              <a:rPr lang="en-US" dirty="0"/>
              <a:t>Stirling, A. (2019). </a:t>
            </a:r>
            <a:r>
              <a:rPr lang="en-US" i="1" dirty="0" smtClean="0"/>
              <a:t>Designing the Experience</a:t>
            </a:r>
            <a:r>
              <a:rPr lang="en-US" dirty="0" smtClean="0"/>
              <a:t>. </a:t>
            </a:r>
            <a:r>
              <a:rPr lang="en-US" dirty="0"/>
              <a:t>Presented at the Experiential Learning Hub. Retrieved from </a:t>
            </a:r>
            <a:r>
              <a:rPr lang="en-US" dirty="0">
                <a:hlinkClick r:id="rId4"/>
              </a:rPr>
              <a:t>https://</a:t>
            </a:r>
            <a:r>
              <a:rPr lang="en-US" dirty="0" smtClean="0">
                <a:hlinkClick r:id="rId4"/>
              </a:rPr>
              <a:t>experientiallearning.utoronto.ca/faculty-staff/learn/course-and-program-resources/designing-the-experience/</a:t>
            </a:r>
            <a:endParaRPr lang="en-US" dirty="0"/>
          </a:p>
        </p:txBody>
      </p:sp>
      <p:pic>
        <p:nvPicPr>
          <p:cNvPr id="9" name="Picture 8">
            <a:extLst>
              <a:ext uri="{FF2B5EF4-FFF2-40B4-BE49-F238E27FC236}">
                <a16:creationId xmlns:a16="http://schemas.microsoft.com/office/drawing/2014/main" id="{FAB31BBB-901E-544D-96C2-293ED2D1F55E}"/>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13" name="Content Placeholder 5">
            <a:extLst>
              <a:ext uri="{FF2B5EF4-FFF2-40B4-BE49-F238E27FC236}">
                <a16:creationId xmlns:a16="http://schemas.microsoft.com/office/drawing/2014/main" id="{33B23318-0D26-4645-A31F-D4EBF8E63923}"/>
              </a:ext>
            </a:extLst>
          </p:cNvPr>
          <p:cNvSpPr txBox="1">
            <a:spLocks/>
          </p:cNvSpPr>
          <p:nvPr/>
        </p:nvSpPr>
        <p:spPr>
          <a:xfrm>
            <a:off x="8482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US"/>
          </a:p>
          <a:p>
            <a:endParaRPr lang="en-US"/>
          </a:p>
          <a:p>
            <a:endParaRPr lang="en-CA"/>
          </a:p>
        </p:txBody>
      </p:sp>
      <p:sp>
        <p:nvSpPr>
          <p:cNvPr id="14" name="Content Placeholder 4">
            <a:extLst>
              <a:ext uri="{FF2B5EF4-FFF2-40B4-BE49-F238E27FC236}">
                <a16:creationId xmlns:a16="http://schemas.microsoft.com/office/drawing/2014/main" id="{B6515425-2449-4145-9C58-358EF76FCAB7}"/>
              </a:ext>
            </a:extLst>
          </p:cNvPr>
          <p:cNvSpPr txBox="1">
            <a:spLocks/>
          </p:cNvSpPr>
          <p:nvPr/>
        </p:nvSpPr>
        <p:spPr>
          <a:xfrm>
            <a:off x="6131498" y="1219200"/>
            <a:ext cx="5080000"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1pPr>
            <a:lvl2pPr marL="2286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2pPr>
            <a:lvl3pPr marL="6858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3pPr>
            <a:lvl4pPr marL="11430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4pPr>
            <a:lvl5pPr marL="1600200" indent="0" algn="l" defTabSz="914400" rtl="0" eaLnBrk="1" latinLnBrk="0" hangingPunct="1">
              <a:lnSpc>
                <a:spcPct val="100000"/>
              </a:lnSpc>
              <a:spcBef>
                <a:spcPts val="500"/>
              </a:spcBef>
              <a:spcAft>
                <a:spcPts val="900"/>
              </a:spcAft>
              <a:buClr>
                <a:schemeClr val="accent3">
                  <a:lumMod val="75000"/>
                </a:schemeClr>
              </a:buClr>
              <a:buFontTx/>
              <a:buNone/>
              <a:defRPr sz="2400" kern="1200">
                <a:solidFill>
                  <a:schemeClr val="tx1"/>
                </a:solidFill>
                <a:latin typeface="+mn-lt"/>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9pPr>
          </a:lstStyle>
          <a:p>
            <a:endParaRPr lang="en-CA"/>
          </a:p>
        </p:txBody>
      </p:sp>
    </p:spTree>
    <p:extLst>
      <p:ext uri="{BB962C8B-B14F-4D97-AF65-F5344CB8AC3E}">
        <p14:creationId xmlns:p14="http://schemas.microsoft.com/office/powerpoint/2010/main" val="2913558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solidFill>
                  <a:schemeClr val="bg1"/>
                </a:solidFill>
              </a:rPr>
              <a:t>References</a:t>
            </a:r>
          </a:p>
        </p:txBody>
      </p:sp>
    </p:spTree>
    <p:custDataLst>
      <p:tags r:id="rId1"/>
    </p:custDataLst>
    <p:extLst>
      <p:ext uri="{BB962C8B-B14F-4D97-AF65-F5344CB8AC3E}">
        <p14:creationId xmlns:p14="http://schemas.microsoft.com/office/powerpoint/2010/main" val="738749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REFERENCES</a:t>
            </a:r>
          </a:p>
        </p:txBody>
      </p:sp>
      <p:sp>
        <p:nvSpPr>
          <p:cNvPr id="3" name="Content Placeholder 2"/>
          <p:cNvSpPr>
            <a:spLocks noGrp="1"/>
          </p:cNvSpPr>
          <p:nvPr>
            <p:ph idx="1"/>
          </p:nvPr>
        </p:nvSpPr>
        <p:spPr/>
        <p:txBody>
          <a:bodyPr>
            <a:normAutofit fontScale="92500" lnSpcReduction="20000"/>
          </a:bodyPr>
          <a:lstStyle/>
          <a:p>
            <a:r>
              <a:rPr lang="en-US" dirty="0"/>
              <a:t>Adapted from </a:t>
            </a:r>
            <a:r>
              <a:rPr lang="en-US" dirty="0" err="1"/>
              <a:t>Butin</a:t>
            </a:r>
            <a:r>
              <a:rPr lang="en-US" dirty="0"/>
              <a:t>, 2010; Smith &amp; </a:t>
            </a:r>
            <a:r>
              <a:rPr lang="en-US" dirty="0" err="1"/>
              <a:t>Worsfold</a:t>
            </a:r>
            <a:r>
              <a:rPr lang="en-US" dirty="0"/>
              <a:t>, 2015; Stirling et al., 2016.</a:t>
            </a:r>
            <a:endParaRPr lang="en-CA" dirty="0"/>
          </a:p>
          <a:p>
            <a:r>
              <a:rPr lang="en-CA" dirty="0"/>
              <a:t>Campbell, M., Russell, L., &amp; Higgs, J. (2014). Designing a WIL curriculum. In S. Ferns (ed.), Work integrated learning in the curriculum. Higher Education Research and Development Society of Australia guide (pp. 21-26). Australia Collaboration Education Network Ltd. </a:t>
            </a:r>
          </a:p>
          <a:p>
            <a:r>
              <a:rPr lang="en-US" dirty="0"/>
              <a:t>R. A. </a:t>
            </a:r>
            <a:r>
              <a:rPr lang="en-US" dirty="0" err="1"/>
              <a:t>Malatest</a:t>
            </a:r>
            <a:r>
              <a:rPr lang="en-US" dirty="0"/>
              <a:t> &amp; Associates Ltd. (2018). Barriers to Work-integrated Learning Opportunities. Toronto: Higher Education Quality Council of Ontario.</a:t>
            </a:r>
            <a:endParaRPr lang="en-CA" dirty="0"/>
          </a:p>
          <a:p>
            <a:r>
              <a:rPr lang="en-US" dirty="0"/>
              <a:t>Stirling, A., Kerr, G., </a:t>
            </a:r>
            <a:r>
              <a:rPr lang="en-US" dirty="0" err="1"/>
              <a:t>Banwell</a:t>
            </a:r>
            <a:r>
              <a:rPr lang="en-US" dirty="0"/>
              <a:t>, J., MacPherson, E., &amp; Heron, A. (2016). A Practical Guide for Work integrated Learning. Toronto: HEQCO. Retrieved from </a:t>
            </a:r>
            <a:r>
              <a:rPr lang="en-US" u="sng" dirty="0">
                <a:hlinkClick r:id="rId4"/>
              </a:rPr>
              <a:t>http://www.heqco.ca/SiteCollectionDocuments/HEQCO_WIL_Guide_ENG_ACC.pdf</a:t>
            </a:r>
            <a:endParaRPr lang="en-CA" dirty="0"/>
          </a:p>
          <a:p>
            <a:r>
              <a:rPr lang="en-CA" dirty="0"/>
              <a:t>Thornton Moore, D. (2010). Forms and issues in experiential learning.  New Directions for Teaching and Learning, 124, 3-13. </a:t>
            </a:r>
          </a:p>
          <a:p>
            <a:pPr lvl="0"/>
            <a:endParaRPr lang="en-CA" dirty="0"/>
          </a:p>
          <a:p>
            <a:endParaRPr lang="en-CA" dirty="0"/>
          </a:p>
          <a:p>
            <a:endParaRPr lang="en-CA" dirty="0"/>
          </a:p>
        </p:txBody>
      </p:sp>
      <p:pic>
        <p:nvPicPr>
          <p:cNvPr id="12" name="Picture 11">
            <a:extLst>
              <a:ext uri="{FF2B5EF4-FFF2-40B4-BE49-F238E27FC236}">
                <a16:creationId xmlns:a16="http://schemas.microsoft.com/office/drawing/2014/main" id="{FAB31BBB-901E-544D-96C2-293ED2D1F55E}"/>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2827291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50000" contrast="-50000"/>
                    </a14:imgEffect>
                  </a14:imgLayer>
                </a14:imgProps>
              </a:ext>
              <a:ext uri="{28A0092B-C50C-407E-A947-70E740481C1C}">
                <a14:useLocalDpi xmlns:a14="http://schemas.microsoft.com/office/drawing/2010/main" val="0"/>
              </a:ext>
            </a:extLst>
          </a:blip>
          <a:srcRect l="27284" t="-893" r="23078" b="58287"/>
          <a:stretch/>
        </p:blipFill>
        <p:spPr>
          <a:xfrm>
            <a:off x="-495300" y="-152400"/>
            <a:ext cx="12763500" cy="72770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4689" y="2699671"/>
            <a:ext cx="4010738" cy="1458659"/>
          </a:xfrm>
          <a:prstGeom prst="rect">
            <a:avLst/>
          </a:prstGeom>
        </p:spPr>
      </p:pic>
    </p:spTree>
    <p:custDataLst>
      <p:tags r:id="rId1"/>
    </p:custDataLst>
    <p:extLst>
      <p:ext uri="{BB962C8B-B14F-4D97-AF65-F5344CB8AC3E}">
        <p14:creationId xmlns:p14="http://schemas.microsoft.com/office/powerpoint/2010/main" val="582749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INTRODUCTION</a:t>
            </a:r>
          </a:p>
        </p:txBody>
      </p:sp>
      <p:sp>
        <p:nvSpPr>
          <p:cNvPr id="9" name="Content Placeholder 8"/>
          <p:cNvSpPr>
            <a:spLocks noGrp="1"/>
          </p:cNvSpPr>
          <p:nvPr>
            <p:ph idx="1"/>
          </p:nvPr>
        </p:nvSpPr>
        <p:spPr/>
        <p:txBody>
          <a:bodyPr/>
          <a:lstStyle/>
          <a:p>
            <a:pPr marL="342900" indent="-342900">
              <a:buFont typeface="Arial" panose="020B0604020202020204" pitchFamily="34" charset="0"/>
              <a:buChar char="•"/>
            </a:pPr>
            <a:r>
              <a:rPr lang="en-US"/>
              <a:t>In order for the experience to be </a:t>
            </a:r>
            <a:r>
              <a:rPr lang="en-US" b="1"/>
              <a:t>educational </a:t>
            </a:r>
            <a:r>
              <a:rPr lang="en-US"/>
              <a:t>and </a:t>
            </a:r>
            <a:r>
              <a:rPr lang="en-US" b="1"/>
              <a:t>beneficial for all parties </a:t>
            </a:r>
            <a:r>
              <a:rPr lang="en-US"/>
              <a:t>involved, attention to the key quality attributes for designing student learning experiences is paramount. </a:t>
            </a:r>
          </a:p>
          <a:p>
            <a:pPr marL="342900" indent="-342900">
              <a:buFont typeface="Arial" panose="020B0604020202020204" pitchFamily="34" charset="0"/>
              <a:buChar char="•"/>
            </a:pPr>
            <a:r>
              <a:rPr lang="en-US"/>
              <a:t>While there is </a:t>
            </a:r>
            <a:r>
              <a:rPr lang="en-US" b="1"/>
              <a:t>no one way to design a student learning experience</a:t>
            </a:r>
            <a:r>
              <a:rPr lang="en-US"/>
              <a:t>, </a:t>
            </a:r>
            <a:r>
              <a:rPr lang="en-US" b="1"/>
              <a:t>authenticity</a:t>
            </a:r>
            <a:r>
              <a:rPr lang="en-US"/>
              <a:t> of the experience and how </a:t>
            </a:r>
            <a:r>
              <a:rPr lang="en-US" b="1"/>
              <a:t>integration </a:t>
            </a:r>
            <a:r>
              <a:rPr lang="en-US"/>
              <a:t>with broader curricular learning is supported are logistical and practical considerations to be address in the design of the experience. </a:t>
            </a:r>
          </a:p>
          <a:p>
            <a:pPr marL="342900" indent="-342900">
              <a:buFont typeface="Arial" panose="020B0604020202020204" pitchFamily="34" charset="0"/>
              <a:buChar char="•"/>
            </a:pPr>
            <a:r>
              <a:rPr lang="en-US"/>
              <a:t>Further supporting students’ successful engagement in the learning experience is the importance of student matching and preparation. </a:t>
            </a:r>
          </a:p>
        </p:txBody>
      </p:sp>
      <p:pic>
        <p:nvPicPr>
          <p:cNvPr id="6" name="Picture 5">
            <a:extLst>
              <a:ext uri="{FF2B5EF4-FFF2-40B4-BE49-F238E27FC236}">
                <a16:creationId xmlns:a16="http://schemas.microsoft.com/office/drawing/2014/main" id="{EB5B1BF8-F76C-904F-8122-498B1A36864F}"/>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3450320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INTRODUCTION</a:t>
            </a:r>
          </a:p>
        </p:txBody>
      </p:sp>
      <p:sp>
        <p:nvSpPr>
          <p:cNvPr id="6" name="Text Placeholder 5"/>
          <p:cNvSpPr>
            <a:spLocks noGrp="1"/>
          </p:cNvSpPr>
          <p:nvPr>
            <p:ph type="body" sz="quarter" idx="15"/>
          </p:nvPr>
        </p:nvSpPr>
        <p:spPr/>
        <p:txBody>
          <a:bodyPr/>
          <a:lstStyle/>
          <a:p>
            <a:r>
              <a:rPr lang="en-US"/>
              <a:t>This resource includes information on:</a:t>
            </a:r>
          </a:p>
        </p:txBody>
      </p:sp>
      <p:sp>
        <p:nvSpPr>
          <p:cNvPr id="3" name="Content Placeholder 2"/>
          <p:cNvSpPr>
            <a:spLocks noGrp="1"/>
          </p:cNvSpPr>
          <p:nvPr>
            <p:ph idx="1"/>
          </p:nvPr>
        </p:nvSpPr>
        <p:spPr/>
        <p:txBody>
          <a:bodyPr/>
          <a:lstStyle/>
          <a:p>
            <a:pPr marL="342900" indent="-342900">
              <a:buFont typeface="Wingdings" panose="05000000000000000000" pitchFamily="2" charset="2"/>
              <a:buChar char="ü"/>
            </a:pPr>
            <a:r>
              <a:rPr lang="en-US"/>
              <a:t>Key attributes of the learning experience.</a:t>
            </a:r>
            <a:endParaRPr lang="en-CA"/>
          </a:p>
          <a:p>
            <a:pPr marL="342900" indent="-342900">
              <a:buFont typeface="Wingdings" panose="05000000000000000000" pitchFamily="2" charset="2"/>
              <a:buChar char="ü"/>
            </a:pPr>
            <a:r>
              <a:rPr lang="en-US"/>
              <a:t>Logistical considerations.</a:t>
            </a:r>
            <a:endParaRPr lang="en-CA"/>
          </a:p>
          <a:p>
            <a:pPr marL="342900" indent="-342900">
              <a:buFont typeface="Wingdings" panose="05000000000000000000" pitchFamily="2" charset="2"/>
              <a:buChar char="ü"/>
            </a:pPr>
            <a:r>
              <a:rPr lang="en-US"/>
              <a:t>Options for student matching and preparation</a:t>
            </a:r>
            <a:endParaRPr lang="en-CA"/>
          </a:p>
        </p:txBody>
      </p:sp>
      <p:pic>
        <p:nvPicPr>
          <p:cNvPr id="4" name="Picture 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188503" y="36633"/>
            <a:ext cx="825304" cy="825304"/>
          </a:xfrm>
          <a:prstGeom prst="rect">
            <a:avLst/>
          </a:prstGeom>
        </p:spPr>
      </p:pic>
    </p:spTree>
    <p:custDataLst>
      <p:tags r:id="rId1"/>
    </p:custDataLst>
    <p:extLst>
      <p:ext uri="{BB962C8B-B14F-4D97-AF65-F5344CB8AC3E}">
        <p14:creationId xmlns:p14="http://schemas.microsoft.com/office/powerpoint/2010/main" val="1121127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370" y="-944489"/>
            <a:ext cx="13149189" cy="8766126"/>
          </a:xfrm>
          <a:prstGeom prst="rect">
            <a:avLst/>
          </a:prstGeom>
        </p:spPr>
      </p:pic>
      <p:sp>
        <p:nvSpPr>
          <p:cNvPr id="4" name="Title 3"/>
          <p:cNvSpPr>
            <a:spLocks noGrp="1"/>
          </p:cNvSpPr>
          <p:nvPr>
            <p:ph type="title"/>
          </p:nvPr>
        </p:nvSpPr>
        <p:spPr/>
        <p:txBody>
          <a:bodyPr/>
          <a:lstStyle/>
          <a:p>
            <a:r>
              <a:rPr lang="en-CA">
                <a:solidFill>
                  <a:schemeClr val="bg1"/>
                </a:solidFill>
              </a:rPr>
              <a:t>Key </a:t>
            </a:r>
            <a:br>
              <a:rPr lang="en-CA">
                <a:solidFill>
                  <a:schemeClr val="bg1"/>
                </a:solidFill>
              </a:rPr>
            </a:br>
            <a:r>
              <a:rPr lang="en-CA">
                <a:solidFill>
                  <a:schemeClr val="bg1"/>
                </a:solidFill>
              </a:rPr>
              <a:t>Attributes</a:t>
            </a:r>
          </a:p>
        </p:txBody>
      </p:sp>
    </p:spTree>
    <p:custDataLst>
      <p:tags r:id="rId1"/>
    </p:custDataLst>
    <p:extLst>
      <p:ext uri="{BB962C8B-B14F-4D97-AF65-F5344CB8AC3E}">
        <p14:creationId xmlns:p14="http://schemas.microsoft.com/office/powerpoint/2010/main" val="2310745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1C495838-8906-4F90-9A63-8523D4A21B44}"/>
              </a:ext>
            </a:extLst>
          </p:cNvPr>
          <p:cNvGraphicFramePr/>
          <p:nvPr>
            <p:extLst>
              <p:ext uri="{D42A27DB-BD31-4B8C-83A1-F6EECF244321}">
                <p14:modId xmlns:p14="http://schemas.microsoft.com/office/powerpoint/2010/main" val="3229488665"/>
              </p:ext>
            </p:extLst>
          </p:nvPr>
        </p:nvGraphicFramePr>
        <p:xfrm>
          <a:off x="5245059" y="1114495"/>
          <a:ext cx="7525733" cy="49919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lstStyle/>
          <a:p>
            <a:r>
              <a:rPr lang="en-CA"/>
              <a:t>KEY ATTRIBUTES</a:t>
            </a:r>
          </a:p>
        </p:txBody>
      </p:sp>
      <p:sp>
        <p:nvSpPr>
          <p:cNvPr id="5" name="Content Placeholder 4"/>
          <p:cNvSpPr>
            <a:spLocks noGrp="1"/>
          </p:cNvSpPr>
          <p:nvPr>
            <p:ph sz="half" idx="1"/>
          </p:nvPr>
        </p:nvSpPr>
        <p:spPr/>
        <p:txBody>
          <a:bodyPr/>
          <a:lstStyle/>
          <a:p>
            <a:r>
              <a:rPr lang="en-CA"/>
              <a:t>Learning through experience involves the deliberate integration of </a:t>
            </a:r>
            <a:r>
              <a:rPr lang="en-CA" b="1"/>
              <a:t>disciplinary outcomes</a:t>
            </a:r>
            <a:r>
              <a:rPr lang="en-CA"/>
              <a:t> with </a:t>
            </a:r>
            <a:r>
              <a:rPr lang="en-CA" b="1"/>
              <a:t>competency development </a:t>
            </a:r>
            <a:r>
              <a:rPr lang="en-CA"/>
              <a:t>and authentic </a:t>
            </a:r>
            <a:r>
              <a:rPr lang="en-CA" b="1"/>
              <a:t>community engagement </a:t>
            </a:r>
            <a:r>
              <a:rPr lang="en-CA"/>
              <a:t>(</a:t>
            </a:r>
            <a:r>
              <a:rPr lang="en-US"/>
              <a:t>where community refers to genuine practice with stakeholders inside or outside the university setting).</a:t>
            </a:r>
          </a:p>
          <a:p>
            <a:endParaRPr lang="en-CA"/>
          </a:p>
        </p:txBody>
      </p:sp>
      <p:sp>
        <p:nvSpPr>
          <p:cNvPr id="3" name="Text Placeholder 2"/>
          <p:cNvSpPr>
            <a:spLocks noGrp="1"/>
          </p:cNvSpPr>
          <p:nvPr>
            <p:ph type="body" sz="quarter" idx="14"/>
          </p:nvPr>
        </p:nvSpPr>
        <p:spPr/>
        <p:txBody>
          <a:bodyPr/>
          <a:lstStyle/>
          <a:p>
            <a:r>
              <a:rPr lang="en-CA">
                <a:solidFill>
                  <a:schemeClr val="bg1">
                    <a:lumMod val="50000"/>
                  </a:schemeClr>
                </a:solidFill>
              </a:rPr>
              <a:t>(University of Toronto, 2017)</a:t>
            </a:r>
          </a:p>
          <a:p>
            <a:endParaRPr lang="en-CA"/>
          </a:p>
        </p:txBody>
      </p:sp>
      <p:pic>
        <p:nvPicPr>
          <p:cNvPr id="12" name="Picture 11">
            <a:extLst>
              <a:ext uri="{FF2B5EF4-FFF2-40B4-BE49-F238E27FC236}">
                <a16:creationId xmlns:a16="http://schemas.microsoft.com/office/drawing/2014/main" id="{EB5B1BF8-F76C-904F-8122-498B1A36864F}"/>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1931671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KEY ATTRIBUTES</a:t>
            </a:r>
          </a:p>
        </p:txBody>
      </p:sp>
      <p:sp>
        <p:nvSpPr>
          <p:cNvPr id="5" name="Content Placeholder 4"/>
          <p:cNvSpPr>
            <a:spLocks noGrp="1"/>
          </p:cNvSpPr>
          <p:nvPr>
            <p:ph idx="1"/>
          </p:nvPr>
        </p:nvSpPr>
        <p:spPr/>
        <p:txBody>
          <a:bodyPr>
            <a:normAutofit fontScale="92500" lnSpcReduction="20000"/>
          </a:bodyPr>
          <a:lstStyle/>
          <a:p>
            <a:r>
              <a:rPr lang="en-US" b="1"/>
              <a:t>Community engagement: </a:t>
            </a:r>
            <a:r>
              <a:rPr lang="en-US"/>
              <a:t>Students engage with community and/or workplace stakeholders, members, agencies or organizations from the academic institution and/or larger communities (local, provincial, national, global) for the mutually beneficial achievement of educational and community goals in a context of partnership and reciprocity. </a:t>
            </a:r>
          </a:p>
          <a:p>
            <a:r>
              <a:rPr lang="en-US" b="1"/>
              <a:t>Integration with disciplinary outcomes: </a:t>
            </a:r>
            <a:r>
              <a:rPr lang="en-US"/>
              <a:t>Students apply disciplinary learning to hands-on practice with community stakeholders, and/or use practical experience to inform further study and disciplinary-specific objectives. </a:t>
            </a:r>
          </a:p>
          <a:p>
            <a:r>
              <a:rPr lang="en-US" b="1"/>
              <a:t>Competency development: </a:t>
            </a:r>
            <a:r>
              <a:rPr lang="en-US"/>
              <a:t>Students develop general competencies through the integration of disciplinary outcomes with community engagement. These might include learning competencies (e.g., learning how to learn), technology competencies (e.g., computer software), and/or transferable competencies (e.g., critical thinking, leadership, communication, teamwork, global 11 fluency, intercultural competencies, or attitudes about social responsibility and social justice). Students should be aware of the competencies they are developing.</a:t>
            </a:r>
          </a:p>
          <a:p>
            <a:endParaRPr lang="en-US"/>
          </a:p>
          <a:p>
            <a:pPr lvl="0"/>
            <a:endParaRPr lang="en-US"/>
          </a:p>
          <a:p>
            <a:endParaRPr lang="en-CA"/>
          </a:p>
        </p:txBody>
      </p:sp>
      <p:pic>
        <p:nvPicPr>
          <p:cNvPr id="6" name="Picture 5">
            <a:extLst>
              <a:ext uri="{FF2B5EF4-FFF2-40B4-BE49-F238E27FC236}">
                <a16:creationId xmlns:a16="http://schemas.microsoft.com/office/drawing/2014/main" id="{EB5B1BF8-F76C-904F-8122-498B1A36864F}"/>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
        <p:nvSpPr>
          <p:cNvPr id="10" name="Text Placeholder 2"/>
          <p:cNvSpPr>
            <a:spLocks noGrp="1"/>
          </p:cNvSpPr>
          <p:nvPr>
            <p:ph type="body" sz="quarter" idx="14"/>
          </p:nvPr>
        </p:nvSpPr>
        <p:spPr>
          <a:xfrm>
            <a:off x="838200" y="5999092"/>
            <a:ext cx="10515600" cy="355600"/>
          </a:xfrm>
        </p:spPr>
        <p:txBody>
          <a:bodyPr/>
          <a:lstStyle/>
          <a:p>
            <a:pPr algn="r">
              <a:defRPr/>
            </a:pPr>
            <a:r>
              <a:rPr lang="en-US">
                <a:solidFill>
                  <a:schemeClr val="bg1">
                    <a:lumMod val="50000"/>
                  </a:schemeClr>
                </a:solidFill>
              </a:rPr>
              <a:t>(U of T, 2017)</a:t>
            </a:r>
          </a:p>
        </p:txBody>
      </p:sp>
    </p:spTree>
    <p:custDataLst>
      <p:tags r:id="rId1"/>
    </p:custDataLst>
    <p:extLst>
      <p:ext uri="{BB962C8B-B14F-4D97-AF65-F5344CB8AC3E}">
        <p14:creationId xmlns:p14="http://schemas.microsoft.com/office/powerpoint/2010/main" val="2863023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KEY ATTRIBUTES</a:t>
            </a:r>
          </a:p>
        </p:txBody>
      </p:sp>
      <p:sp>
        <p:nvSpPr>
          <p:cNvPr id="5" name="Content Placeholder 4"/>
          <p:cNvSpPr>
            <a:spLocks noGrp="1"/>
          </p:cNvSpPr>
          <p:nvPr>
            <p:ph idx="1"/>
          </p:nvPr>
        </p:nvSpPr>
        <p:spPr/>
        <p:txBody>
          <a:bodyPr/>
          <a:lstStyle/>
          <a:p>
            <a:r>
              <a:rPr lang="en-US"/>
              <a:t>Learning through experience is </a:t>
            </a:r>
            <a:r>
              <a:rPr lang="en-US" b="1"/>
              <a:t>not a new concept</a:t>
            </a:r>
            <a:r>
              <a:rPr lang="en-US"/>
              <a:t>, as many examples </a:t>
            </a:r>
            <a:br>
              <a:rPr lang="en-US"/>
            </a:br>
            <a:r>
              <a:rPr lang="en-US"/>
              <a:t>of this integration are already practiced across various disciplines. </a:t>
            </a:r>
          </a:p>
          <a:p>
            <a:r>
              <a:rPr lang="en-US"/>
              <a:t>The intention is that through this approach to designing higher education curricula, this integration may be more clearly articulated.</a:t>
            </a:r>
          </a:p>
          <a:p>
            <a:r>
              <a:rPr lang="en-US"/>
              <a:t>As well, through the deliberate augmentation of students’ integration of disciplinary outcomes with community engagement and competency development, the student learning experience and the impact of students and the institution in supporting greater community and societal needs is collectively enhanced.</a:t>
            </a:r>
          </a:p>
          <a:p>
            <a:endParaRPr lang="en-CA"/>
          </a:p>
        </p:txBody>
      </p:sp>
      <p:sp>
        <p:nvSpPr>
          <p:cNvPr id="9" name="Text Placeholder 8"/>
          <p:cNvSpPr>
            <a:spLocks noGrp="1"/>
          </p:cNvSpPr>
          <p:nvPr>
            <p:ph type="body" sz="quarter" idx="14"/>
          </p:nvPr>
        </p:nvSpPr>
        <p:spPr/>
        <p:txBody>
          <a:bodyPr/>
          <a:lstStyle/>
          <a:p>
            <a:pPr algn="r">
              <a:defRPr/>
            </a:pPr>
            <a:r>
              <a:rPr lang="en-US">
                <a:solidFill>
                  <a:schemeClr val="bg1">
                    <a:lumMod val="50000"/>
                  </a:schemeClr>
                </a:solidFill>
              </a:rPr>
              <a:t>(U of T, 2017)</a:t>
            </a:r>
          </a:p>
          <a:p>
            <a:pPr algn="r"/>
            <a:endParaRPr lang="en-CA"/>
          </a:p>
        </p:txBody>
      </p:sp>
      <p:pic>
        <p:nvPicPr>
          <p:cNvPr id="6" name="Picture 5">
            <a:extLst>
              <a:ext uri="{FF2B5EF4-FFF2-40B4-BE49-F238E27FC236}">
                <a16:creationId xmlns:a16="http://schemas.microsoft.com/office/drawing/2014/main" id="{EB5B1BF8-F76C-904F-8122-498B1A36864F}"/>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336019" y="32228"/>
            <a:ext cx="828338" cy="828338"/>
          </a:xfrm>
          <a:prstGeom prst="rect">
            <a:avLst/>
          </a:prstGeom>
        </p:spPr>
      </p:pic>
    </p:spTree>
    <p:custDataLst>
      <p:tags r:id="rId1"/>
    </p:custDataLst>
    <p:extLst>
      <p:ext uri="{BB962C8B-B14F-4D97-AF65-F5344CB8AC3E}">
        <p14:creationId xmlns:p14="http://schemas.microsoft.com/office/powerpoint/2010/main" val="1943294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l-instructors-blue-gray">
  <a:themeElements>
    <a:clrScheme name="theme-el-uoft-may-26-19">
      <a:dk1>
        <a:srgbClr val="000000"/>
      </a:dk1>
      <a:lt1>
        <a:srgbClr val="FFFFFF"/>
      </a:lt1>
      <a:dk2>
        <a:srgbClr val="007FA3"/>
      </a:dk2>
      <a:lt2>
        <a:srgbClr val="002554"/>
      </a:lt2>
      <a:accent1>
        <a:srgbClr val="177CB3"/>
      </a:accent1>
      <a:accent2>
        <a:srgbClr val="0988BA"/>
      </a:accent2>
      <a:accent3>
        <a:srgbClr val="007FA3"/>
      </a:accent3>
      <a:accent4>
        <a:srgbClr val="09A0BA"/>
      </a:accent4>
      <a:accent5>
        <a:srgbClr val="0BA5B3"/>
      </a:accent5>
      <a:accent6>
        <a:srgbClr val="1490CE"/>
      </a:accent6>
      <a:hlink>
        <a:srgbClr val="114986"/>
      </a:hlink>
      <a:folHlink>
        <a:srgbClr val="1762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instructors-blue-gray" id="{E471FBA2-F2D3-CA45-8D2D-A955EB876D1B}" vid="{8A63C324-07AB-DB40-B48A-A5ED7684ED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40F5CB13371848BD8F447EE31977D9" ma:contentTypeVersion="0" ma:contentTypeDescription="Create a new document." ma:contentTypeScope="" ma:versionID="e9ee2d0b55585c1081e05ac50a305a0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7B36EC-A745-4CE4-943D-2874334F4FA8}">
  <ds:schemaRefs>
    <ds:schemaRef ds:uri="http://purl.org/dc/dcmitype/"/>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98E3B045-DC2C-4608-B3C9-6FFAC11456ED}">
  <ds:schemaRefs>
    <ds:schemaRef ds:uri="http://schemas.microsoft.com/sharepoint/v3/contenttype/forms"/>
  </ds:schemaRefs>
</ds:datastoreItem>
</file>

<file path=customXml/itemProps3.xml><?xml version="1.0" encoding="utf-8"?>
<ds:datastoreItem xmlns:ds="http://schemas.openxmlformats.org/officeDocument/2006/customXml" ds:itemID="{53326731-2930-4E32-B828-6BC2355782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el-instructors-blue-gray</Template>
  <TotalTime>12</TotalTime>
  <Words>1842</Words>
  <Application>Microsoft Office PowerPoint</Application>
  <PresentationFormat>Widescreen</PresentationFormat>
  <Paragraphs>234</Paragraphs>
  <Slides>38</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Open Sans</vt:lpstr>
      <vt:lpstr>Verdana</vt:lpstr>
      <vt:lpstr>Wingdings</vt:lpstr>
      <vt:lpstr>el-instructors-blue-gray</vt:lpstr>
      <vt:lpstr>Designing the Experience</vt:lpstr>
      <vt:lpstr>Introduction</vt:lpstr>
      <vt:lpstr>INTRODUCTION</vt:lpstr>
      <vt:lpstr>INTRODUCTION</vt:lpstr>
      <vt:lpstr>INTRODUCTION</vt:lpstr>
      <vt:lpstr>Key  Attributes</vt:lpstr>
      <vt:lpstr>KEY ATTRIBUTES</vt:lpstr>
      <vt:lpstr>KEY ATTRIBUTES</vt:lpstr>
      <vt:lpstr>KEY ATTRIBUTES</vt:lpstr>
      <vt:lpstr>KEY ATTRIBUTES</vt:lpstr>
      <vt:lpstr>KEY ATTRIBUTES</vt:lpstr>
      <vt:lpstr>KEY ATTRIBUTES</vt:lpstr>
      <vt:lpstr>KEY ATTRIBUTES</vt:lpstr>
      <vt:lpstr>KEY ATTRIBUTES</vt:lpstr>
      <vt:lpstr>KEY ATTRIBUTES</vt:lpstr>
      <vt:lpstr>KEY ATTRIBUTES</vt:lpstr>
      <vt:lpstr>KEY ATTRIBUTES</vt:lpstr>
      <vt:lpstr>KEY ATTRIBUTES</vt:lpstr>
      <vt:lpstr>KEY ATTRIBUTES</vt:lpstr>
      <vt:lpstr>Logistical  Considerations</vt:lpstr>
      <vt:lpstr>LOGISTICAL CONSIDERATIONS</vt:lpstr>
      <vt:lpstr>LOGISTICAL CONSIDERATIONS</vt:lpstr>
      <vt:lpstr>LOGISTICAL CONSIDERATIONS</vt:lpstr>
      <vt:lpstr>LOGISTICAL CONSIDERATIONS</vt:lpstr>
      <vt:lpstr>LOGISTICAL CONSIDERATIONS</vt:lpstr>
      <vt:lpstr>Matching  and Preparation</vt:lpstr>
      <vt:lpstr>MATCHING AND PREPARATION</vt:lpstr>
      <vt:lpstr>MATCHING AND PREPARATION</vt:lpstr>
      <vt:lpstr>MATCHING AND PREPARATION</vt:lpstr>
      <vt:lpstr>MATCHING AND PREPARATION</vt:lpstr>
      <vt:lpstr>Summary</vt:lpstr>
      <vt:lpstr>SUMMARY</vt:lpstr>
      <vt:lpstr>Acknowledgements</vt:lpstr>
      <vt:lpstr>ACKNOWLEDGEMENTS</vt:lpstr>
      <vt:lpstr>CITATION AND REUSE</vt:lpstr>
      <vt:lpstr>References</vt:lpstr>
      <vt:lpstr>REFERENCES</vt:lpstr>
      <vt:lpstr>PowerPoint Presentation</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dc:title>
  <dc:creator>Selena Panchoo</dc:creator>
  <cp:lastModifiedBy>Julian Weinrib</cp:lastModifiedBy>
  <cp:revision>4</cp:revision>
  <dcterms:created xsi:type="dcterms:W3CDTF">2019-01-15T16:30:46Z</dcterms:created>
  <dcterms:modified xsi:type="dcterms:W3CDTF">2019-11-01T16:58:02Z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0x0101005940F5CB13371848BD8F447EE31977D9</vt:lpwstr>
  </property>
</Properties>
</file>