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4"/>
  </p:sldMasterIdLst>
  <p:notesMasterIdLst>
    <p:notesMasterId r:id="rId42"/>
  </p:notesMasterIdLst>
  <p:sldIdLst>
    <p:sldId id="653" r:id="rId5"/>
    <p:sldId id="654" r:id="rId6"/>
    <p:sldId id="655" r:id="rId7"/>
    <p:sldId id="656" r:id="rId8"/>
    <p:sldId id="285" r:id="rId9"/>
    <p:sldId id="657" r:id="rId10"/>
    <p:sldId id="658" r:id="rId11"/>
    <p:sldId id="659" r:id="rId12"/>
    <p:sldId id="660" r:id="rId13"/>
    <p:sldId id="661" r:id="rId14"/>
    <p:sldId id="662" r:id="rId15"/>
    <p:sldId id="663" r:id="rId16"/>
    <p:sldId id="664" r:id="rId17"/>
    <p:sldId id="305" r:id="rId18"/>
    <p:sldId id="665" r:id="rId19"/>
    <p:sldId id="670" r:id="rId20"/>
    <p:sldId id="671" r:id="rId21"/>
    <p:sldId id="672" r:id="rId22"/>
    <p:sldId id="673" r:id="rId23"/>
    <p:sldId id="674" r:id="rId24"/>
    <p:sldId id="308" r:id="rId25"/>
    <p:sldId id="453" r:id="rId26"/>
    <p:sldId id="311" r:id="rId27"/>
    <p:sldId id="675" r:id="rId28"/>
    <p:sldId id="676" r:id="rId29"/>
    <p:sldId id="677" r:id="rId30"/>
    <p:sldId id="315" r:id="rId31"/>
    <p:sldId id="678" r:id="rId32"/>
    <p:sldId id="679" r:id="rId33"/>
    <p:sldId id="680" r:id="rId34"/>
    <p:sldId id="681" r:id="rId35"/>
    <p:sldId id="687" r:id="rId36"/>
    <p:sldId id="686" r:id="rId37"/>
    <p:sldId id="685" r:id="rId38"/>
    <p:sldId id="684" r:id="rId39"/>
    <p:sldId id="683" r:id="rId40"/>
    <p:sldId id="351" r:id="rId41"/>
  </p:sldIdLst>
  <p:sldSz cx="12192000" cy="6858000"/>
  <p:notesSz cx="6858000" cy="1066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7" userDrawn="1">
          <p15:clr>
            <a:srgbClr val="A4A3A4"/>
          </p15:clr>
        </p15:guide>
        <p15:guide id="3" pos="7446" userDrawn="1">
          <p15:clr>
            <a:srgbClr val="A4A3A4"/>
          </p15:clr>
        </p15:guide>
        <p15:guide id="4" orient="horz" pos="3634" userDrawn="1">
          <p15:clr>
            <a:srgbClr val="A4A3A4"/>
          </p15:clr>
        </p15:guide>
        <p15:guide id="6" pos="710" userDrawn="1">
          <p15:clr>
            <a:srgbClr val="A4A3A4"/>
          </p15:clr>
        </p15:guide>
        <p15:guide id="7" pos="1595" userDrawn="1">
          <p15:clr>
            <a:srgbClr val="A4A3A4"/>
          </p15:clr>
        </p15:guide>
        <p15:guide id="8" pos="6108" userDrawn="1">
          <p15:clr>
            <a:srgbClr val="A4A3A4"/>
          </p15:clr>
        </p15:guide>
        <p15:guide id="9" pos="70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A3"/>
    <a:srgbClr val="4387AE"/>
    <a:srgbClr val="495777"/>
    <a:srgbClr val="0059B3"/>
    <a:srgbClr val="FFFFFF"/>
    <a:srgbClr val="1781BA"/>
    <a:srgbClr val="0BA5B3"/>
    <a:srgbClr val="09A0BA"/>
    <a:srgbClr val="0988BA"/>
    <a:srgbClr val="177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366" y="96"/>
      </p:cViewPr>
      <p:guideLst>
        <p:guide pos="3817"/>
        <p:guide pos="7446"/>
        <p:guide orient="horz" pos="3634"/>
        <p:guide pos="710"/>
        <p:guide pos="1595"/>
        <p:guide pos="6108"/>
        <p:guide pos="70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Heikoop" userId="S::will.heikoop@utoronto.ca::1f03d2dc-a599-4eab-9c6f-ff5d93b71a69" providerId="AD" clId="Web-{E81650C1-A4F8-4F1E-BF2E-457190B60B64}"/>
    <pc:docChg chg="modSld">
      <pc:chgData name="William Heikoop" userId="S::will.heikoop@utoronto.ca::1f03d2dc-a599-4eab-9c6f-ff5d93b71a69" providerId="AD" clId="Web-{E81650C1-A4F8-4F1E-BF2E-457190B60B64}" dt="2019-08-28T19:04:01.320" v="2"/>
      <pc:docMkLst>
        <pc:docMk/>
      </pc:docMkLst>
      <pc:sldChg chg="modNotes">
        <pc:chgData name="William Heikoop" userId="S::will.heikoop@utoronto.ca::1f03d2dc-a599-4eab-9c6f-ff5d93b71a69" providerId="AD" clId="Web-{E81650C1-A4F8-4F1E-BF2E-457190B60B64}" dt="2019-08-28T19:04:01.320" v="2"/>
        <pc:sldMkLst>
          <pc:docMk/>
          <pc:sldMk cId="1532274048" sldId="659"/>
        </pc:sldMkLst>
      </pc:sldChg>
    </pc:docChg>
  </pc:docChgLst>
  <pc:docChgLst>
    <pc:chgData name="William Heikoop" userId="S::will.heikoop@utoronto.ca::1f03d2dc-a599-4eab-9c6f-ff5d93b71a69" providerId="AD" clId="Web-{2CCA2B82-45CB-483A-8309-93DD399F3C6E}"/>
    <pc:docChg chg="modSld">
      <pc:chgData name="William Heikoop" userId="S::will.heikoop@utoronto.ca::1f03d2dc-a599-4eab-9c6f-ff5d93b71a69" providerId="AD" clId="Web-{2CCA2B82-45CB-483A-8309-93DD399F3C6E}" dt="2019-08-28T19:17:35.405" v="28" actId="20577"/>
      <pc:docMkLst>
        <pc:docMk/>
      </pc:docMkLst>
      <pc:sldChg chg="modSp">
        <pc:chgData name="William Heikoop" userId="S::will.heikoop@utoronto.ca::1f03d2dc-a599-4eab-9c6f-ff5d93b71a69" providerId="AD" clId="Web-{2CCA2B82-45CB-483A-8309-93DD399F3C6E}" dt="2019-08-28T19:17:34.467" v="26" actId="20577"/>
        <pc:sldMkLst>
          <pc:docMk/>
          <pc:sldMk cId="1532274048" sldId="659"/>
        </pc:sldMkLst>
        <pc:spChg chg="mod">
          <ac:chgData name="William Heikoop" userId="S::will.heikoop@utoronto.ca::1f03d2dc-a599-4eab-9c6f-ff5d93b71a69" providerId="AD" clId="Web-{2CCA2B82-45CB-483A-8309-93DD399F3C6E}" dt="2019-08-28T19:17:34.467" v="26" actId="20577"/>
          <ac:spMkLst>
            <pc:docMk/>
            <pc:sldMk cId="1532274048" sldId="659"/>
            <ac:spMk id="10" creationId="{00000000-0000-0000-0000-000000000000}"/>
          </ac:spMkLst>
        </pc:spChg>
      </pc:sldChg>
    </pc:docChg>
  </pc:docChgLst>
  <pc:docChgLst>
    <pc:chgData name="William Heikoop" userId="S::will.heikoop@utoronto.ca::1f03d2dc-a599-4eab-9c6f-ff5d93b71a69" providerId="AD" clId="Web-{D8714ED8-655A-488C-B8E1-BDA53A7585BC}"/>
    <pc:docChg chg="modSld">
      <pc:chgData name="William Heikoop" userId="S::will.heikoop@utoronto.ca::1f03d2dc-a599-4eab-9c6f-ff5d93b71a69" providerId="AD" clId="Web-{D8714ED8-655A-488C-B8E1-BDA53A7585BC}" dt="2019-08-28T18:58:13.216" v="27" actId="20577"/>
      <pc:docMkLst>
        <pc:docMk/>
      </pc:docMkLst>
      <pc:sldChg chg="addSp delSp modSp">
        <pc:chgData name="William Heikoop" userId="S::will.heikoop@utoronto.ca::1f03d2dc-a599-4eab-9c6f-ff5d93b71a69" providerId="AD" clId="Web-{D8714ED8-655A-488C-B8E1-BDA53A7585BC}" dt="2019-08-28T18:58:13.216" v="26" actId="20577"/>
        <pc:sldMkLst>
          <pc:docMk/>
          <pc:sldMk cId="1532274048" sldId="659"/>
        </pc:sldMkLst>
        <pc:spChg chg="mod">
          <ac:chgData name="William Heikoop" userId="S::will.heikoop@utoronto.ca::1f03d2dc-a599-4eab-9c6f-ff5d93b71a69" providerId="AD" clId="Web-{D8714ED8-655A-488C-B8E1-BDA53A7585BC}" dt="2019-08-28T18:58:13.216" v="26" actId="20577"/>
          <ac:spMkLst>
            <pc:docMk/>
            <pc:sldMk cId="1532274048" sldId="659"/>
            <ac:spMk id="10" creationId="{00000000-0000-0000-0000-000000000000}"/>
          </ac:spMkLst>
        </pc:spChg>
        <pc:spChg chg="add del">
          <ac:chgData name="William Heikoop" userId="S::will.heikoop@utoronto.ca::1f03d2dc-a599-4eab-9c6f-ff5d93b71a69" providerId="AD" clId="Web-{D8714ED8-655A-488C-B8E1-BDA53A7585BC}" dt="2019-08-28T18:57:03.464" v="12"/>
          <ac:spMkLst>
            <pc:docMk/>
            <pc:sldMk cId="1532274048" sldId="659"/>
            <ac:spMk id="12" creationId="{00000000-0000-0000-0000-000000000000}"/>
          </ac:spMkLst>
        </pc:spChg>
        <pc:spChg chg="add del mod">
          <ac:chgData name="William Heikoop" userId="S::will.heikoop@utoronto.ca::1f03d2dc-a599-4eab-9c6f-ff5d93b71a69" providerId="AD" clId="Web-{D8714ED8-655A-488C-B8E1-BDA53A7585BC}" dt="2019-08-28T18:56:56.526" v="11"/>
          <ac:spMkLst>
            <pc:docMk/>
            <pc:sldMk cId="1532274048" sldId="659"/>
            <ac:spMk id="19" creationId="{32ABB8F2-B622-F849-9FD7-8D08D109F7CC}"/>
          </ac:spMkLst>
        </pc:spChg>
        <pc:picChg chg="add del mod">
          <ac:chgData name="William Heikoop" userId="S::will.heikoop@utoronto.ca::1f03d2dc-a599-4eab-9c6f-ff5d93b71a69" providerId="AD" clId="Web-{D8714ED8-655A-488C-B8E1-BDA53A7585BC}" dt="2019-08-28T18:56:14.228" v="4"/>
          <ac:picMkLst>
            <pc:docMk/>
            <pc:sldMk cId="1532274048" sldId="659"/>
            <ac:picMk id="2" creationId="{325E2C79-E2C0-473F-A99F-4BEF71351D53}"/>
          </ac:picMkLst>
        </pc:picChg>
        <pc:picChg chg="add del mod ord modCrop">
          <ac:chgData name="William Heikoop" userId="S::will.heikoop@utoronto.ca::1f03d2dc-a599-4eab-9c6f-ff5d93b71a69" providerId="AD" clId="Web-{D8714ED8-655A-488C-B8E1-BDA53A7585BC}" dt="2019-08-28T18:56:51.557" v="10"/>
          <ac:picMkLst>
            <pc:docMk/>
            <pc:sldMk cId="1532274048" sldId="659"/>
            <ac:picMk id="5" creationId="{AB49A085-5DB8-464B-9880-173E5F03B3F3}"/>
          </ac:picMkLst>
        </pc:picChg>
        <pc:picChg chg="add mod ord modCrop">
          <ac:chgData name="William Heikoop" userId="S::will.heikoop@utoronto.ca::1f03d2dc-a599-4eab-9c6f-ff5d93b71a69" providerId="AD" clId="Web-{D8714ED8-655A-488C-B8E1-BDA53A7585BC}" dt="2019-08-28T18:57:17.777" v="13"/>
          <ac:picMkLst>
            <pc:docMk/>
            <pc:sldMk cId="1532274048" sldId="659"/>
            <ac:picMk id="8" creationId="{0F2DAA62-38F6-4233-ACBC-3DCA7FB38D52}"/>
          </ac:picMkLst>
        </pc:picChg>
      </pc:sldChg>
    </pc:docChg>
  </pc:docChgLst>
  <pc:docChgLst>
    <pc:chgData name="William Heikoop" userId="S::will.heikoop@utoronto.ca::1f03d2dc-a599-4eab-9c6f-ff5d93b71a69" providerId="AD" clId="Web-{D55AFC17-A2D8-4EA3-980B-A8EF8E9D2B02}"/>
    <pc:docChg chg="modSld">
      <pc:chgData name="William Heikoop" userId="S::will.heikoop@utoronto.ca::1f03d2dc-a599-4eab-9c6f-ff5d93b71a69" providerId="AD" clId="Web-{D55AFC17-A2D8-4EA3-980B-A8EF8E9D2B02}" dt="2019-08-28T19:26:24.385" v="37" actId="20577"/>
      <pc:docMkLst>
        <pc:docMk/>
      </pc:docMkLst>
      <pc:sldChg chg="modSp">
        <pc:chgData name="William Heikoop" userId="S::will.heikoop@utoronto.ca::1f03d2dc-a599-4eab-9c6f-ff5d93b71a69" providerId="AD" clId="Web-{D55AFC17-A2D8-4EA3-980B-A8EF8E9D2B02}" dt="2019-08-28T19:26:24.385" v="36" actId="20577"/>
        <pc:sldMkLst>
          <pc:docMk/>
          <pc:sldMk cId="1532274048" sldId="659"/>
        </pc:sldMkLst>
        <pc:spChg chg="mod">
          <ac:chgData name="William Heikoop" userId="S::will.heikoop@utoronto.ca::1f03d2dc-a599-4eab-9c6f-ff5d93b71a69" providerId="AD" clId="Web-{D55AFC17-A2D8-4EA3-980B-A8EF8E9D2B02}" dt="2019-08-28T19:26:24.385" v="36" actId="20577"/>
          <ac:spMkLst>
            <pc:docMk/>
            <pc:sldMk cId="1532274048" sldId="659"/>
            <ac:spMk id="10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2CD678-3C10-4F00-BB6B-A161318B4D30}" type="doc">
      <dgm:prSet loTypeId="urn:microsoft.com/office/officeart/2008/layout/IncreasingCircleProcess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D34460F-39EE-4878-8E79-24C5DB85623C}">
      <dgm:prSet phldrT="[Text]" custT="1"/>
      <dgm:spPr/>
      <dgm:t>
        <a:bodyPr/>
        <a:lstStyle/>
        <a:p>
          <a:pPr algn="ctr"/>
          <a:r>
            <a:rPr lang="en-US" sz="2000" b="1">
              <a:latin typeface="+mj-lt"/>
            </a:rPr>
            <a:t>Plato and Aristotle</a:t>
          </a:r>
        </a:p>
      </dgm:t>
    </dgm:pt>
    <dgm:pt modelId="{46C7F4DB-BD1E-4EC3-AE5D-FAE1DF39BD95}" type="parTrans" cxnId="{44E5F126-CEA1-429A-ABAF-F328DCBF5EFF}">
      <dgm:prSet/>
      <dgm:spPr/>
      <dgm:t>
        <a:bodyPr/>
        <a:lstStyle/>
        <a:p>
          <a:endParaRPr lang="en-US"/>
        </a:p>
      </dgm:t>
    </dgm:pt>
    <dgm:pt modelId="{0F731C88-7C46-46D3-9E24-50DB4AB36218}" type="sibTrans" cxnId="{44E5F126-CEA1-429A-ABAF-F328DCBF5EFF}">
      <dgm:prSet/>
      <dgm:spPr/>
      <dgm:t>
        <a:bodyPr/>
        <a:lstStyle/>
        <a:p>
          <a:endParaRPr lang="en-US"/>
        </a:p>
      </dgm:t>
    </dgm:pt>
    <dgm:pt modelId="{B640C579-ED17-4BA7-8FFF-162D139B24C6}">
      <dgm:prSet phldrT="[Text]" custT="1"/>
      <dgm:spPr/>
      <dgm:t>
        <a:bodyPr/>
        <a:lstStyle/>
        <a:p>
          <a:pPr algn="l"/>
          <a:r>
            <a:rPr lang="en-US" sz="1300">
              <a:latin typeface="+mn-lt"/>
            </a:rPr>
            <a:t>Original philosophies </a:t>
          </a:r>
          <a:br>
            <a:rPr lang="en-US" sz="1300">
              <a:latin typeface="+mn-lt"/>
            </a:rPr>
          </a:br>
          <a:r>
            <a:rPr lang="en-US" sz="1300">
              <a:latin typeface="+mn-lt"/>
            </a:rPr>
            <a:t>of experience recognized the importance of deliberate practice </a:t>
          </a:r>
          <a:br>
            <a:rPr lang="en-US" sz="1300">
              <a:latin typeface="+mn-lt"/>
            </a:rPr>
          </a:br>
          <a:r>
            <a:rPr lang="en-US" sz="1300">
              <a:latin typeface="+mn-lt"/>
            </a:rPr>
            <a:t>In meta-cognition.</a:t>
          </a:r>
        </a:p>
      </dgm:t>
    </dgm:pt>
    <dgm:pt modelId="{3DF004A2-B975-4FAE-B62A-FBFDF3560E8F}" type="parTrans" cxnId="{D35FB149-D58B-4F6C-95B6-CABD37AB188B}">
      <dgm:prSet/>
      <dgm:spPr/>
      <dgm:t>
        <a:bodyPr/>
        <a:lstStyle/>
        <a:p>
          <a:endParaRPr lang="en-US"/>
        </a:p>
      </dgm:t>
    </dgm:pt>
    <dgm:pt modelId="{FC89BE38-F6D7-4473-ACB3-E5EE95F10D42}" type="sibTrans" cxnId="{D35FB149-D58B-4F6C-95B6-CABD37AB188B}">
      <dgm:prSet/>
      <dgm:spPr/>
      <dgm:t>
        <a:bodyPr/>
        <a:lstStyle/>
        <a:p>
          <a:endParaRPr lang="en-US"/>
        </a:p>
      </dgm:t>
    </dgm:pt>
    <dgm:pt modelId="{CAFB26C9-3506-4B35-95F7-09B97BE6FC86}">
      <dgm:prSet phldrT="[Text]" custT="1"/>
      <dgm:spPr/>
      <dgm:t>
        <a:bodyPr/>
        <a:lstStyle/>
        <a:p>
          <a:pPr algn="ctr"/>
          <a:r>
            <a:rPr lang="en-US" sz="2000" b="1">
              <a:latin typeface="+mj-lt"/>
            </a:rPr>
            <a:t>John Dewey</a:t>
          </a:r>
        </a:p>
      </dgm:t>
    </dgm:pt>
    <dgm:pt modelId="{6BF81AA5-729F-481F-B2C4-ED596C3B9DE2}" type="parTrans" cxnId="{5A28EE65-B2B1-4BAA-9461-96FC9C247F47}">
      <dgm:prSet/>
      <dgm:spPr/>
      <dgm:t>
        <a:bodyPr/>
        <a:lstStyle/>
        <a:p>
          <a:endParaRPr lang="en-US"/>
        </a:p>
      </dgm:t>
    </dgm:pt>
    <dgm:pt modelId="{48C791C0-B6A1-4689-AAFB-9EFA51C3269C}" type="sibTrans" cxnId="{5A28EE65-B2B1-4BAA-9461-96FC9C247F47}">
      <dgm:prSet/>
      <dgm:spPr/>
      <dgm:t>
        <a:bodyPr/>
        <a:lstStyle/>
        <a:p>
          <a:endParaRPr lang="en-US"/>
        </a:p>
      </dgm:t>
    </dgm:pt>
    <dgm:pt modelId="{21ADE2F2-5627-466D-A201-639CFEE273A8}">
      <dgm:prSet phldrT="[Text]" custT="1"/>
      <dgm:spPr/>
      <dgm:t>
        <a:bodyPr/>
        <a:lstStyle/>
        <a:p>
          <a:r>
            <a:rPr lang="en-US" sz="1300">
              <a:latin typeface="+mn-lt"/>
            </a:rPr>
            <a:t>Dewey’s (1938) Model of Learning resurrected the idea of experience as an important aspect of knowledge acquisition. </a:t>
          </a:r>
        </a:p>
      </dgm:t>
    </dgm:pt>
    <dgm:pt modelId="{1FF54CB1-A37A-4914-92B3-C8514EDB3E84}" type="parTrans" cxnId="{5B760308-8135-4A91-AC2C-51F6459FB151}">
      <dgm:prSet/>
      <dgm:spPr/>
      <dgm:t>
        <a:bodyPr/>
        <a:lstStyle/>
        <a:p>
          <a:endParaRPr lang="en-US"/>
        </a:p>
      </dgm:t>
    </dgm:pt>
    <dgm:pt modelId="{150CEBF8-79F2-4770-A0DB-AFA8847C17B7}" type="sibTrans" cxnId="{5B760308-8135-4A91-AC2C-51F6459FB151}">
      <dgm:prSet/>
      <dgm:spPr/>
      <dgm:t>
        <a:bodyPr/>
        <a:lstStyle/>
        <a:p>
          <a:endParaRPr lang="en-US"/>
        </a:p>
      </dgm:t>
    </dgm:pt>
    <dgm:pt modelId="{1103785F-4A2B-46B8-9264-E3C37DB476ED}">
      <dgm:prSet phldrT="[Text]" custT="1"/>
      <dgm:spPr/>
      <dgm:t>
        <a:bodyPr/>
        <a:lstStyle/>
        <a:p>
          <a:r>
            <a:rPr lang="en-US" sz="2000" b="1">
              <a:latin typeface="+mj-lt"/>
            </a:rPr>
            <a:t>Kurt Lewin</a:t>
          </a:r>
        </a:p>
      </dgm:t>
    </dgm:pt>
    <dgm:pt modelId="{0C6D2CCD-A6D7-474E-A5BD-192D01F11560}" type="parTrans" cxnId="{B94ECBFC-3035-4B0A-A4EB-CB87C23AC4B1}">
      <dgm:prSet/>
      <dgm:spPr/>
      <dgm:t>
        <a:bodyPr/>
        <a:lstStyle/>
        <a:p>
          <a:endParaRPr lang="en-US"/>
        </a:p>
      </dgm:t>
    </dgm:pt>
    <dgm:pt modelId="{5E30714B-6668-451C-850F-D99DBD7B2961}" type="sibTrans" cxnId="{B94ECBFC-3035-4B0A-A4EB-CB87C23AC4B1}">
      <dgm:prSet/>
      <dgm:spPr/>
      <dgm:t>
        <a:bodyPr/>
        <a:lstStyle/>
        <a:p>
          <a:endParaRPr lang="en-US"/>
        </a:p>
      </dgm:t>
    </dgm:pt>
    <dgm:pt modelId="{FED69136-C945-4189-BE98-D7824AE5EB54}">
      <dgm:prSet phldrT="[Text]" custT="1"/>
      <dgm:spPr/>
      <dgm:t>
        <a:bodyPr/>
        <a:lstStyle/>
        <a:p>
          <a:r>
            <a:rPr lang="en-US" sz="1300">
              <a:latin typeface="+mn-lt"/>
            </a:rPr>
            <a:t>Kurt Lewin’s (1951) Model of Action Research and Laboratory Training outlined how experiences are interpreted through data collection and reflection.</a:t>
          </a:r>
        </a:p>
      </dgm:t>
    </dgm:pt>
    <dgm:pt modelId="{5A4D1D1D-84AF-4BCA-997B-97B590CA993B}" type="parTrans" cxnId="{093E3F36-C2AE-437B-9C93-6FC1A459164F}">
      <dgm:prSet/>
      <dgm:spPr/>
      <dgm:t>
        <a:bodyPr/>
        <a:lstStyle/>
        <a:p>
          <a:endParaRPr lang="en-US"/>
        </a:p>
      </dgm:t>
    </dgm:pt>
    <dgm:pt modelId="{358DB9B1-FB99-4590-A298-BD171646AED0}" type="sibTrans" cxnId="{093E3F36-C2AE-437B-9C93-6FC1A459164F}">
      <dgm:prSet/>
      <dgm:spPr/>
      <dgm:t>
        <a:bodyPr/>
        <a:lstStyle/>
        <a:p>
          <a:endParaRPr lang="en-US"/>
        </a:p>
      </dgm:t>
    </dgm:pt>
    <dgm:pt modelId="{831C14C4-E1B4-48E3-9578-709BE1B1F26A}">
      <dgm:prSet phldrT="[Text]" custT="1"/>
      <dgm:spPr/>
      <dgm:t>
        <a:bodyPr/>
        <a:lstStyle/>
        <a:p>
          <a:r>
            <a:rPr lang="en-US" sz="2000" b="1">
              <a:latin typeface="+mj-lt"/>
            </a:rPr>
            <a:t>Jean Piaget</a:t>
          </a:r>
        </a:p>
      </dgm:t>
    </dgm:pt>
    <dgm:pt modelId="{65A4A856-1B24-4E6D-8A4F-B0691732DE5C}" type="parTrans" cxnId="{A7C5B39D-AEF4-448D-9C74-6BE24494148A}">
      <dgm:prSet/>
      <dgm:spPr/>
      <dgm:t>
        <a:bodyPr/>
        <a:lstStyle/>
        <a:p>
          <a:endParaRPr lang="en-US"/>
        </a:p>
      </dgm:t>
    </dgm:pt>
    <dgm:pt modelId="{7C135767-4BBC-437E-BBF0-90DF38457B98}" type="sibTrans" cxnId="{A7C5B39D-AEF4-448D-9C74-6BE24494148A}">
      <dgm:prSet/>
      <dgm:spPr/>
      <dgm:t>
        <a:bodyPr/>
        <a:lstStyle/>
        <a:p>
          <a:endParaRPr lang="en-US"/>
        </a:p>
      </dgm:t>
    </dgm:pt>
    <dgm:pt modelId="{D7D71EA7-9FA1-4ACA-A164-F20C5CABB9C7}">
      <dgm:prSet phldrT="[Text]" custT="1"/>
      <dgm:spPr/>
      <dgm:t>
        <a:bodyPr/>
        <a:lstStyle/>
        <a:p>
          <a:r>
            <a:rPr lang="en-US" sz="1300">
              <a:latin typeface="+mn-lt"/>
            </a:rPr>
            <a:t>Jean Piaget’s (1978) Model of Learning and Cognition Development emphasized learning as an interaction between concepts and experience.</a:t>
          </a:r>
        </a:p>
      </dgm:t>
    </dgm:pt>
    <dgm:pt modelId="{A4BB1B6B-1AAA-496C-AB8A-421CBE1F9A0F}" type="parTrans" cxnId="{02286C8E-E9AD-4FEA-8F1E-46B45D38A264}">
      <dgm:prSet/>
      <dgm:spPr/>
      <dgm:t>
        <a:bodyPr/>
        <a:lstStyle/>
        <a:p>
          <a:endParaRPr lang="en-US"/>
        </a:p>
      </dgm:t>
    </dgm:pt>
    <dgm:pt modelId="{AB7C69FC-4AC8-4A81-9DD9-852D5762026D}" type="sibTrans" cxnId="{02286C8E-E9AD-4FEA-8F1E-46B45D38A264}">
      <dgm:prSet/>
      <dgm:spPr/>
      <dgm:t>
        <a:bodyPr/>
        <a:lstStyle/>
        <a:p>
          <a:endParaRPr lang="en-US"/>
        </a:p>
      </dgm:t>
    </dgm:pt>
    <dgm:pt modelId="{EDD93728-2C10-4331-900F-E16A3022DDC4}">
      <dgm:prSet phldrT="[Text]" custT="1"/>
      <dgm:spPr/>
      <dgm:t>
        <a:bodyPr/>
        <a:lstStyle/>
        <a:p>
          <a:pPr algn="ctr"/>
          <a:r>
            <a:rPr lang="en-US" sz="2000" b="1">
              <a:latin typeface="+mj-lt"/>
            </a:rPr>
            <a:t>David A. Kolb</a:t>
          </a:r>
        </a:p>
      </dgm:t>
    </dgm:pt>
    <dgm:pt modelId="{3984BAA9-9BD0-4676-B860-944EF59A91C5}" type="parTrans" cxnId="{E9EB4C3F-3C75-47D3-BAD1-2BA5C3DF4CCE}">
      <dgm:prSet/>
      <dgm:spPr/>
      <dgm:t>
        <a:bodyPr/>
        <a:lstStyle/>
        <a:p>
          <a:endParaRPr lang="en-US"/>
        </a:p>
      </dgm:t>
    </dgm:pt>
    <dgm:pt modelId="{46F5811B-AAE1-4669-BE1F-2AC5B2A714BF}" type="sibTrans" cxnId="{E9EB4C3F-3C75-47D3-BAD1-2BA5C3DF4CCE}">
      <dgm:prSet/>
      <dgm:spPr/>
      <dgm:t>
        <a:bodyPr/>
        <a:lstStyle/>
        <a:p>
          <a:endParaRPr lang="en-US"/>
        </a:p>
      </dgm:t>
    </dgm:pt>
    <dgm:pt modelId="{FE84B413-FA4D-47B6-81C4-1E726D83E773}">
      <dgm:prSet phldrT="[Text]" custT="1"/>
      <dgm:spPr/>
      <dgm:t>
        <a:bodyPr/>
        <a:lstStyle/>
        <a:p>
          <a:r>
            <a:rPr lang="en-US" sz="1300">
              <a:latin typeface="+mn-lt"/>
            </a:rPr>
            <a:t>Kolb’s (1984) Experiential Learning Theory outlines the scientific process for learning through experience. </a:t>
          </a:r>
        </a:p>
      </dgm:t>
    </dgm:pt>
    <dgm:pt modelId="{2DE2FA9C-454F-4030-BCFE-759C93C5AF5A}" type="parTrans" cxnId="{D9DC3C33-E72F-47CF-B0C4-16B440A2DDE0}">
      <dgm:prSet/>
      <dgm:spPr/>
      <dgm:t>
        <a:bodyPr/>
        <a:lstStyle/>
        <a:p>
          <a:endParaRPr lang="en-US"/>
        </a:p>
      </dgm:t>
    </dgm:pt>
    <dgm:pt modelId="{FB9053AA-ED20-4648-B42A-0D851CF9FF56}" type="sibTrans" cxnId="{D9DC3C33-E72F-47CF-B0C4-16B440A2DDE0}">
      <dgm:prSet/>
      <dgm:spPr/>
      <dgm:t>
        <a:bodyPr/>
        <a:lstStyle/>
        <a:p>
          <a:endParaRPr lang="en-US"/>
        </a:p>
      </dgm:t>
    </dgm:pt>
    <dgm:pt modelId="{D232D136-4A0E-4D55-AF93-A84B560C7C29}" type="pres">
      <dgm:prSet presAssocID="{A42CD678-3C10-4F00-BB6B-A161318B4D30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9FB3ED4-6734-46E6-8C41-AB383F25E99A}" type="pres">
      <dgm:prSet presAssocID="{9D34460F-39EE-4878-8E79-24C5DB85623C}" presName="composite" presStyleCnt="0"/>
      <dgm:spPr/>
    </dgm:pt>
    <dgm:pt modelId="{0EDFB8A1-3C3C-471B-801F-19E137BE1119}" type="pres">
      <dgm:prSet presAssocID="{9D34460F-39EE-4878-8E79-24C5DB85623C}" presName="BackAccent" presStyleLbl="bgShp" presStyleIdx="0" presStyleCnt="5"/>
      <dgm:spPr>
        <a:noFill/>
        <a:effectLst/>
      </dgm:spPr>
    </dgm:pt>
    <dgm:pt modelId="{1205FC9D-C75E-4EC1-ABD6-8D445087CAFA}" type="pres">
      <dgm:prSet presAssocID="{9D34460F-39EE-4878-8E79-24C5DB85623C}" presName="Accent" presStyleLbl="alignNode1" presStyleIdx="0" presStyleCnt="5"/>
      <dgm:spPr>
        <a:noFill/>
        <a:ln>
          <a:noFill/>
        </a:ln>
      </dgm:spPr>
    </dgm:pt>
    <dgm:pt modelId="{13900BA1-3AEE-420A-93F6-B59786D23920}" type="pres">
      <dgm:prSet presAssocID="{9D34460F-39EE-4878-8E79-24C5DB85623C}" presName="Child" presStyleLbl="revTx" presStyleIdx="0" presStyleCnt="10" custScaleX="137058" custLinFactNeighborX="17011" custLinFactNeighborY="88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1D30E8-542B-4BDD-B1BE-DAC6D62AD21E}" type="pres">
      <dgm:prSet presAssocID="{9D34460F-39EE-4878-8E79-24C5DB85623C}" presName="Parent" presStyleLbl="revTx" presStyleIdx="1" presStyleCnt="10" custScaleX="214000" custLinFactNeighborX="-60" custLinFactNeighborY="82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09320C-7901-42FD-BBE6-667F86232DE2}" type="pres">
      <dgm:prSet presAssocID="{0F731C88-7C46-46D3-9E24-50DB4AB36218}" presName="sibTrans" presStyleCnt="0"/>
      <dgm:spPr/>
    </dgm:pt>
    <dgm:pt modelId="{5BF3381D-FE22-4D1B-AA09-27AB55F5B3B6}" type="pres">
      <dgm:prSet presAssocID="{CAFB26C9-3506-4B35-95F7-09B97BE6FC86}" presName="composite" presStyleCnt="0"/>
      <dgm:spPr/>
    </dgm:pt>
    <dgm:pt modelId="{06DC50C2-0B46-4F43-9C31-CF29C932F2BC}" type="pres">
      <dgm:prSet presAssocID="{CAFB26C9-3506-4B35-95F7-09B97BE6FC86}" presName="BackAccent" presStyleLbl="bgShp" presStyleIdx="1" presStyleCnt="5"/>
      <dgm:spPr>
        <a:noFill/>
        <a:effectLst/>
      </dgm:spPr>
    </dgm:pt>
    <dgm:pt modelId="{FF15B628-E04C-49DB-A40A-2C85A1314B32}" type="pres">
      <dgm:prSet presAssocID="{CAFB26C9-3506-4B35-95F7-09B97BE6FC86}" presName="Accent" presStyleLbl="alignNode1" presStyleIdx="1" presStyleCnt="5"/>
      <dgm:spPr>
        <a:noFill/>
        <a:ln>
          <a:noFill/>
        </a:ln>
        <a:effectLst/>
      </dgm:spPr>
    </dgm:pt>
    <dgm:pt modelId="{B5D6C4AF-0D3D-4B35-B615-636AC6092E30}" type="pres">
      <dgm:prSet presAssocID="{CAFB26C9-3506-4B35-95F7-09B97BE6FC86}" presName="Child" presStyleLbl="revTx" presStyleIdx="2" presStyleCnt="10" custScaleX="115948" custLinFactNeighborX="-2770" custLinFactNeighborY="92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F1FE7-F5AB-4CFC-84AD-A555C8F69E7B}" type="pres">
      <dgm:prSet presAssocID="{CAFB26C9-3506-4B35-95F7-09B97BE6FC86}" presName="Parent" presStyleLbl="revTx" presStyleIdx="3" presStyleCnt="10" custScaleX="161959" custLinFactNeighborX="-22097" custLinFactNeighborY="75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DA0B4-2972-4340-8874-02B8F2FE0635}" type="pres">
      <dgm:prSet presAssocID="{48C791C0-B6A1-4689-AAFB-9EFA51C3269C}" presName="sibTrans" presStyleCnt="0"/>
      <dgm:spPr/>
    </dgm:pt>
    <dgm:pt modelId="{C4B8285F-53AF-49BE-B88B-CE867D275B5C}" type="pres">
      <dgm:prSet presAssocID="{1103785F-4A2B-46B8-9264-E3C37DB476ED}" presName="composite" presStyleCnt="0"/>
      <dgm:spPr/>
    </dgm:pt>
    <dgm:pt modelId="{FC90DEF3-B7FB-4209-8C3A-0D20B67476A8}" type="pres">
      <dgm:prSet presAssocID="{1103785F-4A2B-46B8-9264-E3C37DB476ED}" presName="BackAccent" presStyleLbl="bgShp" presStyleIdx="2" presStyleCnt="5"/>
      <dgm:spPr>
        <a:noFill/>
        <a:effectLst/>
      </dgm:spPr>
    </dgm:pt>
    <dgm:pt modelId="{8E848FF2-C356-45DC-8C3A-F77C360DAF31}" type="pres">
      <dgm:prSet presAssocID="{1103785F-4A2B-46B8-9264-E3C37DB476ED}" presName="Accent" presStyleLbl="alignNode1" presStyleIdx="2" presStyleCnt="5"/>
      <dgm:spPr>
        <a:noFill/>
        <a:ln>
          <a:noFill/>
        </a:ln>
      </dgm:spPr>
    </dgm:pt>
    <dgm:pt modelId="{7E06DE51-F68D-407D-9CD7-35BB4D2CE995}" type="pres">
      <dgm:prSet presAssocID="{1103785F-4A2B-46B8-9264-E3C37DB476ED}" presName="Child" presStyleLbl="revTx" presStyleIdx="4" presStyleCnt="10" custLinFactNeighborX="-2869" custLinFactNeighborY="99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ACFEEB-3E9F-49CC-9576-B725205F2D5A}" type="pres">
      <dgm:prSet presAssocID="{1103785F-4A2B-46B8-9264-E3C37DB476ED}" presName="Parent" presStyleLbl="revTx" presStyleIdx="5" presStyleCnt="10" custScaleX="138285" custLinFactNeighborX="-13234" custLinFactNeighborY="83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1C154-48EB-42DB-9A22-E54FE53DF788}" type="pres">
      <dgm:prSet presAssocID="{5E30714B-6668-451C-850F-D99DBD7B2961}" presName="sibTrans" presStyleCnt="0"/>
      <dgm:spPr/>
    </dgm:pt>
    <dgm:pt modelId="{34E385E0-E7E2-415D-B2EB-223760AF3806}" type="pres">
      <dgm:prSet presAssocID="{831C14C4-E1B4-48E3-9578-709BE1B1F26A}" presName="composite" presStyleCnt="0"/>
      <dgm:spPr/>
    </dgm:pt>
    <dgm:pt modelId="{B14D830B-5B22-4751-AE0B-96ADA34D1792}" type="pres">
      <dgm:prSet presAssocID="{831C14C4-E1B4-48E3-9578-709BE1B1F26A}" presName="BackAccent" presStyleLbl="bgShp" presStyleIdx="3" presStyleCnt="5"/>
      <dgm:spPr>
        <a:noFill/>
        <a:effectLst/>
      </dgm:spPr>
    </dgm:pt>
    <dgm:pt modelId="{062B89CC-AB15-4786-ABB8-9B0E9411C273}" type="pres">
      <dgm:prSet presAssocID="{831C14C4-E1B4-48E3-9578-709BE1B1F26A}" presName="Accent" presStyleLbl="alignNode1" presStyleIdx="3" presStyleCnt="5"/>
      <dgm:spPr>
        <a:noFill/>
        <a:ln>
          <a:noFill/>
        </a:ln>
        <a:effectLst/>
      </dgm:spPr>
    </dgm:pt>
    <dgm:pt modelId="{C8492132-449E-4F1B-AE33-64668E88B46C}" type="pres">
      <dgm:prSet presAssocID="{831C14C4-E1B4-48E3-9578-709BE1B1F26A}" presName="Child" presStyleLbl="revTx" presStyleIdx="6" presStyleCnt="10" custLinFactNeighborX="-11066" custLinFactNeighborY="77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8216C6-1342-4FEB-B607-83519A20695E}" type="pres">
      <dgm:prSet presAssocID="{831C14C4-E1B4-48E3-9578-709BE1B1F26A}" presName="Parent" presStyleLbl="revTx" presStyleIdx="7" presStyleCnt="10" custScaleX="141072" custLinFactNeighborX="-20341" custLinFactNeighborY="-20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68F881-F66E-4715-9745-6E5A0F653D4C}" type="pres">
      <dgm:prSet presAssocID="{7C135767-4BBC-437E-BBF0-90DF38457B98}" presName="sibTrans" presStyleCnt="0"/>
      <dgm:spPr/>
    </dgm:pt>
    <dgm:pt modelId="{5385EC30-35C6-46F5-A289-B723DB759083}" type="pres">
      <dgm:prSet presAssocID="{EDD93728-2C10-4331-900F-E16A3022DDC4}" presName="composite" presStyleCnt="0"/>
      <dgm:spPr/>
    </dgm:pt>
    <dgm:pt modelId="{ECD2BC4F-075B-45C7-B182-278B7A08FCF6}" type="pres">
      <dgm:prSet presAssocID="{EDD93728-2C10-4331-900F-E16A3022DDC4}" presName="BackAccent" presStyleLbl="bgShp" presStyleIdx="4" presStyleCnt="5"/>
      <dgm:spPr>
        <a:noFill/>
        <a:effectLst/>
      </dgm:spPr>
    </dgm:pt>
    <dgm:pt modelId="{EAA3CC1E-95FA-4B27-98DF-5EB6D8D1C23E}" type="pres">
      <dgm:prSet presAssocID="{EDD93728-2C10-4331-900F-E16A3022DDC4}" presName="Accent" presStyleLbl="alignNode1" presStyleIdx="4" presStyleCnt="5" custLinFactNeighborX="-3564" custLinFactNeighborY="556"/>
      <dgm:spPr>
        <a:noFill/>
        <a:ln>
          <a:noFill/>
        </a:ln>
        <a:effectLst/>
      </dgm:spPr>
    </dgm:pt>
    <dgm:pt modelId="{3DEF25A3-37FB-4C92-B13D-3394EF4E4A72}" type="pres">
      <dgm:prSet presAssocID="{EDD93728-2C10-4331-900F-E16A3022DDC4}" presName="Child" presStyleLbl="revTx" presStyleIdx="8" presStyleCnt="10" custLinFactNeighborX="-19566" custLinFactNeighborY="69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BA0BE9-54E5-4537-8BD7-892F69B2DBC2}" type="pres">
      <dgm:prSet presAssocID="{EDD93728-2C10-4331-900F-E16A3022DDC4}" presName="Parent" presStyleLbl="revTx" presStyleIdx="9" presStyleCnt="10" custScaleX="140465" custLinFactNeighborX="-28780" custLinFactNeighborY="-20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CAF12B-9F42-4E1D-A624-4A383009B365}" type="presOf" srcId="{A42CD678-3C10-4F00-BB6B-A161318B4D30}" destId="{D232D136-4A0E-4D55-AF93-A84B560C7C29}" srcOrd="0" destOrd="0" presId="urn:microsoft.com/office/officeart/2008/layout/IncreasingCircleProcess"/>
    <dgm:cxn modelId="{E268ABFC-B353-449A-B169-723F27750C88}" type="presOf" srcId="{B640C579-ED17-4BA7-8FFF-162D139B24C6}" destId="{13900BA1-3AEE-420A-93F6-B59786D23920}" srcOrd="0" destOrd="0" presId="urn:microsoft.com/office/officeart/2008/layout/IncreasingCircleProcess"/>
    <dgm:cxn modelId="{E9EB4C3F-3C75-47D3-BAD1-2BA5C3DF4CCE}" srcId="{A42CD678-3C10-4F00-BB6B-A161318B4D30}" destId="{EDD93728-2C10-4331-900F-E16A3022DDC4}" srcOrd="4" destOrd="0" parTransId="{3984BAA9-9BD0-4676-B860-944EF59A91C5}" sibTransId="{46F5811B-AAE1-4669-BE1F-2AC5B2A714BF}"/>
    <dgm:cxn modelId="{5B760308-8135-4A91-AC2C-51F6459FB151}" srcId="{CAFB26C9-3506-4B35-95F7-09B97BE6FC86}" destId="{21ADE2F2-5627-466D-A201-639CFEE273A8}" srcOrd="0" destOrd="0" parTransId="{1FF54CB1-A37A-4914-92B3-C8514EDB3E84}" sibTransId="{150CEBF8-79F2-4770-A0DB-AFA8847C17B7}"/>
    <dgm:cxn modelId="{838079FE-5643-4587-BF75-F5E10D10DC28}" type="presOf" srcId="{21ADE2F2-5627-466D-A201-639CFEE273A8}" destId="{B5D6C4AF-0D3D-4B35-B615-636AC6092E30}" srcOrd="0" destOrd="0" presId="urn:microsoft.com/office/officeart/2008/layout/IncreasingCircleProcess"/>
    <dgm:cxn modelId="{A7C5B39D-AEF4-448D-9C74-6BE24494148A}" srcId="{A42CD678-3C10-4F00-BB6B-A161318B4D30}" destId="{831C14C4-E1B4-48E3-9578-709BE1B1F26A}" srcOrd="3" destOrd="0" parTransId="{65A4A856-1B24-4E6D-8A4F-B0691732DE5C}" sibTransId="{7C135767-4BBC-437E-BBF0-90DF38457B98}"/>
    <dgm:cxn modelId="{B8E0CCD9-FEB5-451F-B6FC-6A8AE74E7949}" type="presOf" srcId="{FE84B413-FA4D-47B6-81C4-1E726D83E773}" destId="{3DEF25A3-37FB-4C92-B13D-3394EF4E4A72}" srcOrd="0" destOrd="0" presId="urn:microsoft.com/office/officeart/2008/layout/IncreasingCircleProcess"/>
    <dgm:cxn modelId="{7DA2B925-247A-46C9-AE95-8C939F7536B2}" type="presOf" srcId="{EDD93728-2C10-4331-900F-E16A3022DDC4}" destId="{A2BA0BE9-54E5-4537-8BD7-892F69B2DBC2}" srcOrd="0" destOrd="0" presId="urn:microsoft.com/office/officeart/2008/layout/IncreasingCircleProcess"/>
    <dgm:cxn modelId="{D35FB149-D58B-4F6C-95B6-CABD37AB188B}" srcId="{9D34460F-39EE-4878-8E79-24C5DB85623C}" destId="{B640C579-ED17-4BA7-8FFF-162D139B24C6}" srcOrd="0" destOrd="0" parTransId="{3DF004A2-B975-4FAE-B62A-FBFDF3560E8F}" sibTransId="{FC89BE38-F6D7-4473-ACB3-E5EE95F10D42}"/>
    <dgm:cxn modelId="{D9DC3C33-E72F-47CF-B0C4-16B440A2DDE0}" srcId="{EDD93728-2C10-4331-900F-E16A3022DDC4}" destId="{FE84B413-FA4D-47B6-81C4-1E726D83E773}" srcOrd="0" destOrd="0" parTransId="{2DE2FA9C-454F-4030-BCFE-759C93C5AF5A}" sibTransId="{FB9053AA-ED20-4648-B42A-0D851CF9FF56}"/>
    <dgm:cxn modelId="{A62165B0-2C69-4F11-8CEB-4F06A9FEA520}" type="presOf" srcId="{D7D71EA7-9FA1-4ACA-A164-F20C5CABB9C7}" destId="{C8492132-449E-4F1B-AE33-64668E88B46C}" srcOrd="0" destOrd="0" presId="urn:microsoft.com/office/officeart/2008/layout/IncreasingCircleProcess"/>
    <dgm:cxn modelId="{14065AFD-527D-418C-872E-CAFAF5402A17}" type="presOf" srcId="{FED69136-C945-4189-BE98-D7824AE5EB54}" destId="{7E06DE51-F68D-407D-9CD7-35BB4D2CE995}" srcOrd="0" destOrd="0" presId="urn:microsoft.com/office/officeart/2008/layout/IncreasingCircleProcess"/>
    <dgm:cxn modelId="{56A354BF-9EDC-42DC-B3C8-661B0374B4AF}" type="presOf" srcId="{831C14C4-E1B4-48E3-9578-709BE1B1F26A}" destId="{4F8216C6-1342-4FEB-B607-83519A20695E}" srcOrd="0" destOrd="0" presId="urn:microsoft.com/office/officeart/2008/layout/IncreasingCircleProcess"/>
    <dgm:cxn modelId="{44E5F126-CEA1-429A-ABAF-F328DCBF5EFF}" srcId="{A42CD678-3C10-4F00-BB6B-A161318B4D30}" destId="{9D34460F-39EE-4878-8E79-24C5DB85623C}" srcOrd="0" destOrd="0" parTransId="{46C7F4DB-BD1E-4EC3-AE5D-FAE1DF39BD95}" sibTransId="{0F731C88-7C46-46D3-9E24-50DB4AB36218}"/>
    <dgm:cxn modelId="{02286C8E-E9AD-4FEA-8F1E-46B45D38A264}" srcId="{831C14C4-E1B4-48E3-9578-709BE1B1F26A}" destId="{D7D71EA7-9FA1-4ACA-A164-F20C5CABB9C7}" srcOrd="0" destOrd="0" parTransId="{A4BB1B6B-1AAA-496C-AB8A-421CBE1F9A0F}" sibTransId="{AB7C69FC-4AC8-4A81-9DD9-852D5762026D}"/>
    <dgm:cxn modelId="{5A28EE65-B2B1-4BAA-9461-96FC9C247F47}" srcId="{A42CD678-3C10-4F00-BB6B-A161318B4D30}" destId="{CAFB26C9-3506-4B35-95F7-09B97BE6FC86}" srcOrd="1" destOrd="0" parTransId="{6BF81AA5-729F-481F-B2C4-ED596C3B9DE2}" sibTransId="{48C791C0-B6A1-4689-AAFB-9EFA51C3269C}"/>
    <dgm:cxn modelId="{B5A9ECCF-38E8-4F11-8993-B3773113FCB9}" type="presOf" srcId="{1103785F-4A2B-46B8-9264-E3C37DB476ED}" destId="{B8ACFEEB-3E9F-49CC-9576-B725205F2D5A}" srcOrd="0" destOrd="0" presId="urn:microsoft.com/office/officeart/2008/layout/IncreasingCircleProcess"/>
    <dgm:cxn modelId="{88EAFFAD-2053-43DE-80E8-11BE2476A8A6}" type="presOf" srcId="{CAFB26C9-3506-4B35-95F7-09B97BE6FC86}" destId="{99EF1FE7-F5AB-4CFC-84AD-A555C8F69E7B}" srcOrd="0" destOrd="0" presId="urn:microsoft.com/office/officeart/2008/layout/IncreasingCircleProcess"/>
    <dgm:cxn modelId="{A9DC9DAC-88B1-40B7-89FD-CE88880A3D81}" type="presOf" srcId="{9D34460F-39EE-4878-8E79-24C5DB85623C}" destId="{621D30E8-542B-4BDD-B1BE-DAC6D62AD21E}" srcOrd="0" destOrd="0" presId="urn:microsoft.com/office/officeart/2008/layout/IncreasingCircleProcess"/>
    <dgm:cxn modelId="{093E3F36-C2AE-437B-9C93-6FC1A459164F}" srcId="{1103785F-4A2B-46B8-9264-E3C37DB476ED}" destId="{FED69136-C945-4189-BE98-D7824AE5EB54}" srcOrd="0" destOrd="0" parTransId="{5A4D1D1D-84AF-4BCA-997B-97B590CA993B}" sibTransId="{358DB9B1-FB99-4590-A298-BD171646AED0}"/>
    <dgm:cxn modelId="{B94ECBFC-3035-4B0A-A4EB-CB87C23AC4B1}" srcId="{A42CD678-3C10-4F00-BB6B-A161318B4D30}" destId="{1103785F-4A2B-46B8-9264-E3C37DB476ED}" srcOrd="2" destOrd="0" parTransId="{0C6D2CCD-A6D7-474E-A5BD-192D01F11560}" sibTransId="{5E30714B-6668-451C-850F-D99DBD7B2961}"/>
    <dgm:cxn modelId="{4900B9E0-7697-4360-88BD-11D0DB8ADAE5}" type="presParOf" srcId="{D232D136-4A0E-4D55-AF93-A84B560C7C29}" destId="{B9FB3ED4-6734-46E6-8C41-AB383F25E99A}" srcOrd="0" destOrd="0" presId="urn:microsoft.com/office/officeart/2008/layout/IncreasingCircleProcess"/>
    <dgm:cxn modelId="{D09FA382-EA71-4E17-A9BA-01E9D2938715}" type="presParOf" srcId="{B9FB3ED4-6734-46E6-8C41-AB383F25E99A}" destId="{0EDFB8A1-3C3C-471B-801F-19E137BE1119}" srcOrd="0" destOrd="0" presId="urn:microsoft.com/office/officeart/2008/layout/IncreasingCircleProcess"/>
    <dgm:cxn modelId="{DDF36353-7D48-4AF6-B9C4-EC5AAD813E37}" type="presParOf" srcId="{B9FB3ED4-6734-46E6-8C41-AB383F25E99A}" destId="{1205FC9D-C75E-4EC1-ABD6-8D445087CAFA}" srcOrd="1" destOrd="0" presId="urn:microsoft.com/office/officeart/2008/layout/IncreasingCircleProcess"/>
    <dgm:cxn modelId="{21A4C5E0-DD28-4FF4-BF59-81A8830DBFD5}" type="presParOf" srcId="{B9FB3ED4-6734-46E6-8C41-AB383F25E99A}" destId="{13900BA1-3AEE-420A-93F6-B59786D23920}" srcOrd="2" destOrd="0" presId="urn:microsoft.com/office/officeart/2008/layout/IncreasingCircleProcess"/>
    <dgm:cxn modelId="{907DB601-58B4-4F9D-9237-25E5B2F6FE07}" type="presParOf" srcId="{B9FB3ED4-6734-46E6-8C41-AB383F25E99A}" destId="{621D30E8-542B-4BDD-B1BE-DAC6D62AD21E}" srcOrd="3" destOrd="0" presId="urn:microsoft.com/office/officeart/2008/layout/IncreasingCircleProcess"/>
    <dgm:cxn modelId="{B678809D-4E76-4D2B-B19F-66AB75E0DFD3}" type="presParOf" srcId="{D232D136-4A0E-4D55-AF93-A84B560C7C29}" destId="{CB09320C-7901-42FD-BBE6-667F86232DE2}" srcOrd="1" destOrd="0" presId="urn:microsoft.com/office/officeart/2008/layout/IncreasingCircleProcess"/>
    <dgm:cxn modelId="{332F70D9-8902-4D29-9F37-B9F7A684A916}" type="presParOf" srcId="{D232D136-4A0E-4D55-AF93-A84B560C7C29}" destId="{5BF3381D-FE22-4D1B-AA09-27AB55F5B3B6}" srcOrd="2" destOrd="0" presId="urn:microsoft.com/office/officeart/2008/layout/IncreasingCircleProcess"/>
    <dgm:cxn modelId="{EBE8440A-04FD-411C-A8E1-B7FA39A77007}" type="presParOf" srcId="{5BF3381D-FE22-4D1B-AA09-27AB55F5B3B6}" destId="{06DC50C2-0B46-4F43-9C31-CF29C932F2BC}" srcOrd="0" destOrd="0" presId="urn:microsoft.com/office/officeart/2008/layout/IncreasingCircleProcess"/>
    <dgm:cxn modelId="{298E0116-F033-4288-ACD5-654F2EB155C7}" type="presParOf" srcId="{5BF3381D-FE22-4D1B-AA09-27AB55F5B3B6}" destId="{FF15B628-E04C-49DB-A40A-2C85A1314B32}" srcOrd="1" destOrd="0" presId="urn:microsoft.com/office/officeart/2008/layout/IncreasingCircleProcess"/>
    <dgm:cxn modelId="{E700DF50-ED53-4C58-A988-F29392065C05}" type="presParOf" srcId="{5BF3381D-FE22-4D1B-AA09-27AB55F5B3B6}" destId="{B5D6C4AF-0D3D-4B35-B615-636AC6092E30}" srcOrd="2" destOrd="0" presId="urn:microsoft.com/office/officeart/2008/layout/IncreasingCircleProcess"/>
    <dgm:cxn modelId="{B5C46FDC-52E0-4F45-AE25-599ED4094ACE}" type="presParOf" srcId="{5BF3381D-FE22-4D1B-AA09-27AB55F5B3B6}" destId="{99EF1FE7-F5AB-4CFC-84AD-A555C8F69E7B}" srcOrd="3" destOrd="0" presId="urn:microsoft.com/office/officeart/2008/layout/IncreasingCircleProcess"/>
    <dgm:cxn modelId="{C336BF69-AA06-4A7F-ADCD-DAAEA383088D}" type="presParOf" srcId="{D232D136-4A0E-4D55-AF93-A84B560C7C29}" destId="{815DA0B4-2972-4340-8874-02B8F2FE0635}" srcOrd="3" destOrd="0" presId="urn:microsoft.com/office/officeart/2008/layout/IncreasingCircleProcess"/>
    <dgm:cxn modelId="{643F8F55-A94F-4A1B-A3C3-ABCC40E1336B}" type="presParOf" srcId="{D232D136-4A0E-4D55-AF93-A84B560C7C29}" destId="{C4B8285F-53AF-49BE-B88B-CE867D275B5C}" srcOrd="4" destOrd="0" presId="urn:microsoft.com/office/officeart/2008/layout/IncreasingCircleProcess"/>
    <dgm:cxn modelId="{77F7C738-37CC-43F4-B0FB-256ABD14013A}" type="presParOf" srcId="{C4B8285F-53AF-49BE-B88B-CE867D275B5C}" destId="{FC90DEF3-B7FB-4209-8C3A-0D20B67476A8}" srcOrd="0" destOrd="0" presId="urn:microsoft.com/office/officeart/2008/layout/IncreasingCircleProcess"/>
    <dgm:cxn modelId="{26FA07A2-14DC-4905-99E0-57DCDAB1F592}" type="presParOf" srcId="{C4B8285F-53AF-49BE-B88B-CE867D275B5C}" destId="{8E848FF2-C356-45DC-8C3A-F77C360DAF31}" srcOrd="1" destOrd="0" presId="urn:microsoft.com/office/officeart/2008/layout/IncreasingCircleProcess"/>
    <dgm:cxn modelId="{6E19050F-D1DD-488E-B3F4-EE20ED78D661}" type="presParOf" srcId="{C4B8285F-53AF-49BE-B88B-CE867D275B5C}" destId="{7E06DE51-F68D-407D-9CD7-35BB4D2CE995}" srcOrd="2" destOrd="0" presId="urn:microsoft.com/office/officeart/2008/layout/IncreasingCircleProcess"/>
    <dgm:cxn modelId="{4B10F4EF-6BD6-4435-A3D1-323575FDC550}" type="presParOf" srcId="{C4B8285F-53AF-49BE-B88B-CE867D275B5C}" destId="{B8ACFEEB-3E9F-49CC-9576-B725205F2D5A}" srcOrd="3" destOrd="0" presId="urn:microsoft.com/office/officeart/2008/layout/IncreasingCircleProcess"/>
    <dgm:cxn modelId="{23FE5BEC-8769-4FE6-88B9-55A396732619}" type="presParOf" srcId="{D232D136-4A0E-4D55-AF93-A84B560C7C29}" destId="{0231C154-48EB-42DB-9A22-E54FE53DF788}" srcOrd="5" destOrd="0" presId="urn:microsoft.com/office/officeart/2008/layout/IncreasingCircleProcess"/>
    <dgm:cxn modelId="{E5EBF78D-15FD-4F9C-85A1-10260C505A5B}" type="presParOf" srcId="{D232D136-4A0E-4D55-AF93-A84B560C7C29}" destId="{34E385E0-E7E2-415D-B2EB-223760AF3806}" srcOrd="6" destOrd="0" presId="urn:microsoft.com/office/officeart/2008/layout/IncreasingCircleProcess"/>
    <dgm:cxn modelId="{CF9E9038-B1F9-4F16-8E71-F3AC4E0A2551}" type="presParOf" srcId="{34E385E0-E7E2-415D-B2EB-223760AF3806}" destId="{B14D830B-5B22-4751-AE0B-96ADA34D1792}" srcOrd="0" destOrd="0" presId="urn:microsoft.com/office/officeart/2008/layout/IncreasingCircleProcess"/>
    <dgm:cxn modelId="{8E0BC4D6-38FC-4B26-ABC5-BEC0043ED675}" type="presParOf" srcId="{34E385E0-E7E2-415D-B2EB-223760AF3806}" destId="{062B89CC-AB15-4786-ABB8-9B0E9411C273}" srcOrd="1" destOrd="0" presId="urn:microsoft.com/office/officeart/2008/layout/IncreasingCircleProcess"/>
    <dgm:cxn modelId="{B8D21195-3D64-42FE-B450-E0A6DBE55A30}" type="presParOf" srcId="{34E385E0-E7E2-415D-B2EB-223760AF3806}" destId="{C8492132-449E-4F1B-AE33-64668E88B46C}" srcOrd="2" destOrd="0" presId="urn:microsoft.com/office/officeart/2008/layout/IncreasingCircleProcess"/>
    <dgm:cxn modelId="{19C93504-8420-449A-89C5-CBA31E63E508}" type="presParOf" srcId="{34E385E0-E7E2-415D-B2EB-223760AF3806}" destId="{4F8216C6-1342-4FEB-B607-83519A20695E}" srcOrd="3" destOrd="0" presId="urn:microsoft.com/office/officeart/2008/layout/IncreasingCircleProcess"/>
    <dgm:cxn modelId="{53C873C8-D418-42FF-9D01-EC8B2D6B5862}" type="presParOf" srcId="{D232D136-4A0E-4D55-AF93-A84B560C7C29}" destId="{6668F881-F66E-4715-9745-6E5A0F653D4C}" srcOrd="7" destOrd="0" presId="urn:microsoft.com/office/officeart/2008/layout/IncreasingCircleProcess"/>
    <dgm:cxn modelId="{2BA81B27-4442-4A5C-B759-F99D0F0321EA}" type="presParOf" srcId="{D232D136-4A0E-4D55-AF93-A84B560C7C29}" destId="{5385EC30-35C6-46F5-A289-B723DB759083}" srcOrd="8" destOrd="0" presId="urn:microsoft.com/office/officeart/2008/layout/IncreasingCircleProcess"/>
    <dgm:cxn modelId="{4FF64B2E-841A-4828-AE37-31BAB6370664}" type="presParOf" srcId="{5385EC30-35C6-46F5-A289-B723DB759083}" destId="{ECD2BC4F-075B-45C7-B182-278B7A08FCF6}" srcOrd="0" destOrd="0" presId="urn:microsoft.com/office/officeart/2008/layout/IncreasingCircleProcess"/>
    <dgm:cxn modelId="{D690517A-D39D-43F6-9390-4693F22CDF3D}" type="presParOf" srcId="{5385EC30-35C6-46F5-A289-B723DB759083}" destId="{EAA3CC1E-95FA-4B27-98DF-5EB6D8D1C23E}" srcOrd="1" destOrd="0" presId="urn:microsoft.com/office/officeart/2008/layout/IncreasingCircleProcess"/>
    <dgm:cxn modelId="{D0794552-22F9-4889-815C-808DF46BDB8C}" type="presParOf" srcId="{5385EC30-35C6-46F5-A289-B723DB759083}" destId="{3DEF25A3-37FB-4C92-B13D-3394EF4E4A72}" srcOrd="2" destOrd="0" presId="urn:microsoft.com/office/officeart/2008/layout/IncreasingCircleProcess"/>
    <dgm:cxn modelId="{6F110282-75AA-4D29-9913-9D1618581311}" type="presParOf" srcId="{5385EC30-35C6-46F5-A289-B723DB759083}" destId="{A2BA0BE9-54E5-4537-8BD7-892F69B2DBC2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FB8A1-3C3C-471B-801F-19E137BE1119}">
      <dsp:nvSpPr>
        <dsp:cNvPr id="0" name=""/>
        <dsp:cNvSpPr/>
      </dsp:nvSpPr>
      <dsp:spPr>
        <a:xfrm>
          <a:off x="210680" y="0"/>
          <a:ext cx="440444" cy="44044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05FC9D-C75E-4EC1-ABD6-8D445087CAFA}">
      <dsp:nvSpPr>
        <dsp:cNvPr id="0" name=""/>
        <dsp:cNvSpPr/>
      </dsp:nvSpPr>
      <dsp:spPr>
        <a:xfrm>
          <a:off x="254725" y="44044"/>
          <a:ext cx="352355" cy="352355"/>
        </a:xfrm>
        <a:prstGeom prst="chord">
          <a:avLst>
            <a:gd name="adj1" fmla="val 2332194"/>
            <a:gd name="adj2" fmla="val 8587806"/>
          </a:avLst>
        </a:prstGeom>
        <a:noFill/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900BA1-3AEE-420A-93F6-B59786D23920}">
      <dsp:nvSpPr>
        <dsp:cNvPr id="0" name=""/>
        <dsp:cNvSpPr/>
      </dsp:nvSpPr>
      <dsp:spPr>
        <a:xfrm>
          <a:off x="723105" y="603556"/>
          <a:ext cx="1785841" cy="1853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>
              <a:latin typeface="+mn-lt"/>
            </a:rPr>
            <a:t>Original philosophies </a:t>
          </a:r>
          <a:br>
            <a:rPr lang="en-US" sz="1300" kern="1200">
              <a:latin typeface="+mn-lt"/>
            </a:rPr>
          </a:br>
          <a:r>
            <a:rPr lang="en-US" sz="1300" kern="1200">
              <a:latin typeface="+mn-lt"/>
            </a:rPr>
            <a:t>of experience recognized the importance of deliberate practice </a:t>
          </a:r>
          <a:br>
            <a:rPr lang="en-US" sz="1300" kern="1200">
              <a:latin typeface="+mn-lt"/>
            </a:rPr>
          </a:br>
          <a:r>
            <a:rPr lang="en-US" sz="1300" kern="1200">
              <a:latin typeface="+mn-lt"/>
            </a:rPr>
            <a:t>In meta-cognition.</a:t>
          </a:r>
        </a:p>
      </dsp:txBody>
      <dsp:txXfrm>
        <a:off x="723105" y="603556"/>
        <a:ext cx="1785841" cy="1853538"/>
      </dsp:txXfrm>
    </dsp:sp>
    <dsp:sp modelId="{621D30E8-542B-4BDD-B1BE-DAC6D62AD21E}">
      <dsp:nvSpPr>
        <dsp:cNvPr id="0" name=""/>
        <dsp:cNvSpPr/>
      </dsp:nvSpPr>
      <dsp:spPr>
        <a:xfrm>
          <a:off x="0" y="36195"/>
          <a:ext cx="2788382" cy="440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latin typeface="+mj-lt"/>
            </a:rPr>
            <a:t>Plato and Aristotle</a:t>
          </a:r>
        </a:p>
      </dsp:txBody>
      <dsp:txXfrm>
        <a:off x="0" y="36195"/>
        <a:ext cx="2788382" cy="440444"/>
      </dsp:txXfrm>
    </dsp:sp>
    <dsp:sp modelId="{06DC50C2-0B46-4F43-9C31-CF29C932F2BC}">
      <dsp:nvSpPr>
        <dsp:cNvPr id="0" name=""/>
        <dsp:cNvSpPr/>
      </dsp:nvSpPr>
      <dsp:spPr>
        <a:xfrm>
          <a:off x="2880326" y="0"/>
          <a:ext cx="440444" cy="44044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15B628-E04C-49DB-A40A-2C85A1314B32}">
      <dsp:nvSpPr>
        <dsp:cNvPr id="0" name=""/>
        <dsp:cNvSpPr/>
      </dsp:nvSpPr>
      <dsp:spPr>
        <a:xfrm>
          <a:off x="2924371" y="44044"/>
          <a:ext cx="352355" cy="352355"/>
        </a:xfrm>
        <a:prstGeom prst="chord">
          <a:avLst>
            <a:gd name="adj1" fmla="val 692220"/>
            <a:gd name="adj2" fmla="val 1010778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5D6C4AF-0D3D-4B35-B615-636AC6092E30}">
      <dsp:nvSpPr>
        <dsp:cNvPr id="0" name=""/>
        <dsp:cNvSpPr/>
      </dsp:nvSpPr>
      <dsp:spPr>
        <a:xfrm>
          <a:off x="3272538" y="611174"/>
          <a:ext cx="1510782" cy="1853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>
              <a:latin typeface="+mn-lt"/>
            </a:rPr>
            <a:t>Dewey’s (1938) Model of Learning resurrected the idea of experience as an important aspect of knowledge acquisition. </a:t>
          </a:r>
        </a:p>
      </dsp:txBody>
      <dsp:txXfrm>
        <a:off x="3272538" y="611174"/>
        <a:ext cx="1510782" cy="1853538"/>
      </dsp:txXfrm>
    </dsp:sp>
    <dsp:sp modelId="{99EF1FE7-F5AB-4CFC-84AD-A555C8F69E7B}">
      <dsp:nvSpPr>
        <dsp:cNvPr id="0" name=""/>
        <dsp:cNvSpPr/>
      </dsp:nvSpPr>
      <dsp:spPr>
        <a:xfrm>
          <a:off x="2720953" y="33302"/>
          <a:ext cx="2110297" cy="440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latin typeface="+mj-lt"/>
            </a:rPr>
            <a:t>John Dewey</a:t>
          </a:r>
        </a:p>
      </dsp:txBody>
      <dsp:txXfrm>
        <a:off x="2720953" y="33302"/>
        <a:ext cx="2110297" cy="440444"/>
      </dsp:txXfrm>
    </dsp:sp>
    <dsp:sp modelId="{FC90DEF3-B7FB-4209-8C3A-0D20B67476A8}">
      <dsp:nvSpPr>
        <dsp:cNvPr id="0" name=""/>
        <dsp:cNvSpPr/>
      </dsp:nvSpPr>
      <dsp:spPr>
        <a:xfrm>
          <a:off x="5210930" y="0"/>
          <a:ext cx="440444" cy="44044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848FF2-C356-45DC-8C3A-F77C360DAF31}">
      <dsp:nvSpPr>
        <dsp:cNvPr id="0" name=""/>
        <dsp:cNvSpPr/>
      </dsp:nvSpPr>
      <dsp:spPr>
        <a:xfrm>
          <a:off x="5254974" y="44044"/>
          <a:ext cx="352355" cy="352355"/>
        </a:xfrm>
        <a:prstGeom prst="chord">
          <a:avLst>
            <a:gd name="adj1" fmla="val 20907780"/>
            <a:gd name="adj2" fmla="val 11492220"/>
          </a:avLst>
        </a:prstGeom>
        <a:noFill/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06DE51-F68D-407D-9CD7-35BB4D2CE995}">
      <dsp:nvSpPr>
        <dsp:cNvPr id="0" name=""/>
        <dsp:cNvSpPr/>
      </dsp:nvSpPr>
      <dsp:spPr>
        <a:xfrm>
          <a:off x="5705751" y="625242"/>
          <a:ext cx="1302982" cy="1853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>
              <a:latin typeface="+mn-lt"/>
            </a:rPr>
            <a:t>Kurt Lewin’s (1951) Model of Action Research and Laboratory Training outlined how experiences are interpreted through data collection and reflection.</a:t>
          </a:r>
        </a:p>
      </dsp:txBody>
      <dsp:txXfrm>
        <a:off x="5705751" y="625242"/>
        <a:ext cx="1302982" cy="1853538"/>
      </dsp:txXfrm>
    </dsp:sp>
    <dsp:sp modelId="{B8ACFEEB-3E9F-49CC-9576-B725205F2D5A}">
      <dsp:nvSpPr>
        <dsp:cNvPr id="0" name=""/>
        <dsp:cNvSpPr/>
      </dsp:nvSpPr>
      <dsp:spPr>
        <a:xfrm>
          <a:off x="5321273" y="36680"/>
          <a:ext cx="1801829" cy="440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latin typeface="+mj-lt"/>
            </a:rPr>
            <a:t>Kurt Lewin</a:t>
          </a:r>
        </a:p>
      </dsp:txBody>
      <dsp:txXfrm>
        <a:off x="5321273" y="36680"/>
        <a:ext cx="1801829" cy="440444"/>
      </dsp:txXfrm>
    </dsp:sp>
    <dsp:sp modelId="{B14D830B-5B22-4751-AE0B-96ADA34D1792}">
      <dsp:nvSpPr>
        <dsp:cNvPr id="0" name=""/>
        <dsp:cNvSpPr/>
      </dsp:nvSpPr>
      <dsp:spPr>
        <a:xfrm>
          <a:off x="7387299" y="0"/>
          <a:ext cx="440444" cy="44044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2B89CC-AB15-4786-ABB8-9B0E9411C273}">
      <dsp:nvSpPr>
        <dsp:cNvPr id="0" name=""/>
        <dsp:cNvSpPr/>
      </dsp:nvSpPr>
      <dsp:spPr>
        <a:xfrm>
          <a:off x="7431343" y="44044"/>
          <a:ext cx="352355" cy="352355"/>
        </a:xfrm>
        <a:prstGeom prst="chord">
          <a:avLst>
            <a:gd name="adj1" fmla="val 19267806"/>
            <a:gd name="adj2" fmla="val 13012194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492132-449E-4F1B-AE33-64668E88B46C}">
      <dsp:nvSpPr>
        <dsp:cNvPr id="0" name=""/>
        <dsp:cNvSpPr/>
      </dsp:nvSpPr>
      <dsp:spPr>
        <a:xfrm>
          <a:off x="7775315" y="584019"/>
          <a:ext cx="1302982" cy="1853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>
              <a:latin typeface="+mn-lt"/>
            </a:rPr>
            <a:t>Jean Piaget’s (1978) Model of Learning and Cognition Development emphasized learning as an interaction between concepts and experience.</a:t>
          </a:r>
        </a:p>
      </dsp:txBody>
      <dsp:txXfrm>
        <a:off x="7775315" y="584019"/>
        <a:ext cx="1302982" cy="1853538"/>
      </dsp:txXfrm>
    </dsp:sp>
    <dsp:sp modelId="{4F8216C6-1342-4FEB-B607-83519A20695E}">
      <dsp:nvSpPr>
        <dsp:cNvPr id="0" name=""/>
        <dsp:cNvSpPr/>
      </dsp:nvSpPr>
      <dsp:spPr>
        <a:xfrm>
          <a:off x="7386883" y="0"/>
          <a:ext cx="1838143" cy="440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latin typeface="+mj-lt"/>
            </a:rPr>
            <a:t>Jean Piaget</a:t>
          </a:r>
        </a:p>
      </dsp:txBody>
      <dsp:txXfrm>
        <a:off x="7386883" y="0"/>
        <a:ext cx="1838143" cy="440444"/>
      </dsp:txXfrm>
    </dsp:sp>
    <dsp:sp modelId="{ECD2BC4F-075B-45C7-B182-278B7A08FCF6}">
      <dsp:nvSpPr>
        <dsp:cNvPr id="0" name=""/>
        <dsp:cNvSpPr/>
      </dsp:nvSpPr>
      <dsp:spPr>
        <a:xfrm>
          <a:off x="9581825" y="0"/>
          <a:ext cx="440444" cy="44044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A3CC1E-95FA-4B27-98DF-5EB6D8D1C23E}">
      <dsp:nvSpPr>
        <dsp:cNvPr id="0" name=""/>
        <dsp:cNvSpPr/>
      </dsp:nvSpPr>
      <dsp:spPr>
        <a:xfrm>
          <a:off x="9613312" y="46003"/>
          <a:ext cx="352355" cy="352355"/>
        </a:xfrm>
        <a:prstGeom prst="chord">
          <a:avLst>
            <a:gd name="adj1" fmla="val 16200000"/>
            <a:gd name="adj2" fmla="val 1620000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EF25A3-37FB-4C92-B13D-3394EF4E4A72}">
      <dsp:nvSpPr>
        <dsp:cNvPr id="0" name=""/>
        <dsp:cNvSpPr/>
      </dsp:nvSpPr>
      <dsp:spPr>
        <a:xfrm>
          <a:off x="9859088" y="568969"/>
          <a:ext cx="1302982" cy="1853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>
              <a:latin typeface="+mn-lt"/>
            </a:rPr>
            <a:t>Kolb’s (1984) Experiential Learning Theory outlines the scientific process for learning through experience. </a:t>
          </a:r>
        </a:p>
      </dsp:txBody>
      <dsp:txXfrm>
        <a:off x="9859088" y="568969"/>
        <a:ext cx="1302982" cy="1853538"/>
      </dsp:txXfrm>
    </dsp:sp>
    <dsp:sp modelId="{A2BA0BE9-54E5-4537-8BD7-892F69B2DBC2}">
      <dsp:nvSpPr>
        <dsp:cNvPr id="0" name=""/>
        <dsp:cNvSpPr/>
      </dsp:nvSpPr>
      <dsp:spPr>
        <a:xfrm>
          <a:off x="9475405" y="0"/>
          <a:ext cx="1830234" cy="440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latin typeface="+mj-lt"/>
            </a:rPr>
            <a:t>David A. Kolb</a:t>
          </a:r>
        </a:p>
      </dsp:txBody>
      <dsp:txXfrm>
        <a:off x="9475405" y="0"/>
        <a:ext cx="1830234" cy="440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4F06A-36DC-C047-8C76-43419391479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EE0AA-B759-1B46-AF0A-FF6A5CE41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5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qco.ca/Pages/wel.aspx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heqco.ca/SiteCollectionDocuments/HEQCO_WIL_Guide_ENG_ACC.pdf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qco.ca/Pages/wel.aspx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heqco.ca/SiteCollectionDocuments/HEQCO_WIL_Guide_ENG_ACC.pdf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0VWNvCj77I&amp;feature=youtu.b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C5F8D-4252-5042-9EDA-B6CF9EE5D9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58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06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C5F8D-4252-5042-9EDA-B6CF9EE5D9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76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98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charset="0"/>
              <a:buNone/>
            </a:pPr>
            <a:endParaRPr lang="en-US" sz="120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>
              <a:latin typeface="Arial" charset="0"/>
              <a:ea typeface="Arial" charset="0"/>
              <a:cs typeface="Arial" charset="0"/>
            </a:endParaRPr>
          </a:p>
          <a:p>
            <a:pPr marL="285750" indent="-285750" algn="l">
              <a:buFont typeface="Arial" charset="0"/>
              <a:buChar char="•"/>
            </a:pPr>
            <a:endParaRPr lang="en-US" sz="12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20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>
              <a:latin typeface="Arial" charset="0"/>
              <a:ea typeface="Arial" charset="0"/>
              <a:cs typeface="Arial" charset="0"/>
            </a:endParaRPr>
          </a:p>
          <a:p>
            <a:pPr marL="285750" indent="-285750" algn="l">
              <a:buFont typeface="Arial" charset="0"/>
              <a:buChar char="•"/>
            </a:pPr>
            <a:endParaRPr lang="en-US" sz="1200"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86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51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15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04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EE0AA-B759-1B46-AF0A-FF6A5CE41F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25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33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39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C5F8D-4252-5042-9EDA-B6CF9EE5D9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70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28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93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endParaRPr lang="en-CA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CA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EE0AA-B759-1B46-AF0A-FF6A5CE41F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73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Link: The Higher Education Quality Council of Ontario’s (</a:t>
            </a:r>
            <a:r>
              <a:rPr lang="en-US" u="sng" err="1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HEQCO</a:t>
            </a:r>
            <a:r>
              <a:rPr lang="en-US" u="sng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)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br>
              <a:rPr lang="en-US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i="1" u="sng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A Practical Guide for Work Integrated Learning</a:t>
            </a:r>
            <a:endParaRPr lang="en-US" cap="all">
              <a:latin typeface="Arial" charset="0"/>
              <a:ea typeface="Arial" charset="0"/>
              <a:cs typeface="Arial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EE0AA-B759-1B46-AF0A-FF6A5CE41F4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2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Link: The Higher Education Quality Council of Ontario’s (</a:t>
            </a:r>
            <a:r>
              <a:rPr lang="en-US" u="sng" err="1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HEQCO</a:t>
            </a:r>
            <a:r>
              <a:rPr lang="en-US" u="sng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)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br>
              <a:rPr lang="en-US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i="1" u="sng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A Practical Guide for Work Integrated Learning</a:t>
            </a:r>
            <a:endParaRPr lang="en-US" cap="all">
              <a:latin typeface="Arial" charset="0"/>
              <a:ea typeface="Arial" charset="0"/>
              <a:cs typeface="Arial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EE0AA-B759-1B46-AF0A-FF6A5CE41F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86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EE0AA-B759-1B46-AF0A-FF6A5CE41F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93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endParaRPr lang="en-CA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3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>
              <a:solidFill>
                <a:schemeClr val="tx2">
                  <a:lumMod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C5F8D-4252-5042-9EDA-B6CF9EE5D9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19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C5F8D-4252-5042-9EDA-B6CF9EE5D9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02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Link</a:t>
            </a:r>
            <a:r>
              <a:rPr lang="en-CA" baseline="0"/>
              <a:t> to video and image TBA – this image and text placeholder matches the other instructor modules (SE)</a:t>
            </a:r>
          </a:p>
          <a:p>
            <a:r>
              <a:rPr lang="en-CA">
                <a:hlinkClick r:id="rId3"/>
              </a:rPr>
              <a:t>https://www.youtube.com/watch?v=I0VWNvCj77I&amp;feature=youtu.be</a:t>
            </a:r>
          </a:p>
          <a:p>
            <a:endParaRPr lang="en-CA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EE0AA-B759-1B46-AF0A-FF6A5CE41F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11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Font typeface="Arial" panose="020B0604020202020204" pitchFamily="34" charset="0"/>
              <a:buNone/>
            </a:pPr>
            <a:endParaRPr lang="en-CA" sz="2000">
              <a:latin typeface="Arial" charset="0"/>
              <a:ea typeface="Arial" charset="0"/>
              <a:cs typeface="Arial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3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8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49953"/>
            <a:ext cx="9144000" cy="2387600"/>
          </a:xfrm>
        </p:spPr>
        <p:txBody>
          <a:bodyPr anchor="b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60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33AD01-81E7-544C-B64D-3B56EBF2BE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03813"/>
            <a:ext cx="9144000" cy="165576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46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EB16-40D9-9648-A943-FED84061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8361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69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0D19-1E1D-4C67-ADA4-066D2D528487}" type="datetimeFigureOut">
              <a:rPr lang="en-CA" smtClean="0"/>
              <a:t>01/11/2019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08F-8E79-4585-AAF2-BC275CFAAE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669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2800" b="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590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576250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st_Title 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77354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lang="en-CA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473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t_Title_SubTitle_On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EB604B-F0ED-7046-AA30-C27CE5722FA1}"/>
              </a:ext>
            </a:extLst>
          </p:cNvPr>
          <p:cNvCxnSpPr/>
          <p:nvPr userDrawn="1"/>
        </p:nvCxnSpPr>
        <p:spPr>
          <a:xfrm>
            <a:off x="-30480" y="864898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here to edit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1606"/>
            <a:ext cx="10515600" cy="399103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00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st_Team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64225" y="2275327"/>
            <a:ext cx="1399260" cy="1976169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349162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9134100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err="1"/>
              <a:t>ùùùù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6100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st_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1314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lang="en-US" sz="1400" kern="1200" dirty="0">
                <a:solidFill>
                  <a:srgbClr val="4D4D4D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763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st_Title_Sub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lang="en-CA" sz="2800" b="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0D19-1E1D-4C67-ADA4-066D2D528487}" type="datetimeFigureOut">
              <a:rPr lang="en-CA" smtClean="0"/>
              <a:t>01/11/2019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08F-8E79-4585-AAF2-BC275CFAAE7D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2041104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278983" y="2041104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798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4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9460D19-1E1D-4C67-ADA4-066D2D528487}" type="datetimeFigureOut">
              <a:rPr lang="en-CA" smtClean="0"/>
              <a:pPr/>
              <a:t>01/11/2019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944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94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07E608F-8E79-4585-AAF2-BC275CFAAE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485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4" r:id="rId3"/>
    <p:sldLayoutId id="2147483711" r:id="rId4"/>
    <p:sldLayoutId id="2147483705" r:id="rId5"/>
    <p:sldLayoutId id="2147483706" r:id="rId6"/>
    <p:sldLayoutId id="2147483707" r:id="rId7"/>
    <p:sldLayoutId id="2147483708" r:id="rId8"/>
    <p:sldLayoutId id="214748371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chemeClr val="bg1">
              <a:lumMod val="5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457200" algn="l" defTabSz="914400" rtl="0" eaLnBrk="1" latinLnBrk="0" hangingPunct="1">
        <a:lnSpc>
          <a:spcPct val="100000"/>
        </a:lnSpc>
        <a:spcBef>
          <a:spcPts val="1000"/>
        </a:spcBef>
        <a:spcAft>
          <a:spcPts val="900"/>
        </a:spcAft>
        <a:buClr>
          <a:schemeClr val="accent3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685800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2pPr>
      <a:lvl3pPr marL="1143000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1600200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2057400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ixabay.com/en/instrument-justice-scale-2024355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hyperlink" Target="https://experientiallearning.utoronto.ca/faculty-staff/learn/course-and-program-resources/experiential-learning-101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I0VWNvCj77I&amp;feature=youtu.b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BB8A3A-97D1-F24B-9D68-260C7D9961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8806" b="8875"/>
          <a:stretch/>
        </p:blipFill>
        <p:spPr>
          <a:xfrm>
            <a:off x="0" y="0"/>
            <a:ext cx="12192000" cy="6849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ECC944-4FED-C54A-A61F-B80F8109CE89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chemeClr val="accent4">
                  <a:alpha val="30000"/>
                </a:schemeClr>
              </a:gs>
              <a:gs pos="71000">
                <a:schemeClr val="accent5">
                  <a:alpha val="60000"/>
                </a:schemeClr>
              </a:gs>
              <a:gs pos="37000">
                <a:schemeClr val="accent3">
                  <a:lumMod val="75000"/>
                  <a:alpha val="49000"/>
                </a:schemeClr>
              </a:gs>
              <a:gs pos="100000">
                <a:schemeClr val="accent5">
                  <a:lumMod val="75000"/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/>
              <a:t>Experiential </a:t>
            </a:r>
            <a:br>
              <a:rPr lang="en-CA"/>
            </a:br>
            <a:r>
              <a:rPr lang="en-CA"/>
              <a:t>Learning 101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THEORETICAL FOUNDATIONS </a:t>
            </a:r>
            <a:br>
              <a:rPr lang="en-US"/>
            </a:br>
            <a:r>
              <a:rPr lang="en-US"/>
              <a:t>FOR EXPERIENTIAL LEARNING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1583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INTRODUCTION TO EXPERIENTIAL LEARNING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E84C70E-3CB9-8A4F-9968-1CD9A09776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/>
              <a:t>Simply experiencing something </a:t>
            </a:r>
            <a:br>
              <a:rPr lang="en-US" b="1"/>
            </a:br>
            <a:r>
              <a:rPr lang="en-US" b="1"/>
              <a:t>is not enough</a:t>
            </a:r>
            <a:r>
              <a:rPr lang="en-US"/>
              <a:t>. </a:t>
            </a:r>
          </a:p>
          <a:p>
            <a:r>
              <a:rPr lang="en-US"/>
              <a:t>Despite substantial support for experience as a cornerstone of learning, </a:t>
            </a:r>
            <a:r>
              <a:rPr lang="en-US" b="1"/>
              <a:t>learning is not an automatic result of experience</a:t>
            </a:r>
            <a:r>
              <a:rPr lang="en-US"/>
              <a:t>. </a:t>
            </a:r>
          </a:p>
          <a:p>
            <a:r>
              <a:rPr lang="en-US"/>
              <a:t>Instead, </a:t>
            </a:r>
            <a:r>
              <a:rPr lang="en-US" b="1"/>
              <a:t>deliberate engagement with an experience i</a:t>
            </a:r>
            <a:r>
              <a:rPr lang="en-US"/>
              <a:t>s required for effective experiential learning. </a:t>
            </a:r>
          </a:p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36642A9-43B6-094A-A491-94CB6D45BEA7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en-US"/>
              <a:t>For a learner to gain </a:t>
            </a:r>
            <a:r>
              <a:rPr lang="en-US" b="1"/>
              <a:t>genuine knowledge from an experience</a:t>
            </a:r>
            <a:r>
              <a:rPr lang="en-US"/>
              <a:t>, </a:t>
            </a:r>
            <a:br>
              <a:rPr lang="en-US"/>
            </a:br>
            <a:r>
              <a:rPr lang="en-US"/>
              <a:t>the experience must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Hands-on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Reflection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Integration of the experience with previous learning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Opportunity to test new ideas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70983-C593-AB49-AD24-0F8070316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68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SIX CORE TENETS OF EXPERIENTIAL LEARNING THEORY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82C5C3-6067-0C4C-84A4-9CB037534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CA" b="1"/>
              <a:t>Experiential learning theory </a:t>
            </a:r>
            <a:r>
              <a:rPr lang="en-CA"/>
              <a:t>integrates existing experiential, perceptive, cognitive, and behavioural theories of learning and development. </a:t>
            </a:r>
          </a:p>
          <a:p>
            <a:r>
              <a:rPr lang="en-CA"/>
              <a:t>According to </a:t>
            </a:r>
            <a:r>
              <a:rPr lang="en-CA" b="1"/>
              <a:t>Kolb</a:t>
            </a:r>
            <a:r>
              <a:rPr lang="en-CA"/>
              <a:t> (1984), experiential learning is characterized by six core tenets.</a:t>
            </a:r>
          </a:p>
          <a:p>
            <a:r>
              <a:rPr lang="en-CA" b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The Six Core Tenets of Experiential Learning Theory:</a:t>
            </a:r>
            <a:endParaRPr lang="en-CA" b="1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CA" b="1">
                <a:ea typeface="+mn-lt"/>
                <a:cs typeface="+mn-lt"/>
              </a:rPr>
              <a:t>1. Learning is a process. </a:t>
            </a:r>
            <a:endParaRPr lang="en-CA" b="1"/>
          </a:p>
          <a:p>
            <a:r>
              <a:rPr lang="en-CA" b="1">
                <a:ea typeface="+mn-lt"/>
                <a:cs typeface="+mn-lt"/>
              </a:rPr>
              <a:t>2. Learning is grounded in experience.</a:t>
            </a:r>
            <a:endParaRPr lang="en-CA" b="1"/>
          </a:p>
          <a:p>
            <a:r>
              <a:rPr lang="en-CA" b="1">
                <a:ea typeface="+mn-lt"/>
                <a:cs typeface="+mn-lt"/>
              </a:rPr>
              <a:t>3. Learning involves mastery of all four learning modes.</a:t>
            </a:r>
            <a:endParaRPr lang="en-CA" b="1"/>
          </a:p>
          <a:p>
            <a:r>
              <a:rPr lang="en-CA" b="1">
                <a:ea typeface="+mn-lt"/>
                <a:cs typeface="+mn-lt"/>
              </a:rPr>
              <a:t>4. Learning is a holistic process of adaptation.</a:t>
            </a:r>
            <a:endParaRPr lang="en-CA" b="1"/>
          </a:p>
          <a:p>
            <a:r>
              <a:rPr lang="en-CA" b="1">
                <a:ea typeface="+mn-lt"/>
                <a:cs typeface="+mn-lt"/>
              </a:rPr>
              <a:t>5. Learning occurs when an individual interacts with their environment.</a:t>
            </a:r>
            <a:endParaRPr lang="en-CA" b="1"/>
          </a:p>
          <a:p>
            <a:r>
              <a:rPr lang="en-CA" b="1">
                <a:ea typeface="+mn-lt"/>
                <a:cs typeface="+mn-lt"/>
              </a:rPr>
              <a:t>6. Knowledge is created through learning.</a:t>
            </a:r>
            <a:endParaRPr lang="en-CA" b="1"/>
          </a:p>
          <a:p>
            <a:endParaRPr lang="en-CA"/>
          </a:p>
          <a:p>
            <a:endParaRPr lang="en-US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495550" y="1636044"/>
            <a:ext cx="7200899" cy="34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sz="2000">
              <a:solidFill>
                <a:schemeClr val="tx2">
                  <a:lumMod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144FA7-1BD3-2842-9CDE-8C41DFF01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6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CYCLE OF LEARNING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FA1B5C-66AA-A84E-82A3-911D8F0C0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9" y="1219200"/>
            <a:ext cx="5211190" cy="4907280"/>
          </a:xfrm>
        </p:spPr>
        <p:txBody>
          <a:bodyPr>
            <a:normAutofit fontScale="92500"/>
          </a:bodyPr>
          <a:lstStyle/>
          <a:p>
            <a:r>
              <a:rPr lang="en-US" b="1"/>
              <a:t>Kolb</a:t>
            </a:r>
            <a:r>
              <a:rPr lang="en-US"/>
              <a:t> outlines a cycle of learning </a:t>
            </a:r>
            <a:br>
              <a:rPr lang="en-US"/>
            </a:br>
            <a:r>
              <a:rPr lang="en-US"/>
              <a:t>through experience, which is comprised of four major modes of learning: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Concrete experience </a:t>
            </a:r>
            <a:br>
              <a:rPr lang="en-US" b="1"/>
            </a:br>
            <a:r>
              <a:rPr lang="en-US"/>
              <a:t>(feeling dimension)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Reflective observation </a:t>
            </a:r>
            <a:br>
              <a:rPr lang="en-US" b="1"/>
            </a:br>
            <a:r>
              <a:rPr lang="en-US"/>
              <a:t>(watching dimension)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Abstract conceptualization</a:t>
            </a:r>
            <a:br>
              <a:rPr lang="en-US" b="1"/>
            </a:br>
            <a:r>
              <a:rPr lang="en-US"/>
              <a:t> (thinking dimension)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Active experimentation </a:t>
            </a:r>
            <a:br>
              <a:rPr lang="en-US" b="1"/>
            </a:br>
            <a:r>
              <a:rPr lang="en-US"/>
              <a:t>(doing dimension)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en-US" sz="2200"/>
              <a:t>In order for learning to be most </a:t>
            </a:r>
            <a:r>
              <a:rPr lang="en-US" sz="2200" b="1"/>
              <a:t>effective</a:t>
            </a:r>
            <a:r>
              <a:rPr lang="en-US" sz="2200"/>
              <a:t>, each of these learning </a:t>
            </a:r>
            <a:br>
              <a:rPr lang="en-US" sz="2200"/>
            </a:br>
            <a:r>
              <a:rPr lang="en-US" sz="2200"/>
              <a:t>modes must be </a:t>
            </a:r>
            <a:r>
              <a:rPr lang="en-US" sz="2200" b="1"/>
              <a:t>adequately applied </a:t>
            </a:r>
            <a:br>
              <a:rPr lang="en-US" sz="2200" b="1"/>
            </a:br>
            <a:r>
              <a:rPr lang="en-US" sz="2200" b="1"/>
              <a:t>in the experience</a:t>
            </a:r>
            <a:r>
              <a:rPr lang="en-US" sz="2200"/>
              <a:t>. </a:t>
            </a:r>
          </a:p>
          <a:p>
            <a:r>
              <a:rPr lang="en-US" sz="2200"/>
              <a:t>Importantly, despite what the name may imply, there is not a sequential cycle or order in which the modes </a:t>
            </a:r>
            <a:br>
              <a:rPr lang="en-US" sz="2200"/>
            </a:br>
            <a:r>
              <a:rPr lang="en-US" sz="2200"/>
              <a:t>of learning should be applied in </a:t>
            </a:r>
            <a:br>
              <a:rPr lang="en-US" sz="2200"/>
            </a:br>
            <a:r>
              <a:rPr lang="en-US" sz="2200"/>
              <a:t>the experience.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68577-C3F0-D941-B479-ED37F5357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25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18BAC76-336F-5F44-AEC4-F1E441B4B867}"/>
              </a:ext>
            </a:extLst>
          </p:cNvPr>
          <p:cNvSpPr/>
          <p:nvPr/>
        </p:nvSpPr>
        <p:spPr>
          <a:xfrm>
            <a:off x="3516724" y="1718901"/>
            <a:ext cx="5085528" cy="1100546"/>
          </a:xfrm>
          <a:custGeom>
            <a:avLst/>
            <a:gdLst>
              <a:gd name="connsiteX0" fmla="*/ 0 w 2400410"/>
              <a:gd name="connsiteY0" fmla="*/ 189425 h 1136525"/>
              <a:gd name="connsiteX1" fmla="*/ 189425 w 2400410"/>
              <a:gd name="connsiteY1" fmla="*/ 0 h 1136525"/>
              <a:gd name="connsiteX2" fmla="*/ 2210985 w 2400410"/>
              <a:gd name="connsiteY2" fmla="*/ 0 h 1136525"/>
              <a:gd name="connsiteX3" fmla="*/ 2400410 w 2400410"/>
              <a:gd name="connsiteY3" fmla="*/ 189425 h 1136525"/>
              <a:gd name="connsiteX4" fmla="*/ 2400410 w 2400410"/>
              <a:gd name="connsiteY4" fmla="*/ 947100 h 1136525"/>
              <a:gd name="connsiteX5" fmla="*/ 2210985 w 2400410"/>
              <a:gd name="connsiteY5" fmla="*/ 1136525 h 1136525"/>
              <a:gd name="connsiteX6" fmla="*/ 189425 w 2400410"/>
              <a:gd name="connsiteY6" fmla="*/ 1136525 h 1136525"/>
              <a:gd name="connsiteX7" fmla="*/ 0 w 2400410"/>
              <a:gd name="connsiteY7" fmla="*/ 947100 h 1136525"/>
              <a:gd name="connsiteX8" fmla="*/ 0 w 2400410"/>
              <a:gd name="connsiteY8" fmla="*/ 189425 h 1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410" h="1136525">
                <a:moveTo>
                  <a:pt x="0" y="189425"/>
                </a:moveTo>
                <a:cubicBezTo>
                  <a:pt x="0" y="84808"/>
                  <a:pt x="84808" y="0"/>
                  <a:pt x="189425" y="0"/>
                </a:cubicBezTo>
                <a:lnTo>
                  <a:pt x="2210985" y="0"/>
                </a:lnTo>
                <a:cubicBezTo>
                  <a:pt x="2315602" y="0"/>
                  <a:pt x="2400410" y="84808"/>
                  <a:pt x="2400410" y="189425"/>
                </a:cubicBezTo>
                <a:lnTo>
                  <a:pt x="2400410" y="947100"/>
                </a:lnTo>
                <a:cubicBezTo>
                  <a:pt x="2400410" y="1051717"/>
                  <a:pt x="2315602" y="1136525"/>
                  <a:pt x="2210985" y="1136525"/>
                </a:cubicBezTo>
                <a:lnTo>
                  <a:pt x="189425" y="1136525"/>
                </a:lnTo>
                <a:cubicBezTo>
                  <a:pt x="84808" y="1136525"/>
                  <a:pt x="0" y="1051717"/>
                  <a:pt x="0" y="947100"/>
                </a:cubicBezTo>
                <a:lnTo>
                  <a:pt x="0" y="189425"/>
                </a:lnTo>
                <a:close/>
              </a:path>
            </a:pathLst>
          </a:custGeom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31681" tIns="131681" rIns="131681" bIns="13168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000" b="1" kern="1200">
                <a:latin typeface="+mj-lt"/>
              </a:rPr>
              <a:t>Concrete Experience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kern="1200"/>
              <a:t>Doing / having an experience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4CF8463-B0D7-CB49-8D06-53AD65E680A0}"/>
              </a:ext>
            </a:extLst>
          </p:cNvPr>
          <p:cNvSpPr/>
          <p:nvPr/>
        </p:nvSpPr>
        <p:spPr>
          <a:xfrm>
            <a:off x="6836906" y="2855406"/>
            <a:ext cx="3089837" cy="1715847"/>
          </a:xfrm>
          <a:custGeom>
            <a:avLst/>
            <a:gdLst>
              <a:gd name="connsiteX0" fmla="*/ 0 w 2566133"/>
              <a:gd name="connsiteY0" fmla="*/ 189425 h 1136525"/>
              <a:gd name="connsiteX1" fmla="*/ 189425 w 2566133"/>
              <a:gd name="connsiteY1" fmla="*/ 0 h 1136525"/>
              <a:gd name="connsiteX2" fmla="*/ 2376708 w 2566133"/>
              <a:gd name="connsiteY2" fmla="*/ 0 h 1136525"/>
              <a:gd name="connsiteX3" fmla="*/ 2566133 w 2566133"/>
              <a:gd name="connsiteY3" fmla="*/ 189425 h 1136525"/>
              <a:gd name="connsiteX4" fmla="*/ 2566133 w 2566133"/>
              <a:gd name="connsiteY4" fmla="*/ 947100 h 1136525"/>
              <a:gd name="connsiteX5" fmla="*/ 2376708 w 2566133"/>
              <a:gd name="connsiteY5" fmla="*/ 1136525 h 1136525"/>
              <a:gd name="connsiteX6" fmla="*/ 189425 w 2566133"/>
              <a:gd name="connsiteY6" fmla="*/ 1136525 h 1136525"/>
              <a:gd name="connsiteX7" fmla="*/ 0 w 2566133"/>
              <a:gd name="connsiteY7" fmla="*/ 947100 h 1136525"/>
              <a:gd name="connsiteX8" fmla="*/ 0 w 2566133"/>
              <a:gd name="connsiteY8" fmla="*/ 189425 h 1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6133" h="1136525">
                <a:moveTo>
                  <a:pt x="0" y="189425"/>
                </a:moveTo>
                <a:cubicBezTo>
                  <a:pt x="0" y="84808"/>
                  <a:pt x="84808" y="0"/>
                  <a:pt x="189425" y="0"/>
                </a:cubicBezTo>
                <a:lnTo>
                  <a:pt x="2376708" y="0"/>
                </a:lnTo>
                <a:cubicBezTo>
                  <a:pt x="2481325" y="0"/>
                  <a:pt x="2566133" y="84808"/>
                  <a:pt x="2566133" y="189425"/>
                </a:cubicBezTo>
                <a:lnTo>
                  <a:pt x="2566133" y="947100"/>
                </a:lnTo>
                <a:cubicBezTo>
                  <a:pt x="2566133" y="1051717"/>
                  <a:pt x="2481325" y="1136525"/>
                  <a:pt x="2376708" y="1136525"/>
                </a:cubicBezTo>
                <a:lnTo>
                  <a:pt x="189425" y="1136525"/>
                </a:lnTo>
                <a:cubicBezTo>
                  <a:pt x="84808" y="1136525"/>
                  <a:pt x="0" y="1051717"/>
                  <a:pt x="0" y="947100"/>
                </a:cubicBezTo>
                <a:lnTo>
                  <a:pt x="0" y="189425"/>
                </a:lnTo>
                <a:close/>
              </a:path>
            </a:pathLst>
          </a:custGeom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31681" tIns="131681" rIns="131681" bIns="13168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000" b="1" kern="1200">
                <a:latin typeface="+mj-lt"/>
              </a:rPr>
              <a:t>Reflective </a:t>
            </a:r>
            <a:br>
              <a:rPr lang="en-CA" sz="2000" b="1" kern="1200">
                <a:latin typeface="+mj-lt"/>
              </a:rPr>
            </a:br>
            <a:r>
              <a:rPr lang="en-CA" sz="2000" b="1" kern="1200">
                <a:latin typeface="+mj-lt"/>
              </a:rPr>
              <a:t>Observation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kern="1200"/>
              <a:t>Reviewing / reflecting </a:t>
            </a:r>
            <a:br>
              <a:rPr lang="en-CA" sz="1600" kern="1200"/>
            </a:br>
            <a:r>
              <a:rPr lang="en-CA" sz="1600" kern="1200"/>
              <a:t>on the experience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5E4BEC1-AB83-C544-909B-A9DA94268B85}"/>
              </a:ext>
            </a:extLst>
          </p:cNvPr>
          <p:cNvSpPr/>
          <p:nvPr/>
        </p:nvSpPr>
        <p:spPr>
          <a:xfrm>
            <a:off x="4034991" y="4525999"/>
            <a:ext cx="4048995" cy="1658814"/>
          </a:xfrm>
          <a:custGeom>
            <a:avLst/>
            <a:gdLst>
              <a:gd name="connsiteX0" fmla="*/ 0 w 3029730"/>
              <a:gd name="connsiteY0" fmla="*/ 189425 h 1136525"/>
              <a:gd name="connsiteX1" fmla="*/ 189425 w 3029730"/>
              <a:gd name="connsiteY1" fmla="*/ 0 h 1136525"/>
              <a:gd name="connsiteX2" fmla="*/ 2840305 w 3029730"/>
              <a:gd name="connsiteY2" fmla="*/ 0 h 1136525"/>
              <a:gd name="connsiteX3" fmla="*/ 3029730 w 3029730"/>
              <a:gd name="connsiteY3" fmla="*/ 189425 h 1136525"/>
              <a:gd name="connsiteX4" fmla="*/ 3029730 w 3029730"/>
              <a:gd name="connsiteY4" fmla="*/ 947100 h 1136525"/>
              <a:gd name="connsiteX5" fmla="*/ 2840305 w 3029730"/>
              <a:gd name="connsiteY5" fmla="*/ 1136525 h 1136525"/>
              <a:gd name="connsiteX6" fmla="*/ 189425 w 3029730"/>
              <a:gd name="connsiteY6" fmla="*/ 1136525 h 1136525"/>
              <a:gd name="connsiteX7" fmla="*/ 0 w 3029730"/>
              <a:gd name="connsiteY7" fmla="*/ 947100 h 1136525"/>
              <a:gd name="connsiteX8" fmla="*/ 0 w 3029730"/>
              <a:gd name="connsiteY8" fmla="*/ 189425 h 1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9730" h="1136525">
                <a:moveTo>
                  <a:pt x="0" y="189425"/>
                </a:moveTo>
                <a:cubicBezTo>
                  <a:pt x="0" y="84808"/>
                  <a:pt x="84808" y="0"/>
                  <a:pt x="189425" y="0"/>
                </a:cubicBezTo>
                <a:lnTo>
                  <a:pt x="2840305" y="0"/>
                </a:lnTo>
                <a:cubicBezTo>
                  <a:pt x="2944922" y="0"/>
                  <a:pt x="3029730" y="84808"/>
                  <a:pt x="3029730" y="189425"/>
                </a:cubicBezTo>
                <a:lnTo>
                  <a:pt x="3029730" y="947100"/>
                </a:lnTo>
                <a:cubicBezTo>
                  <a:pt x="3029730" y="1051717"/>
                  <a:pt x="2944922" y="1136525"/>
                  <a:pt x="2840305" y="1136525"/>
                </a:cubicBezTo>
                <a:lnTo>
                  <a:pt x="189425" y="1136525"/>
                </a:lnTo>
                <a:cubicBezTo>
                  <a:pt x="84808" y="1136525"/>
                  <a:pt x="0" y="1051717"/>
                  <a:pt x="0" y="947100"/>
                </a:cubicBezTo>
                <a:lnTo>
                  <a:pt x="0" y="189425"/>
                </a:lnTo>
                <a:close/>
              </a:path>
            </a:pathLst>
          </a:custGeom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31681" tIns="131681" rIns="131681" bIns="13168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000" b="1" kern="1200">
                <a:latin typeface="+mj-lt"/>
              </a:rPr>
              <a:t>Abstract Conceptualisation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kern="1200"/>
              <a:t>Concluding / learning </a:t>
            </a:r>
            <a:br>
              <a:rPr lang="en-CA" sz="1600" kern="1200"/>
            </a:br>
            <a:r>
              <a:rPr lang="en-CA" sz="1600" kern="1200"/>
              <a:t>from the experience 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ADA7D9E-CED9-E645-A4EE-D06D49DC86BD}"/>
              </a:ext>
            </a:extLst>
          </p:cNvPr>
          <p:cNvSpPr/>
          <p:nvPr/>
        </p:nvSpPr>
        <p:spPr>
          <a:xfrm>
            <a:off x="2159173" y="2855406"/>
            <a:ext cx="3195923" cy="1787896"/>
          </a:xfrm>
          <a:custGeom>
            <a:avLst/>
            <a:gdLst>
              <a:gd name="connsiteX0" fmla="*/ 0 w 2654240"/>
              <a:gd name="connsiteY0" fmla="*/ 189425 h 1136525"/>
              <a:gd name="connsiteX1" fmla="*/ 189425 w 2654240"/>
              <a:gd name="connsiteY1" fmla="*/ 0 h 1136525"/>
              <a:gd name="connsiteX2" fmla="*/ 2464815 w 2654240"/>
              <a:gd name="connsiteY2" fmla="*/ 0 h 1136525"/>
              <a:gd name="connsiteX3" fmla="*/ 2654240 w 2654240"/>
              <a:gd name="connsiteY3" fmla="*/ 189425 h 1136525"/>
              <a:gd name="connsiteX4" fmla="*/ 2654240 w 2654240"/>
              <a:gd name="connsiteY4" fmla="*/ 947100 h 1136525"/>
              <a:gd name="connsiteX5" fmla="*/ 2464815 w 2654240"/>
              <a:gd name="connsiteY5" fmla="*/ 1136525 h 1136525"/>
              <a:gd name="connsiteX6" fmla="*/ 189425 w 2654240"/>
              <a:gd name="connsiteY6" fmla="*/ 1136525 h 1136525"/>
              <a:gd name="connsiteX7" fmla="*/ 0 w 2654240"/>
              <a:gd name="connsiteY7" fmla="*/ 947100 h 1136525"/>
              <a:gd name="connsiteX8" fmla="*/ 0 w 2654240"/>
              <a:gd name="connsiteY8" fmla="*/ 189425 h 1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4240" h="1136525">
                <a:moveTo>
                  <a:pt x="0" y="189425"/>
                </a:moveTo>
                <a:cubicBezTo>
                  <a:pt x="0" y="84808"/>
                  <a:pt x="84808" y="0"/>
                  <a:pt x="189425" y="0"/>
                </a:cubicBezTo>
                <a:lnTo>
                  <a:pt x="2464815" y="0"/>
                </a:lnTo>
                <a:cubicBezTo>
                  <a:pt x="2569432" y="0"/>
                  <a:pt x="2654240" y="84808"/>
                  <a:pt x="2654240" y="189425"/>
                </a:cubicBezTo>
                <a:lnTo>
                  <a:pt x="2654240" y="947100"/>
                </a:lnTo>
                <a:cubicBezTo>
                  <a:pt x="2654240" y="1051717"/>
                  <a:pt x="2569432" y="1136525"/>
                  <a:pt x="2464815" y="1136525"/>
                </a:cubicBezTo>
                <a:lnTo>
                  <a:pt x="189425" y="1136525"/>
                </a:lnTo>
                <a:cubicBezTo>
                  <a:pt x="84808" y="1136525"/>
                  <a:pt x="0" y="1051717"/>
                  <a:pt x="0" y="947100"/>
                </a:cubicBezTo>
                <a:lnTo>
                  <a:pt x="0" y="189425"/>
                </a:lnTo>
                <a:close/>
              </a:path>
            </a:pathLst>
          </a:custGeom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31681" tIns="131681" rIns="131681" bIns="13168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000" b="1" kern="1200">
                <a:latin typeface="+mj-lt"/>
              </a:rPr>
              <a:t>Active </a:t>
            </a:r>
            <a:br>
              <a:rPr lang="en-CA" sz="2000" b="1" kern="1200">
                <a:latin typeface="+mj-lt"/>
              </a:rPr>
            </a:br>
            <a:r>
              <a:rPr lang="en-CA" sz="2000" b="1" kern="1200">
                <a:latin typeface="+mj-lt"/>
              </a:rPr>
              <a:t>Experimentation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kern="1200"/>
              <a:t>Planning / trying out </a:t>
            </a:r>
            <a:br>
              <a:rPr lang="en-CA" sz="1600" kern="1200"/>
            </a:br>
            <a:r>
              <a:rPr lang="en-CA" sz="1600" kern="1200"/>
              <a:t>what you have learned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ea typeface="Verdana"/>
                <a:cs typeface="Verdana"/>
              </a:rPr>
              <a:t>CYCLE OF LEARNING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15B1F-3526-2B43-8C90-F126DA468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23889"/>
            <a:ext cx="11320647" cy="535617"/>
          </a:xfrm>
        </p:spPr>
        <p:txBody>
          <a:bodyPr>
            <a:noAutofit/>
          </a:bodyPr>
          <a:lstStyle/>
          <a:p>
            <a:r>
              <a:rPr lang="en-CA" altLang="en-US" b="1"/>
              <a:t>All four learning modes </a:t>
            </a:r>
            <a:r>
              <a:rPr lang="en-CA" altLang="en-US"/>
              <a:t>must be addressed for </a:t>
            </a:r>
            <a:r>
              <a:rPr lang="en-CA" altLang="en-US" b="1"/>
              <a:t>learning </a:t>
            </a:r>
            <a:r>
              <a:rPr lang="en-CA" altLang="en-US"/>
              <a:t>to be </a:t>
            </a:r>
            <a:r>
              <a:rPr lang="en-CA" altLang="en-US" b="1"/>
              <a:t>most effective</a:t>
            </a:r>
            <a:r>
              <a:rPr lang="en-CA" altLang="en-US"/>
              <a:t>.</a:t>
            </a:r>
          </a:p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64C3AE-513A-5E46-9521-349FC51B6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70392" y="2675667"/>
            <a:ext cx="2178192" cy="2162210"/>
            <a:chOff x="2309892" y="3300856"/>
            <a:chExt cx="3036065" cy="3013789"/>
          </a:xfrm>
        </p:grpSpPr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3525592" y="5627267"/>
              <a:ext cx="683762" cy="68737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4662195" y="4575735"/>
              <a:ext cx="683762" cy="68557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67" name="Oval 66"/>
            <p:cNvSpPr>
              <a:spLocks noChangeArrowheads="1"/>
            </p:cNvSpPr>
            <p:nvPr/>
          </p:nvSpPr>
          <p:spPr bwMode="auto">
            <a:xfrm>
              <a:off x="2309892" y="4575735"/>
              <a:ext cx="685570" cy="68557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3525592" y="3300856"/>
              <a:ext cx="683762" cy="6855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1" name="Bent Arrow 80"/>
            <p:cNvSpPr/>
            <p:nvPr/>
          </p:nvSpPr>
          <p:spPr>
            <a:xfrm flipH="1" flipV="1">
              <a:off x="4295885" y="5343750"/>
              <a:ext cx="726181" cy="786140"/>
            </a:xfrm>
            <a:prstGeom prst="bentArrow">
              <a:avLst>
                <a:gd name="adj1" fmla="val 5904"/>
                <a:gd name="adj2" fmla="val 9301"/>
                <a:gd name="adj3" fmla="val 12699"/>
                <a:gd name="adj4" fmla="val 37633"/>
              </a:avLst>
            </a:prstGeom>
            <a:gradFill>
              <a:gsLst>
                <a:gs pos="93000">
                  <a:schemeClr val="accent3"/>
                </a:gs>
                <a:gs pos="64000">
                  <a:schemeClr val="accent5"/>
                </a:gs>
              </a:gsLst>
              <a:lin ang="90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82" name="Bent Arrow 81"/>
            <p:cNvSpPr/>
            <p:nvPr/>
          </p:nvSpPr>
          <p:spPr>
            <a:xfrm rot="16200000" flipH="1" flipV="1">
              <a:off x="4253732" y="3659141"/>
              <a:ext cx="786140" cy="888100"/>
            </a:xfrm>
            <a:prstGeom prst="bentArrow">
              <a:avLst>
                <a:gd name="adj1" fmla="val 5470"/>
                <a:gd name="adj2" fmla="val 9301"/>
                <a:gd name="adj3" fmla="val 12699"/>
                <a:gd name="adj4" fmla="val 39482"/>
              </a:avLst>
            </a:prstGeom>
            <a:gradFill>
              <a:gsLst>
                <a:gs pos="58000">
                  <a:schemeClr val="accent3"/>
                </a:gs>
                <a:gs pos="93000">
                  <a:schemeClr val="accent1"/>
                </a:gs>
              </a:gsLst>
              <a:lin ang="90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83" name="Bent Arrow 82"/>
            <p:cNvSpPr/>
            <p:nvPr/>
          </p:nvSpPr>
          <p:spPr>
            <a:xfrm rot="10800000" flipH="1" flipV="1">
              <a:off x="2573993" y="3660146"/>
              <a:ext cx="824476" cy="831180"/>
            </a:xfrm>
            <a:prstGeom prst="bentArrow">
              <a:avLst>
                <a:gd name="adj1" fmla="val 5470"/>
                <a:gd name="adj2" fmla="val 9301"/>
                <a:gd name="adj3" fmla="val 12699"/>
                <a:gd name="adj4" fmla="val 39549"/>
              </a:avLst>
            </a:prstGeom>
            <a:gradFill>
              <a:gsLst>
                <a:gs pos="91000">
                  <a:schemeClr val="accent3"/>
                </a:gs>
                <a:gs pos="59000">
                  <a:schemeClr val="accent1"/>
                </a:gs>
              </a:gsLst>
              <a:lin ang="90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84" name="Bent Arrow 83"/>
            <p:cNvSpPr/>
            <p:nvPr/>
          </p:nvSpPr>
          <p:spPr>
            <a:xfrm rot="5400000" flipH="1" flipV="1">
              <a:off x="2655162" y="5260483"/>
              <a:ext cx="733703" cy="896043"/>
            </a:xfrm>
            <a:prstGeom prst="bentArrow">
              <a:avLst>
                <a:gd name="adj1" fmla="val 5470"/>
                <a:gd name="adj2" fmla="val 9301"/>
                <a:gd name="adj3" fmla="val 12699"/>
                <a:gd name="adj4" fmla="val 44027"/>
              </a:avLst>
            </a:prstGeom>
            <a:gradFill>
              <a:gsLst>
                <a:gs pos="58000">
                  <a:schemeClr val="accent3"/>
                </a:gs>
                <a:gs pos="93000">
                  <a:schemeClr val="accent5"/>
                </a:gs>
              </a:gsLst>
              <a:lin ang="90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D802AC5-7270-F346-B2AC-D4DD183441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5562" y="6004609"/>
            <a:ext cx="4282735" cy="339289"/>
          </a:xfrm>
        </p:spPr>
        <p:txBody>
          <a:bodyPr/>
          <a:lstStyle/>
          <a:p>
            <a:pPr algn="r"/>
            <a:r>
              <a:rPr lang="en-CA" sz="1400">
                <a:solidFill>
                  <a:schemeClr val="dk1"/>
                </a:solidFill>
              </a:rPr>
              <a:t>(Evans, Forney, Guido, Patton, &amp; </a:t>
            </a:r>
            <a:r>
              <a:rPr lang="en-CA" sz="1400" err="1">
                <a:solidFill>
                  <a:schemeClr val="dk1"/>
                </a:solidFill>
              </a:rPr>
              <a:t>Renn</a:t>
            </a:r>
            <a:r>
              <a:rPr lang="en-CA" sz="1400">
                <a:solidFill>
                  <a:schemeClr val="dk1"/>
                </a:solidFill>
              </a:rPr>
              <a:t>, 2010)</a:t>
            </a:r>
            <a:endParaRPr lang="en-US" sz="1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45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LEARNING STYLE MODEL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BD20F7-EB71-3641-904F-116EA430F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/>
              <a:t>Tied to the four major modes of learning, </a:t>
            </a:r>
            <a:r>
              <a:rPr lang="en-CA" b="1"/>
              <a:t>Kolb</a:t>
            </a:r>
            <a:r>
              <a:rPr lang="en-CA"/>
              <a:t> identifies four basic learning styles adopted when acquiring new or building on existing knowledge, including </a:t>
            </a:r>
            <a:r>
              <a:rPr lang="en-CA" b="1" err="1"/>
              <a:t>converger</a:t>
            </a:r>
            <a:r>
              <a:rPr lang="en-CA"/>
              <a:t>, </a:t>
            </a:r>
            <a:r>
              <a:rPr lang="en-CA" b="1" err="1"/>
              <a:t>diverger</a:t>
            </a:r>
            <a:r>
              <a:rPr lang="en-CA"/>
              <a:t>, </a:t>
            </a:r>
            <a:r>
              <a:rPr lang="en-CA" b="1"/>
              <a:t>assimilator</a:t>
            </a:r>
            <a:r>
              <a:rPr lang="en-CA"/>
              <a:t>, and </a:t>
            </a:r>
            <a:r>
              <a:rPr lang="en-CA" b="1"/>
              <a:t>accommodator</a:t>
            </a:r>
            <a:r>
              <a:rPr lang="en-CA"/>
              <a:t>. </a:t>
            </a:r>
          </a:p>
          <a:p>
            <a:r>
              <a:rPr lang="en-CA"/>
              <a:t>Individual learning styles are typically influenced by contextual factors </a:t>
            </a:r>
            <a:br>
              <a:rPr lang="en-CA"/>
            </a:br>
            <a:r>
              <a:rPr lang="en-CA"/>
              <a:t>such as parents, peers, education and employment, and reflect an orientation toward two learning modes. </a:t>
            </a:r>
          </a:p>
          <a:p>
            <a:r>
              <a:rPr lang="en-CA"/>
              <a:t>In 2005, the original four learning styles were expanded to nine styles adding four learning styles reflecting an individual’s orientation to a single mode of learning: </a:t>
            </a:r>
            <a:r>
              <a:rPr lang="en-CA" b="1"/>
              <a:t>northerner</a:t>
            </a:r>
            <a:r>
              <a:rPr lang="en-CA"/>
              <a:t>, </a:t>
            </a:r>
            <a:r>
              <a:rPr lang="en-CA" b="1"/>
              <a:t>easterner</a:t>
            </a:r>
            <a:r>
              <a:rPr lang="en-CA"/>
              <a:t>, </a:t>
            </a:r>
            <a:r>
              <a:rPr lang="en-CA" b="1"/>
              <a:t>southerner</a:t>
            </a:r>
            <a:r>
              <a:rPr lang="en-CA"/>
              <a:t>, </a:t>
            </a:r>
            <a:r>
              <a:rPr lang="en-CA" b="1"/>
              <a:t>westerner</a:t>
            </a:r>
            <a:r>
              <a:rPr lang="en-CA"/>
              <a:t>; </a:t>
            </a:r>
            <a:br>
              <a:rPr lang="en-CA"/>
            </a:br>
            <a:r>
              <a:rPr lang="en-CA"/>
              <a:t>and a </a:t>
            </a:r>
            <a:r>
              <a:rPr lang="en-CA" b="1"/>
              <a:t>holistic</a:t>
            </a:r>
            <a:r>
              <a:rPr lang="en-CA"/>
              <a:t>, most ideal learning style where all learning modes </a:t>
            </a:r>
            <a:br>
              <a:rPr lang="en-CA"/>
            </a:br>
            <a:r>
              <a:rPr lang="en-CA"/>
              <a:t>are equally preferred: </a:t>
            </a:r>
            <a:r>
              <a:rPr lang="en-CA" b="1"/>
              <a:t>balancing</a:t>
            </a:r>
            <a:r>
              <a:rPr lang="en-CA"/>
              <a:t>.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FFC2B-79DA-DF44-883D-DBC9AE9FA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D802AC5-7270-F346-B2AC-D4DD1834410B}"/>
              </a:ext>
            </a:extLst>
          </p:cNvPr>
          <p:cNvSpPr txBox="1">
            <a:spLocks/>
          </p:cNvSpPr>
          <p:nvPr/>
        </p:nvSpPr>
        <p:spPr>
          <a:xfrm>
            <a:off x="6965562" y="6004609"/>
            <a:ext cx="4282735" cy="339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rgbClr val="4D4D4D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rgbClr val="4D4D4D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rgbClr val="4D4D4D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rgbClr val="4D4D4D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rgbClr val="4D4D4D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1400">
                <a:solidFill>
                  <a:schemeClr val="dk1"/>
                </a:solidFill>
              </a:rPr>
              <a:t>(Evans, Forney, Guido, Patton, &amp; Renn, 2010)</a:t>
            </a:r>
            <a:endParaRPr lang="en-US" sz="1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91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FA5ECC35-EA6A-4746-AEBF-15738E70A6E6}"/>
              </a:ext>
            </a:extLst>
          </p:cNvPr>
          <p:cNvSpPr/>
          <p:nvPr/>
        </p:nvSpPr>
        <p:spPr>
          <a:xfrm rot="19124761">
            <a:off x="4713300" y="4160999"/>
            <a:ext cx="2587967" cy="2604723"/>
          </a:xfrm>
          <a:prstGeom prst="ellipse">
            <a:avLst/>
          </a:prstGeom>
          <a:solidFill>
            <a:schemeClr val="accent4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96228A-8FE9-9E42-B6E8-80D9E1A10F7D}"/>
              </a:ext>
            </a:extLst>
          </p:cNvPr>
          <p:cNvSpPr/>
          <p:nvPr/>
        </p:nvSpPr>
        <p:spPr>
          <a:xfrm rot="19124761">
            <a:off x="6303675" y="2605982"/>
            <a:ext cx="2585669" cy="258566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E2EC99D-1CDA-3247-A107-CAF2233A2E41}"/>
              </a:ext>
            </a:extLst>
          </p:cNvPr>
          <p:cNvSpPr/>
          <p:nvPr/>
        </p:nvSpPr>
        <p:spPr>
          <a:xfrm rot="19124761">
            <a:off x="3150217" y="2603346"/>
            <a:ext cx="2590941" cy="2590939"/>
          </a:xfrm>
          <a:prstGeom prst="ellipse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B96AD0E-0EBC-F947-859B-77DFF0D374D3}"/>
              </a:ext>
            </a:extLst>
          </p:cNvPr>
          <p:cNvSpPr/>
          <p:nvPr/>
        </p:nvSpPr>
        <p:spPr>
          <a:xfrm rot="19124761">
            <a:off x="4701332" y="1167088"/>
            <a:ext cx="2611902" cy="2611900"/>
          </a:xfrm>
          <a:prstGeom prst="ellipse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5F6110-B7FC-B342-A3AB-4DEB3BADEAFF}"/>
              </a:ext>
            </a:extLst>
          </p:cNvPr>
          <p:cNvSpPr/>
          <p:nvPr/>
        </p:nvSpPr>
        <p:spPr>
          <a:xfrm>
            <a:off x="8141330" y="1076635"/>
            <a:ext cx="389498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</a:pPr>
            <a:r>
              <a:rPr lang="en-CA" sz="2400" b="1" err="1"/>
              <a:t>Diverger</a:t>
            </a:r>
            <a:endParaRPr lang="en-CA" sz="2400" b="1"/>
          </a:p>
          <a:p>
            <a:pPr>
              <a:spcAft>
                <a:spcPts val="225"/>
              </a:spcAft>
            </a:pPr>
            <a:r>
              <a:rPr lang="en-CA" sz="1600"/>
              <a:t>Combination of </a:t>
            </a:r>
            <a:r>
              <a:rPr lang="en-CA" sz="1600" b="1"/>
              <a:t>CE &amp; RO</a:t>
            </a:r>
          </a:p>
          <a:p>
            <a:pPr>
              <a:spcAft>
                <a:spcPts val="225"/>
              </a:spcAft>
            </a:pPr>
            <a:r>
              <a:rPr lang="en-CA" sz="1600"/>
              <a:t>People and feeling oriented</a:t>
            </a:r>
          </a:p>
          <a:p>
            <a:pPr>
              <a:spcAft>
                <a:spcPts val="225"/>
              </a:spcAft>
            </a:pPr>
            <a:r>
              <a:rPr lang="en-CA" sz="1600"/>
              <a:t>Strengths in imaginative ability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FDBCEC-4B00-BE4C-871C-6E2AB156775D}"/>
              </a:ext>
            </a:extLst>
          </p:cNvPr>
          <p:cNvSpPr/>
          <p:nvPr/>
        </p:nvSpPr>
        <p:spPr>
          <a:xfrm>
            <a:off x="-120414" y="5157803"/>
            <a:ext cx="391011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225"/>
              </a:spcAft>
            </a:pPr>
            <a:r>
              <a:rPr lang="en-CA" sz="2400" b="1" err="1"/>
              <a:t>Converger</a:t>
            </a:r>
            <a:endParaRPr lang="en-CA" sz="2400" b="1"/>
          </a:p>
          <a:p>
            <a:pPr algn="r">
              <a:spcAft>
                <a:spcPts val="225"/>
              </a:spcAft>
            </a:pPr>
            <a:r>
              <a:rPr lang="en-CA" sz="1600"/>
              <a:t>Combination of </a:t>
            </a:r>
            <a:r>
              <a:rPr lang="en-CA" sz="1600" b="1"/>
              <a:t>AE &amp; AC</a:t>
            </a:r>
          </a:p>
          <a:p>
            <a:pPr algn="r">
              <a:spcAft>
                <a:spcPts val="225"/>
              </a:spcAft>
            </a:pPr>
            <a:r>
              <a:rPr lang="en-CA" sz="1600"/>
              <a:t>Prefers technical tasks</a:t>
            </a:r>
          </a:p>
          <a:p>
            <a:pPr algn="r">
              <a:spcAft>
                <a:spcPts val="225"/>
              </a:spcAft>
            </a:pPr>
            <a:r>
              <a:rPr lang="en-CA" sz="1600"/>
              <a:t>Strengths in problem solving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248DC8-2F65-8F41-A779-763D8C649B0C}"/>
              </a:ext>
            </a:extLst>
          </p:cNvPr>
          <p:cNvSpPr/>
          <p:nvPr/>
        </p:nvSpPr>
        <p:spPr>
          <a:xfrm>
            <a:off x="8141330" y="5157803"/>
            <a:ext cx="407316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</a:pPr>
            <a:r>
              <a:rPr lang="en-CA" sz="2400" b="1"/>
              <a:t>Assimilator</a:t>
            </a:r>
          </a:p>
          <a:p>
            <a:pPr>
              <a:spcAft>
                <a:spcPts val="225"/>
              </a:spcAft>
            </a:pPr>
            <a:r>
              <a:rPr lang="en-CA" sz="1600"/>
              <a:t>Combination of </a:t>
            </a:r>
            <a:r>
              <a:rPr lang="en-CA" sz="1600" b="1"/>
              <a:t>RO &amp; AC</a:t>
            </a:r>
          </a:p>
          <a:p>
            <a:pPr>
              <a:spcAft>
                <a:spcPts val="225"/>
              </a:spcAft>
            </a:pPr>
            <a:r>
              <a:rPr lang="en-CA" sz="1600"/>
              <a:t>Emphasizes ideas rather than people</a:t>
            </a:r>
          </a:p>
          <a:p>
            <a:pPr>
              <a:spcAft>
                <a:spcPts val="225"/>
              </a:spcAft>
            </a:pPr>
            <a:r>
              <a:rPr lang="en-CA" sz="1600"/>
              <a:t>Strengths in inductive reasoning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83FF88-6B45-304D-BD7C-43AE81835E0A}"/>
              </a:ext>
            </a:extLst>
          </p:cNvPr>
          <p:cNvSpPr/>
          <p:nvPr/>
        </p:nvSpPr>
        <p:spPr>
          <a:xfrm>
            <a:off x="-338836" y="1028782"/>
            <a:ext cx="412853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225"/>
              </a:spcAft>
            </a:pPr>
            <a:r>
              <a:rPr lang="en-CA" sz="2400" b="1"/>
              <a:t>Accommodator</a:t>
            </a:r>
          </a:p>
          <a:p>
            <a:pPr algn="r">
              <a:spcAft>
                <a:spcPts val="225"/>
              </a:spcAft>
            </a:pPr>
            <a:r>
              <a:rPr lang="en-CA" sz="1600"/>
              <a:t>Combination of </a:t>
            </a:r>
            <a:r>
              <a:rPr lang="en-CA" sz="1600" b="1"/>
              <a:t>CE &amp; AE</a:t>
            </a:r>
          </a:p>
          <a:p>
            <a:pPr algn="r">
              <a:spcAft>
                <a:spcPts val="225"/>
              </a:spcAft>
            </a:pPr>
            <a:r>
              <a:rPr lang="en-CA" sz="1600"/>
              <a:t>Action oriented</a:t>
            </a:r>
          </a:p>
          <a:p>
            <a:pPr algn="r">
              <a:spcAft>
                <a:spcPts val="225"/>
              </a:spcAft>
            </a:pPr>
            <a:r>
              <a:rPr lang="en-CA" sz="1600"/>
              <a:t>Strengths in carrying out plans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BD614B-9E73-0248-88F1-2B617736B275}"/>
              </a:ext>
            </a:extLst>
          </p:cNvPr>
          <p:cNvCxnSpPr/>
          <p:nvPr/>
        </p:nvCxnSpPr>
        <p:spPr>
          <a:xfrm rot="13640855" flipV="1">
            <a:off x="7748024" y="1944339"/>
            <a:ext cx="0" cy="602083"/>
          </a:xfrm>
          <a:prstGeom prst="line">
            <a:avLst/>
          </a:prstGeom>
          <a:ln>
            <a:headEnd type="oval" w="lg" len="lg"/>
            <a:tailEnd type="oval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LEARNING STYLE MODEL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8B34329-D633-5947-9FD8-6B6A5277A368}"/>
              </a:ext>
            </a:extLst>
          </p:cNvPr>
          <p:cNvSpPr/>
          <p:nvPr/>
        </p:nvSpPr>
        <p:spPr>
          <a:xfrm>
            <a:off x="4961414" y="1848180"/>
            <a:ext cx="209173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Concrete </a:t>
            </a:r>
            <a:br>
              <a:rPr lang="en-US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Experience </a:t>
            </a:r>
            <a: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(CE)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(feeling)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EA591A8-C8B9-DC45-A053-F33A1D9A5BDC}"/>
              </a:ext>
            </a:extLst>
          </p:cNvPr>
          <p:cNvSpPr/>
          <p:nvPr/>
        </p:nvSpPr>
        <p:spPr>
          <a:xfrm>
            <a:off x="3318356" y="3267873"/>
            <a:ext cx="225466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Active Experimentation </a:t>
            </a:r>
            <a: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(AE)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(doing)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C3CB699-B384-E342-B1CF-F0EA2EF9365D}"/>
              </a:ext>
            </a:extLst>
          </p:cNvPr>
          <p:cNvSpPr/>
          <p:nvPr/>
        </p:nvSpPr>
        <p:spPr>
          <a:xfrm>
            <a:off x="6550640" y="3267873"/>
            <a:ext cx="209173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Reflective Observation</a:t>
            </a:r>
            <a: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(RO)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(watching</a:t>
            </a:r>
            <a: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C3E0D56-8ECD-8F41-AC49-348AD4FC44AF}"/>
              </a:ext>
            </a:extLst>
          </p:cNvPr>
          <p:cNvSpPr/>
          <p:nvPr/>
        </p:nvSpPr>
        <p:spPr>
          <a:xfrm>
            <a:off x="4768326" y="4924440"/>
            <a:ext cx="2477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Abstract Conceptualization</a:t>
            </a:r>
            <a:b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(AC)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(thinking)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0C1B43-A9F5-F649-8930-69DDBA812E8D}"/>
              </a:ext>
            </a:extLst>
          </p:cNvPr>
          <p:cNvCxnSpPr>
            <a:cxnSpLocks/>
          </p:cNvCxnSpPr>
          <p:nvPr/>
        </p:nvCxnSpPr>
        <p:spPr>
          <a:xfrm rot="7959145" flipH="1" flipV="1">
            <a:off x="4254159" y="1944339"/>
            <a:ext cx="0" cy="602083"/>
          </a:xfrm>
          <a:prstGeom prst="line">
            <a:avLst/>
          </a:prstGeom>
          <a:ln>
            <a:headEnd type="oval" w="lg" len="lg"/>
            <a:tailEnd type="oval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D89D24-4D06-3647-B8F0-7DFD7620CB5F}"/>
              </a:ext>
            </a:extLst>
          </p:cNvPr>
          <p:cNvCxnSpPr>
            <a:cxnSpLocks/>
          </p:cNvCxnSpPr>
          <p:nvPr/>
        </p:nvCxnSpPr>
        <p:spPr>
          <a:xfrm rot="7959145">
            <a:off x="7748024" y="5279817"/>
            <a:ext cx="0" cy="602083"/>
          </a:xfrm>
          <a:prstGeom prst="line">
            <a:avLst/>
          </a:prstGeom>
          <a:ln>
            <a:headEnd type="oval" w="lg" len="lg"/>
            <a:tailEnd type="oval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B0AE30D-23E6-9641-97D1-2C292B63A7BA}"/>
              </a:ext>
            </a:extLst>
          </p:cNvPr>
          <p:cNvCxnSpPr>
            <a:cxnSpLocks/>
          </p:cNvCxnSpPr>
          <p:nvPr/>
        </p:nvCxnSpPr>
        <p:spPr>
          <a:xfrm rot="13640855" flipH="1">
            <a:off x="4254159" y="5279817"/>
            <a:ext cx="0" cy="602083"/>
          </a:xfrm>
          <a:prstGeom prst="line">
            <a:avLst/>
          </a:prstGeom>
          <a:ln>
            <a:headEnd type="oval" w="lg" len="lg"/>
            <a:tailEnd type="oval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E9626EAC-07D6-A64C-8621-B5CA49E24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65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LEARNING STYLE MODEL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106975-5888-0340-817D-8B9F81144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Some instructors find it helpful to understand the </a:t>
            </a:r>
            <a:r>
              <a:rPr lang="en-US" b="1"/>
              <a:t>preferred learning style of the student(s) </a:t>
            </a:r>
            <a:r>
              <a:rPr lang="en-US"/>
              <a:t>in order to inform the student’s comfort level with various aspects of the learning experience, but importantly the learning style of the student should not affect whether or not a specific stage of the learning cycle is addressed. </a:t>
            </a:r>
          </a:p>
          <a:p>
            <a:r>
              <a:rPr lang="en-US"/>
              <a:t>Addressing </a:t>
            </a:r>
            <a:r>
              <a:rPr lang="en-US" b="1"/>
              <a:t>all stages</a:t>
            </a:r>
            <a:r>
              <a:rPr lang="en-US"/>
              <a:t> of the learning cycle is </a:t>
            </a:r>
            <a:r>
              <a:rPr lang="en-US" b="1"/>
              <a:t>required</a:t>
            </a:r>
            <a:r>
              <a:rPr lang="en-US"/>
              <a:t> for learning </a:t>
            </a:r>
            <a:br>
              <a:rPr lang="en-US"/>
            </a:br>
            <a:r>
              <a:rPr lang="en-US"/>
              <a:t>to be </a:t>
            </a:r>
            <a:r>
              <a:rPr lang="en-US" b="1"/>
              <a:t>most effective</a:t>
            </a:r>
            <a:r>
              <a:rPr lang="en-US"/>
              <a:t>.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9E09-E2D9-E448-A391-BE59C0E18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64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LEARNING &amp; DEVELOPMENT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CED618-B102-AA43-9347-6B007203F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The ability to </a:t>
            </a:r>
            <a:r>
              <a:rPr lang="en-US" b="1"/>
              <a:t>integrate all four learning modes</a:t>
            </a:r>
            <a:r>
              <a:rPr lang="en-US"/>
              <a:t> over the life span </a:t>
            </a:r>
            <a:br>
              <a:rPr lang="en-US"/>
            </a:br>
            <a:r>
              <a:rPr lang="en-US"/>
              <a:t>is important for personal fulfillment and development. </a:t>
            </a:r>
          </a:p>
          <a:p>
            <a:r>
              <a:rPr lang="en-US"/>
              <a:t>According to experiential learning theory, as individuals develop </a:t>
            </a:r>
            <a:br>
              <a:rPr lang="en-US"/>
            </a:br>
            <a:r>
              <a:rPr lang="en-US"/>
              <a:t>through the learning process they progress through the developmental phases of </a:t>
            </a:r>
            <a:r>
              <a:rPr lang="en-US" b="1"/>
              <a:t>acquisition</a:t>
            </a:r>
            <a:r>
              <a:rPr lang="en-US"/>
              <a:t>, </a:t>
            </a:r>
            <a:r>
              <a:rPr lang="en-US" b="1"/>
              <a:t>specialization</a:t>
            </a:r>
            <a:r>
              <a:rPr lang="en-US"/>
              <a:t>, and </a:t>
            </a:r>
            <a:r>
              <a:rPr lang="en-US" b="1"/>
              <a:t>integration</a:t>
            </a:r>
            <a:r>
              <a:rPr lang="en-US"/>
              <a:t>. </a:t>
            </a:r>
            <a:endParaRPr lang="en-CA"/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E1A207-F117-C140-BD1A-2428B3A18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3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3083" y="1859276"/>
            <a:ext cx="12259109" cy="4174747"/>
            <a:chOff x="337701" y="1606404"/>
            <a:chExt cx="11359602" cy="3868426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4342697" y="1816701"/>
              <a:ext cx="3717504" cy="3625761"/>
            </a:xfrm>
            <a:prstGeom prst="line">
              <a:avLst/>
            </a:prstGeom>
            <a:ln w="25400" cmpd="sng">
              <a:solidFill>
                <a:schemeClr val="accent6">
                  <a:lumMod val="75000"/>
                </a:schemeClr>
              </a:solidFill>
              <a:headEnd type="oval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5798186" y="3272197"/>
              <a:ext cx="782700" cy="782700"/>
            </a:xfrm>
            <a:prstGeom prst="ellipse">
              <a:avLst/>
            </a:prstGeom>
            <a:solidFill>
              <a:srgbClr val="007FA3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133" b="1">
                  <a:solidFill>
                    <a:srgbClr val="FFFFFF"/>
                  </a:solidFill>
                </a:rPr>
                <a:t>02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061979" y="2047442"/>
              <a:ext cx="755706" cy="755706"/>
            </a:xfrm>
            <a:prstGeom prst="ellipse">
              <a:avLst/>
            </a:prstGeom>
            <a:solidFill>
              <a:srgbClr val="0BA5B3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133" b="1">
                  <a:solidFill>
                    <a:srgbClr val="FFFFFF"/>
                  </a:solidFill>
                </a:rPr>
                <a:t>03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18837" y="4128717"/>
              <a:ext cx="4778466" cy="1346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CA" sz="2400" b="1">
                  <a:ea typeface="Verdana" panose="020B0604030504040204" pitchFamily="34" charset="0"/>
                  <a:cs typeface="Arial" panose="020B0604020202020204" pitchFamily="34" charset="0"/>
                </a:rPr>
                <a:t>Specialization</a:t>
              </a:r>
            </a:p>
            <a:p>
              <a:pPr>
                <a:lnSpc>
                  <a:spcPct val="85000"/>
                </a:lnSpc>
              </a:pPr>
              <a:r>
                <a:rPr lang="en-CA" sz="2000">
                  <a:ea typeface="Verdana" panose="020B0604030504040204" pitchFamily="34" charset="0"/>
                  <a:cs typeface="Arial" panose="020B0604020202020204" pitchFamily="34" charset="0"/>
                </a:rPr>
                <a:t>Social, educational, and </a:t>
              </a:r>
              <a:br>
                <a:rPr lang="en-CA" sz="2000"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CA" sz="2000">
                  <a:ea typeface="Verdana" panose="020B0604030504040204" pitchFamily="34" charset="0"/>
                  <a:cs typeface="Arial" panose="020B0604020202020204" pitchFamily="34" charset="0"/>
                </a:rPr>
                <a:t>organizational socialization </a:t>
              </a:r>
              <a:br>
                <a:rPr lang="en-CA" sz="2000"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CA" sz="2000">
                  <a:ea typeface="Verdana" panose="020B0604030504040204" pitchFamily="34" charset="0"/>
                  <a:cs typeface="Arial" panose="020B0604020202020204" pitchFamily="34" charset="0"/>
                </a:rPr>
                <a:t>forces shape the development </a:t>
              </a:r>
              <a:br>
                <a:rPr lang="en-CA" sz="2000"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CA" sz="2000">
                  <a:ea typeface="Verdana" panose="020B0604030504040204" pitchFamily="34" charset="0"/>
                  <a:cs typeface="Arial" panose="020B0604020202020204" pitchFamily="34" charset="0"/>
                </a:rPr>
                <a:t>of a particular learning style.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4509613" y="4526178"/>
              <a:ext cx="793795" cy="793795"/>
            </a:xfrm>
            <a:prstGeom prst="ellipse">
              <a:avLst/>
            </a:prstGeom>
            <a:solidFill>
              <a:srgbClr val="177CB3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133" b="1">
                  <a:solidFill>
                    <a:srgbClr val="FFFFFF"/>
                  </a:solidFill>
                </a:rPr>
                <a:t>01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145355" y="1606404"/>
              <a:ext cx="4549770" cy="861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CA" sz="2400" b="1">
                  <a:ea typeface="Verdana" panose="020B0604030504040204" pitchFamily="34" charset="0"/>
                  <a:cs typeface="Arial" panose="020B0604020202020204" pitchFamily="34" charset="0"/>
                </a:rPr>
                <a:t>Integration</a:t>
              </a:r>
            </a:p>
            <a:p>
              <a:pPr algn="r">
                <a:lnSpc>
                  <a:spcPct val="85000"/>
                </a:lnSpc>
              </a:pPr>
              <a:r>
                <a:rPr lang="en-CA" sz="2000" b="1">
                  <a:ea typeface="Verdana" panose="020B0604030504040204" pitchFamily="34" charset="0"/>
                  <a:cs typeface="Arial" panose="020B0604020202020204" pitchFamily="34" charset="0"/>
                </a:rPr>
                <a:t>    </a:t>
              </a:r>
              <a:r>
                <a:rPr lang="en-CA" sz="2000">
                  <a:ea typeface="Verdana" panose="020B0604030504040204" pitchFamily="34" charset="0"/>
                  <a:cs typeface="Arial" panose="020B0604020202020204" pitchFamily="34" charset="0"/>
                </a:rPr>
                <a:t>The use of non-dominant </a:t>
              </a:r>
              <a:br>
                <a:rPr lang="en-CA" sz="2000"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CA" sz="2000">
                  <a:ea typeface="Verdana" panose="020B0604030504040204" pitchFamily="34" charset="0"/>
                  <a:cs typeface="Arial" panose="020B0604020202020204" pitchFamily="34" charset="0"/>
                </a:rPr>
                <a:t>learning modes is emphasized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37701" y="4084416"/>
              <a:ext cx="3810819" cy="9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400" b="1">
                  <a:ea typeface="Verdana" panose="020B0604030504040204" pitchFamily="34" charset="0"/>
                  <a:cs typeface="Arial" panose="020B0604020202020204" pitchFamily="34" charset="0"/>
                </a:rPr>
                <a:t>Acquisition</a:t>
              </a:r>
            </a:p>
            <a:p>
              <a:pPr algn="r"/>
              <a:r>
                <a:rPr lang="en-CA" sz="2000">
                  <a:ea typeface="Verdana" panose="020B0604030504040204" pitchFamily="34" charset="0"/>
                  <a:cs typeface="Arial" panose="020B0604020202020204" pitchFamily="34" charset="0"/>
                </a:rPr>
                <a:t>Basic learning and cognitive structures develop.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LEARNING &amp; DEVELOPMENT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Development consists of three stages: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A29479-64D5-7249-981D-ADAF647A9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07AE74-24D6-344A-8B2B-4D9ECF56DDF8}"/>
              </a:ext>
            </a:extLst>
          </p:cNvPr>
          <p:cNvCxnSpPr>
            <a:cxnSpLocks/>
          </p:cNvCxnSpPr>
          <p:nvPr/>
        </p:nvCxnSpPr>
        <p:spPr>
          <a:xfrm flipH="1" flipV="1">
            <a:off x="4294543" y="4961551"/>
            <a:ext cx="355296" cy="263261"/>
          </a:xfrm>
          <a:prstGeom prst="line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534284-9A5A-044F-901D-FB854568AB02}"/>
              </a:ext>
            </a:extLst>
          </p:cNvPr>
          <p:cNvCxnSpPr>
            <a:cxnSpLocks/>
          </p:cNvCxnSpPr>
          <p:nvPr/>
        </p:nvCxnSpPr>
        <p:spPr>
          <a:xfrm flipH="1" flipV="1">
            <a:off x="7044925" y="2256671"/>
            <a:ext cx="355296" cy="263261"/>
          </a:xfrm>
          <a:prstGeom prst="line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89AB3A-A13F-E144-AFBC-BC72D01C8B59}"/>
              </a:ext>
            </a:extLst>
          </p:cNvPr>
          <p:cNvCxnSpPr>
            <a:cxnSpLocks/>
          </p:cNvCxnSpPr>
          <p:nvPr/>
        </p:nvCxnSpPr>
        <p:spPr>
          <a:xfrm flipH="1" flipV="1">
            <a:off x="6638482" y="4379107"/>
            <a:ext cx="355296" cy="289587"/>
          </a:xfrm>
          <a:prstGeom prst="line">
            <a:avLst/>
          </a:prstGeom>
          <a:ln>
            <a:headEnd type="oval" w="lg" len="lg"/>
            <a:tailEnd type="non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537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595" y="-954063"/>
            <a:ext cx="13149189" cy="876612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Other Pedagogical Approaches </a:t>
            </a:r>
            <a:br>
              <a:rPr lang="en-CA"/>
            </a:br>
            <a:r>
              <a:rPr lang="en-CA"/>
              <a:t>to Experiential Learning</a:t>
            </a:r>
          </a:p>
        </p:txBody>
      </p:sp>
    </p:spTree>
    <p:extLst>
      <p:ext uri="{BB962C8B-B14F-4D97-AF65-F5344CB8AC3E}">
        <p14:creationId xmlns:p14="http://schemas.microsoft.com/office/powerpoint/2010/main" val="823685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-944489"/>
            <a:ext cx="13149189" cy="876612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122875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LEARNING AND DEVELOPMENT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8F9147-EE3F-FA4E-BADF-C77D0C351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2363373"/>
          </a:xfrm>
        </p:spPr>
        <p:txBody>
          <a:bodyPr>
            <a:normAutofit/>
          </a:bodyPr>
          <a:lstStyle/>
          <a:p>
            <a:r>
              <a:rPr lang="en-US"/>
              <a:t>There are a wealth of other theories on </a:t>
            </a:r>
            <a:r>
              <a:rPr lang="en-US" b="1"/>
              <a:t>how students learn </a:t>
            </a:r>
            <a:br>
              <a:rPr lang="en-US" b="1"/>
            </a:br>
            <a:r>
              <a:rPr lang="en-US" b="1"/>
              <a:t>through experience</a:t>
            </a:r>
            <a:r>
              <a:rPr lang="en-US"/>
              <a:t>. </a:t>
            </a:r>
          </a:p>
          <a:p>
            <a:r>
              <a:rPr lang="en-US"/>
              <a:t>This section includes a brief reference to other popular learning </a:t>
            </a:r>
            <a:br>
              <a:rPr lang="en-US"/>
            </a:br>
            <a:r>
              <a:rPr lang="en-US"/>
              <a:t>theories commonly applied to student’s higher education learning experiences, including: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8D17B1-3CB7-904E-8550-BF6E2CD63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DEDAC9-C863-F645-9E26-3EBB2C6DF850}"/>
              </a:ext>
            </a:extLst>
          </p:cNvPr>
          <p:cNvSpPr/>
          <p:nvPr/>
        </p:nvSpPr>
        <p:spPr>
          <a:xfrm>
            <a:off x="8202414" y="3941338"/>
            <a:ext cx="3631333" cy="1692770"/>
          </a:xfrm>
          <a:prstGeom prst="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0000" tIns="234000" rIns="90000" bIns="90000">
            <a:noAutofit/>
          </a:bodyPr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</a:rPr>
              <a:t>Workplace Pedagogy</a:t>
            </a:r>
            <a:br>
              <a:rPr lang="en-US" sz="280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/>
              <a:t>(</a:t>
            </a:r>
            <a:r>
              <a:rPr lang="en-US" sz="1600" err="1"/>
              <a:t>Billett</a:t>
            </a:r>
            <a:r>
              <a:rPr lang="en-US" sz="1600"/>
              <a:t>, 2002)</a:t>
            </a:r>
            <a:endParaRPr lang="en-CA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37FC11-2678-7542-A2A4-E2DC0195E654}"/>
              </a:ext>
            </a:extLst>
          </p:cNvPr>
          <p:cNvSpPr/>
          <p:nvPr/>
        </p:nvSpPr>
        <p:spPr>
          <a:xfrm>
            <a:off x="4332260" y="3941339"/>
            <a:ext cx="3631333" cy="1692771"/>
          </a:xfrm>
          <a:prstGeom prst="rect">
            <a:avLst/>
          </a:prstGeom>
          <a:ln w="254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0000" tIns="234000" rIns="90000" bIns="90000">
            <a:no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Service Learning Theory</a:t>
            </a:r>
            <a:br>
              <a:rPr lang="en-US" sz="2800" b="1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1600"/>
              <a:t>(</a:t>
            </a:r>
            <a:r>
              <a:rPr lang="en-US" sz="1600" err="1"/>
              <a:t>Furco</a:t>
            </a:r>
            <a:r>
              <a:rPr lang="en-US" sz="1600"/>
              <a:t>, 1996)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B6FFF0-52DC-4A44-B89F-5F7EE20C4D99}"/>
              </a:ext>
            </a:extLst>
          </p:cNvPr>
          <p:cNvSpPr/>
          <p:nvPr/>
        </p:nvSpPr>
        <p:spPr>
          <a:xfrm>
            <a:off x="462106" y="3941338"/>
            <a:ext cx="3631333" cy="1692772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0" tIns="234000" rIns="90000" bIns="90000">
            <a:noAutofit/>
          </a:bodyPr>
          <a:lstStyle/>
          <a:p>
            <a:pPr algn="ctr"/>
            <a:r>
              <a:rPr lang="en-US" sz="2800" b="1">
                <a:solidFill>
                  <a:schemeClr val="bg2">
                    <a:lumMod val="75000"/>
                    <a:lumOff val="25000"/>
                  </a:schemeClr>
                </a:solidFill>
              </a:rPr>
              <a:t>Situated Learning Theory </a:t>
            </a:r>
            <a:r>
              <a:rPr lang="en-US" sz="2400" b="1">
                <a:solidFill>
                  <a:schemeClr val="bg2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b="1">
                <a:solidFill>
                  <a:schemeClr val="bg2">
                    <a:lumMod val="75000"/>
                    <a:lumOff val="25000"/>
                  </a:schemeClr>
                </a:solidFill>
              </a:rPr>
            </a:br>
            <a:r>
              <a:rPr lang="en-US" sz="1600"/>
              <a:t>(Stein, 1998) </a:t>
            </a:r>
          </a:p>
        </p:txBody>
      </p:sp>
    </p:spTree>
    <p:extLst>
      <p:ext uri="{BB962C8B-B14F-4D97-AF65-F5344CB8AC3E}">
        <p14:creationId xmlns:p14="http://schemas.microsoft.com/office/powerpoint/2010/main" val="750497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FF2343-2C18-488C-B075-70A91B431CF9}"/>
              </a:ext>
            </a:extLst>
          </p:cNvPr>
          <p:cNvCxnSpPr>
            <a:cxnSpLocks/>
          </p:cNvCxnSpPr>
          <p:nvPr/>
        </p:nvCxnSpPr>
        <p:spPr>
          <a:xfrm flipH="1">
            <a:off x="6425584" y="3992873"/>
            <a:ext cx="428656" cy="574246"/>
          </a:xfrm>
          <a:prstGeom prst="line">
            <a:avLst/>
          </a:prstGeom>
          <a:ln w="19050">
            <a:solidFill>
              <a:srgbClr val="0086A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8BF91A-F5E8-4323-877B-831EB0D39228}"/>
              </a:ext>
            </a:extLst>
          </p:cNvPr>
          <p:cNvCxnSpPr/>
          <p:nvPr/>
        </p:nvCxnSpPr>
        <p:spPr>
          <a:xfrm rot="1753061" flipV="1">
            <a:off x="4673612" y="5161395"/>
            <a:ext cx="488746" cy="28268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927C72-3430-4499-8967-8E60C053A385}"/>
              </a:ext>
            </a:extLst>
          </p:cNvPr>
          <p:cNvCxnSpPr/>
          <p:nvPr/>
        </p:nvCxnSpPr>
        <p:spPr>
          <a:xfrm rot="1753061">
            <a:off x="5279199" y="4094176"/>
            <a:ext cx="488746" cy="282685"/>
          </a:xfrm>
          <a:prstGeom prst="line">
            <a:avLst/>
          </a:prstGeom>
          <a:ln w="19050">
            <a:solidFill>
              <a:srgbClr val="1AA5B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8A3A4C-B18A-428E-982F-19E57C44E4CA}"/>
              </a:ext>
            </a:extLst>
          </p:cNvPr>
          <p:cNvCxnSpPr/>
          <p:nvPr/>
        </p:nvCxnSpPr>
        <p:spPr>
          <a:xfrm rot="1753061" flipH="1">
            <a:off x="6737956" y="5161394"/>
            <a:ext cx="488746" cy="282685"/>
          </a:xfrm>
          <a:prstGeom prst="line">
            <a:avLst/>
          </a:prstGeom>
          <a:ln w="19050">
            <a:solidFill>
              <a:srgbClr val="17649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F06D9FD-F699-4182-99BA-18F7E61E47AB}"/>
              </a:ext>
            </a:extLst>
          </p:cNvPr>
          <p:cNvSpPr/>
          <p:nvPr/>
        </p:nvSpPr>
        <p:spPr>
          <a:xfrm rot="1753061">
            <a:off x="5113169" y="4191457"/>
            <a:ext cx="1648569" cy="1644673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9000"/>
              </a:lnSpc>
            </a:pPr>
            <a:endParaRPr lang="en-US" sz="1800">
              <a:solidFill>
                <a:srgbClr val="106C9B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SITUATED LEARNING THEORY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2393571-FD3B-7248-8BFD-9928E49EFA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Situated Learning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1D35D837-94DB-C448-87F2-965913397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06"/>
            <a:ext cx="10515600" cy="87981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/>
              <a:t>Situated learning theory emphasizes the role that </a:t>
            </a:r>
            <a:br>
              <a:rPr lang="en-US"/>
            </a:br>
            <a:r>
              <a:rPr lang="en-US" b="1"/>
              <a:t>environment </a:t>
            </a:r>
            <a:r>
              <a:rPr lang="en-US"/>
              <a:t>and</a:t>
            </a:r>
            <a:r>
              <a:rPr lang="en-US" b="1"/>
              <a:t> context </a:t>
            </a:r>
            <a:r>
              <a:rPr lang="en-US"/>
              <a:t>play in </a:t>
            </a:r>
            <a:r>
              <a:rPr lang="en-US" b="1"/>
              <a:t>conditioning learning </a:t>
            </a:r>
            <a:r>
              <a:rPr lang="en-US"/>
              <a:t>and </a:t>
            </a:r>
            <a:r>
              <a:rPr lang="en-US" b="1"/>
              <a:t>knowledge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A6DE42B-8396-E544-A2AF-0EA496BB33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62518" y="5999092"/>
            <a:ext cx="2091281" cy="355600"/>
          </a:xfrm>
        </p:spPr>
        <p:txBody>
          <a:bodyPr/>
          <a:lstStyle/>
          <a:p>
            <a:pPr algn="r"/>
            <a:r>
              <a:rPr lang="en-US" sz="1400">
                <a:solidFill>
                  <a:schemeClr val="tx1"/>
                </a:solidFill>
              </a:rPr>
              <a:t>(Stein, 1998)</a:t>
            </a:r>
          </a:p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56D02A-599D-1145-B90E-72C182B87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8B1CB1-0E81-414B-92C3-FE3B312291B9}"/>
              </a:ext>
            </a:extLst>
          </p:cNvPr>
          <p:cNvSpPr/>
          <p:nvPr/>
        </p:nvSpPr>
        <p:spPr>
          <a:xfrm>
            <a:off x="1949840" y="5005830"/>
            <a:ext cx="1483874" cy="4210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9000"/>
              </a:lnSpc>
              <a:spcAft>
                <a:spcPts val="200"/>
              </a:spcAft>
            </a:pPr>
            <a:r>
              <a:rPr lang="en-US" b="1">
                <a:latin typeface="+mj-lt"/>
              </a:rPr>
              <a:t>Content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D1EC2D-4064-4F1F-A971-87A3E5BC2695}"/>
              </a:ext>
            </a:extLst>
          </p:cNvPr>
          <p:cNvSpPr/>
          <p:nvPr/>
        </p:nvSpPr>
        <p:spPr>
          <a:xfrm>
            <a:off x="7689892" y="2924102"/>
            <a:ext cx="3511508" cy="7496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9000"/>
              </a:lnSpc>
              <a:spcAft>
                <a:spcPts val="200"/>
              </a:spcAft>
            </a:pPr>
            <a:r>
              <a:rPr lang="en-US" b="1">
                <a:latin typeface="+mj-lt"/>
              </a:rPr>
              <a:t>Community </a:t>
            </a:r>
            <a:br>
              <a:rPr lang="en-US" b="1">
                <a:latin typeface="+mj-lt"/>
              </a:rPr>
            </a:br>
            <a:r>
              <a:rPr lang="en-US" b="1">
                <a:latin typeface="+mj-lt"/>
              </a:rPr>
              <a:t>of Practice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0744D2-BAA8-4B05-A80A-E2C9956D1188}"/>
              </a:ext>
            </a:extLst>
          </p:cNvPr>
          <p:cNvSpPr/>
          <p:nvPr/>
        </p:nvSpPr>
        <p:spPr>
          <a:xfrm>
            <a:off x="1054084" y="2924102"/>
            <a:ext cx="3426245" cy="7496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9000"/>
              </a:lnSpc>
              <a:spcAft>
                <a:spcPts val="200"/>
              </a:spcAft>
            </a:pPr>
            <a:r>
              <a:rPr lang="en-US" b="1">
                <a:latin typeface="+mj-lt"/>
              </a:rPr>
              <a:t>Authentic </a:t>
            </a:r>
            <a:br>
              <a:rPr lang="en-US" b="1">
                <a:latin typeface="+mj-lt"/>
              </a:rPr>
            </a:br>
            <a:r>
              <a:rPr lang="en-US" b="1">
                <a:latin typeface="+mj-lt"/>
              </a:rPr>
              <a:t>Context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E5E06C-CFB4-453C-A1EB-0ECA7E8AA4C0}"/>
              </a:ext>
            </a:extLst>
          </p:cNvPr>
          <p:cNvSpPr/>
          <p:nvPr/>
        </p:nvSpPr>
        <p:spPr>
          <a:xfrm>
            <a:off x="8400006" y="5005830"/>
            <a:ext cx="2091280" cy="4210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9000"/>
              </a:lnSpc>
              <a:spcAft>
                <a:spcPts val="200"/>
              </a:spcAft>
            </a:pPr>
            <a:r>
              <a:rPr lang="en-US" b="1">
                <a:latin typeface="+mj-lt"/>
              </a:rPr>
              <a:t>Participation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063AAE-2971-A747-95E1-E34D1851C881}"/>
              </a:ext>
            </a:extLst>
          </p:cNvPr>
          <p:cNvGrpSpPr/>
          <p:nvPr/>
        </p:nvGrpSpPr>
        <p:grpSpPr>
          <a:xfrm>
            <a:off x="7249102" y="4666614"/>
            <a:ext cx="1024897" cy="1024897"/>
            <a:chOff x="7199357" y="4227012"/>
            <a:chExt cx="1272246" cy="127224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10EC6DF-D2A2-4D43-ACBB-69C4FA422E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53061">
              <a:off x="7199357" y="4227012"/>
              <a:ext cx="1272246" cy="1272246"/>
            </a:xfrm>
            <a:prstGeom prst="ellipse">
              <a:avLst/>
            </a:prstGeom>
            <a:solidFill>
              <a:srgbClr val="1764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FB0EF1D-D617-4375-AEDC-B60846B11D8C}"/>
                </a:ext>
              </a:extLst>
            </p:cNvPr>
            <p:cNvGrpSpPr/>
            <p:nvPr/>
          </p:nvGrpSpPr>
          <p:grpSpPr>
            <a:xfrm>
              <a:off x="7464955" y="4440080"/>
              <a:ext cx="729528" cy="734242"/>
              <a:chOff x="7933614" y="4123581"/>
              <a:chExt cx="1228725" cy="1236665"/>
            </a:xfrm>
          </p:grpSpPr>
          <p:sp>
            <p:nvSpPr>
              <p:cNvPr id="31" name="Freeform 79">
                <a:extLst>
                  <a:ext uri="{FF2B5EF4-FFF2-40B4-BE49-F238E27FC236}">
                    <a16:creationId xmlns:a16="http://schemas.microsoft.com/office/drawing/2014/main" id="{F8D1D02C-9CEE-4DA0-9ED6-BAAADB211A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81253" y="4123581"/>
                <a:ext cx="234951" cy="234949"/>
              </a:xfrm>
              <a:custGeom>
                <a:avLst/>
                <a:gdLst>
                  <a:gd name="T0" fmla="*/ 22 w 43"/>
                  <a:gd name="T1" fmla="*/ 43 h 43"/>
                  <a:gd name="T2" fmla="*/ 43 w 43"/>
                  <a:gd name="T3" fmla="*/ 21 h 43"/>
                  <a:gd name="T4" fmla="*/ 22 w 43"/>
                  <a:gd name="T5" fmla="*/ 0 h 43"/>
                  <a:gd name="T6" fmla="*/ 0 w 43"/>
                  <a:gd name="T7" fmla="*/ 21 h 43"/>
                  <a:gd name="T8" fmla="*/ 22 w 43"/>
                  <a:gd name="T9" fmla="*/ 43 h 43"/>
                  <a:gd name="T10" fmla="*/ 22 w 43"/>
                  <a:gd name="T11" fmla="*/ 5 h 43"/>
                  <a:gd name="T12" fmla="*/ 39 w 43"/>
                  <a:gd name="T13" fmla="*/ 21 h 43"/>
                  <a:gd name="T14" fmla="*/ 22 w 43"/>
                  <a:gd name="T15" fmla="*/ 38 h 43"/>
                  <a:gd name="T16" fmla="*/ 5 w 43"/>
                  <a:gd name="T17" fmla="*/ 21 h 43"/>
                  <a:gd name="T18" fmla="*/ 22 w 43"/>
                  <a:gd name="T19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3">
                    <a:moveTo>
                      <a:pt x="22" y="43"/>
                    </a:moveTo>
                    <a:cubicBezTo>
                      <a:pt x="34" y="43"/>
                      <a:pt x="43" y="33"/>
                      <a:pt x="43" y="21"/>
                    </a:cubicBezTo>
                    <a:cubicBezTo>
                      <a:pt x="43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lose/>
                    <a:moveTo>
                      <a:pt x="22" y="5"/>
                    </a:moveTo>
                    <a:cubicBezTo>
                      <a:pt x="31" y="5"/>
                      <a:pt x="39" y="12"/>
                      <a:pt x="39" y="21"/>
                    </a:cubicBezTo>
                    <a:cubicBezTo>
                      <a:pt x="39" y="31"/>
                      <a:pt x="31" y="38"/>
                      <a:pt x="22" y="38"/>
                    </a:cubicBezTo>
                    <a:cubicBezTo>
                      <a:pt x="12" y="38"/>
                      <a:pt x="5" y="31"/>
                      <a:pt x="5" y="21"/>
                    </a:cubicBezTo>
                    <a:cubicBezTo>
                      <a:pt x="5" y="12"/>
                      <a:pt x="12" y="5"/>
                      <a:pt x="22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3200"/>
              </a:p>
            </p:txBody>
          </p:sp>
          <p:sp>
            <p:nvSpPr>
              <p:cNvPr id="32" name="Freeform 80">
                <a:extLst>
                  <a:ext uri="{FF2B5EF4-FFF2-40B4-BE49-F238E27FC236}">
                    <a16:creationId xmlns:a16="http://schemas.microsoft.com/office/drawing/2014/main" id="{FE21E04F-BE92-4F64-91B9-559D46C2BA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74989" y="4123581"/>
                <a:ext cx="234951" cy="234949"/>
              </a:xfrm>
              <a:custGeom>
                <a:avLst/>
                <a:gdLst>
                  <a:gd name="T0" fmla="*/ 22 w 43"/>
                  <a:gd name="T1" fmla="*/ 43 h 43"/>
                  <a:gd name="T2" fmla="*/ 43 w 43"/>
                  <a:gd name="T3" fmla="*/ 21 h 43"/>
                  <a:gd name="T4" fmla="*/ 22 w 43"/>
                  <a:gd name="T5" fmla="*/ 0 h 43"/>
                  <a:gd name="T6" fmla="*/ 0 w 43"/>
                  <a:gd name="T7" fmla="*/ 21 h 43"/>
                  <a:gd name="T8" fmla="*/ 22 w 43"/>
                  <a:gd name="T9" fmla="*/ 43 h 43"/>
                  <a:gd name="T10" fmla="*/ 22 w 43"/>
                  <a:gd name="T11" fmla="*/ 5 h 43"/>
                  <a:gd name="T12" fmla="*/ 39 w 43"/>
                  <a:gd name="T13" fmla="*/ 21 h 43"/>
                  <a:gd name="T14" fmla="*/ 22 w 43"/>
                  <a:gd name="T15" fmla="*/ 38 h 43"/>
                  <a:gd name="T16" fmla="*/ 5 w 43"/>
                  <a:gd name="T17" fmla="*/ 21 h 43"/>
                  <a:gd name="T18" fmla="*/ 22 w 43"/>
                  <a:gd name="T19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3">
                    <a:moveTo>
                      <a:pt x="22" y="43"/>
                    </a:moveTo>
                    <a:cubicBezTo>
                      <a:pt x="34" y="43"/>
                      <a:pt x="43" y="33"/>
                      <a:pt x="43" y="21"/>
                    </a:cubicBezTo>
                    <a:cubicBezTo>
                      <a:pt x="43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lose/>
                    <a:moveTo>
                      <a:pt x="22" y="5"/>
                    </a:moveTo>
                    <a:cubicBezTo>
                      <a:pt x="31" y="5"/>
                      <a:pt x="39" y="12"/>
                      <a:pt x="39" y="21"/>
                    </a:cubicBezTo>
                    <a:cubicBezTo>
                      <a:pt x="39" y="31"/>
                      <a:pt x="31" y="38"/>
                      <a:pt x="22" y="38"/>
                    </a:cubicBezTo>
                    <a:cubicBezTo>
                      <a:pt x="13" y="38"/>
                      <a:pt x="5" y="31"/>
                      <a:pt x="5" y="21"/>
                    </a:cubicBezTo>
                    <a:cubicBezTo>
                      <a:pt x="5" y="12"/>
                      <a:pt x="13" y="5"/>
                      <a:pt x="22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3200"/>
              </a:p>
            </p:txBody>
          </p:sp>
          <p:sp>
            <p:nvSpPr>
              <p:cNvPr id="33" name="Freeform 81">
                <a:extLst>
                  <a:ext uri="{FF2B5EF4-FFF2-40B4-BE49-F238E27FC236}">
                    <a16:creationId xmlns:a16="http://schemas.microsoft.com/office/drawing/2014/main" id="{4C8BDABA-A7D1-402F-B161-5EB3AEBEC7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33614" y="4385522"/>
                <a:ext cx="1228725" cy="974724"/>
              </a:xfrm>
              <a:custGeom>
                <a:avLst/>
                <a:gdLst>
                  <a:gd name="T0" fmla="*/ 205 w 225"/>
                  <a:gd name="T1" fmla="*/ 13 h 178"/>
                  <a:gd name="T2" fmla="*/ 151 w 225"/>
                  <a:gd name="T3" fmla="*/ 13 h 178"/>
                  <a:gd name="T4" fmla="*/ 112 w 225"/>
                  <a:gd name="T5" fmla="*/ 60 h 178"/>
                  <a:gd name="T6" fmla="*/ 74 w 225"/>
                  <a:gd name="T7" fmla="*/ 13 h 178"/>
                  <a:gd name="T8" fmla="*/ 19 w 225"/>
                  <a:gd name="T9" fmla="*/ 13 h 178"/>
                  <a:gd name="T10" fmla="*/ 2 w 225"/>
                  <a:gd name="T11" fmla="*/ 54 h 178"/>
                  <a:gd name="T12" fmla="*/ 26 w 225"/>
                  <a:gd name="T13" fmla="*/ 94 h 178"/>
                  <a:gd name="T14" fmla="*/ 36 w 225"/>
                  <a:gd name="T15" fmla="*/ 178 h 178"/>
                  <a:gd name="T16" fmla="*/ 53 w 225"/>
                  <a:gd name="T17" fmla="*/ 169 h 178"/>
                  <a:gd name="T18" fmla="*/ 74 w 225"/>
                  <a:gd name="T19" fmla="*/ 169 h 178"/>
                  <a:gd name="T20" fmla="*/ 77 w 225"/>
                  <a:gd name="T21" fmla="*/ 60 h 178"/>
                  <a:gd name="T22" fmla="*/ 112 w 225"/>
                  <a:gd name="T23" fmla="*/ 78 h 178"/>
                  <a:gd name="T24" fmla="*/ 147 w 225"/>
                  <a:gd name="T25" fmla="*/ 61 h 178"/>
                  <a:gd name="T26" fmla="*/ 151 w 225"/>
                  <a:gd name="T27" fmla="*/ 169 h 178"/>
                  <a:gd name="T28" fmla="*/ 171 w 225"/>
                  <a:gd name="T29" fmla="*/ 169 h 178"/>
                  <a:gd name="T30" fmla="*/ 189 w 225"/>
                  <a:gd name="T31" fmla="*/ 178 h 178"/>
                  <a:gd name="T32" fmla="*/ 199 w 225"/>
                  <a:gd name="T33" fmla="*/ 169 h 178"/>
                  <a:gd name="T34" fmla="*/ 207 w 225"/>
                  <a:gd name="T35" fmla="*/ 90 h 178"/>
                  <a:gd name="T36" fmla="*/ 81 w 225"/>
                  <a:gd name="T37" fmla="*/ 57 h 178"/>
                  <a:gd name="T38" fmla="*/ 68 w 225"/>
                  <a:gd name="T39" fmla="*/ 24 h 178"/>
                  <a:gd name="T40" fmla="*/ 66 w 225"/>
                  <a:gd name="T41" fmla="*/ 44 h 178"/>
                  <a:gd name="T42" fmla="*/ 69 w 225"/>
                  <a:gd name="T43" fmla="*/ 147 h 178"/>
                  <a:gd name="T44" fmla="*/ 69 w 225"/>
                  <a:gd name="T45" fmla="*/ 169 h 178"/>
                  <a:gd name="T46" fmla="*/ 52 w 225"/>
                  <a:gd name="T47" fmla="*/ 92 h 178"/>
                  <a:gd name="T48" fmla="*/ 41 w 225"/>
                  <a:gd name="T49" fmla="*/ 168 h 178"/>
                  <a:gd name="T50" fmla="*/ 30 w 225"/>
                  <a:gd name="T51" fmla="*/ 169 h 178"/>
                  <a:gd name="T52" fmla="*/ 31 w 225"/>
                  <a:gd name="T53" fmla="*/ 92 h 178"/>
                  <a:gd name="T54" fmla="*/ 31 w 225"/>
                  <a:gd name="T55" fmla="*/ 76 h 178"/>
                  <a:gd name="T56" fmla="*/ 27 w 225"/>
                  <a:gd name="T57" fmla="*/ 35 h 178"/>
                  <a:gd name="T58" fmla="*/ 23 w 225"/>
                  <a:gd name="T59" fmla="*/ 68 h 178"/>
                  <a:gd name="T60" fmla="*/ 27 w 225"/>
                  <a:gd name="T61" fmla="*/ 80 h 178"/>
                  <a:gd name="T62" fmla="*/ 26 w 225"/>
                  <a:gd name="T63" fmla="*/ 89 h 178"/>
                  <a:gd name="T64" fmla="*/ 6 w 225"/>
                  <a:gd name="T65" fmla="*/ 42 h 178"/>
                  <a:gd name="T66" fmla="*/ 48 w 225"/>
                  <a:gd name="T67" fmla="*/ 4 h 178"/>
                  <a:gd name="T68" fmla="*/ 88 w 225"/>
                  <a:gd name="T69" fmla="*/ 47 h 178"/>
                  <a:gd name="T70" fmla="*/ 110 w 225"/>
                  <a:gd name="T71" fmla="*/ 64 h 178"/>
                  <a:gd name="T72" fmla="*/ 114 w 225"/>
                  <a:gd name="T73" fmla="*/ 72 h 178"/>
                  <a:gd name="T74" fmla="*/ 26 w 225"/>
                  <a:gd name="T75" fmla="*/ 43 h 178"/>
                  <a:gd name="T76" fmla="*/ 26 w 225"/>
                  <a:gd name="T77" fmla="*/ 43 h 178"/>
                  <a:gd name="T78" fmla="*/ 198 w 225"/>
                  <a:gd name="T79" fmla="*/ 89 h 178"/>
                  <a:gd name="T80" fmla="*/ 198 w 225"/>
                  <a:gd name="T81" fmla="*/ 80 h 178"/>
                  <a:gd name="T82" fmla="*/ 202 w 225"/>
                  <a:gd name="T83" fmla="*/ 68 h 178"/>
                  <a:gd name="T84" fmla="*/ 198 w 225"/>
                  <a:gd name="T85" fmla="*/ 35 h 178"/>
                  <a:gd name="T86" fmla="*/ 194 w 225"/>
                  <a:gd name="T87" fmla="*/ 76 h 178"/>
                  <a:gd name="T88" fmla="*/ 194 w 225"/>
                  <a:gd name="T89" fmla="*/ 92 h 178"/>
                  <a:gd name="T90" fmla="*/ 195 w 225"/>
                  <a:gd name="T91" fmla="*/ 169 h 178"/>
                  <a:gd name="T92" fmla="*/ 183 w 225"/>
                  <a:gd name="T93" fmla="*/ 168 h 178"/>
                  <a:gd name="T94" fmla="*/ 173 w 225"/>
                  <a:gd name="T95" fmla="*/ 92 h 178"/>
                  <a:gd name="T96" fmla="*/ 155 w 225"/>
                  <a:gd name="T97" fmla="*/ 169 h 178"/>
                  <a:gd name="T98" fmla="*/ 156 w 225"/>
                  <a:gd name="T99" fmla="*/ 147 h 178"/>
                  <a:gd name="T100" fmla="*/ 159 w 225"/>
                  <a:gd name="T101" fmla="*/ 44 h 178"/>
                  <a:gd name="T102" fmla="*/ 157 w 225"/>
                  <a:gd name="T103" fmla="*/ 24 h 178"/>
                  <a:gd name="T104" fmla="*/ 144 w 225"/>
                  <a:gd name="T105" fmla="*/ 57 h 178"/>
                  <a:gd name="T106" fmla="*/ 117 w 225"/>
                  <a:gd name="T107" fmla="*/ 63 h 178"/>
                  <a:gd name="T108" fmla="*/ 137 w 225"/>
                  <a:gd name="T109" fmla="*/ 47 h 178"/>
                  <a:gd name="T110" fmla="*/ 177 w 225"/>
                  <a:gd name="T111" fmla="*/ 4 h 178"/>
                  <a:gd name="T112" fmla="*/ 218 w 225"/>
                  <a:gd name="T113" fmla="*/ 42 h 178"/>
                  <a:gd name="T114" fmla="*/ 203 w 225"/>
                  <a:gd name="T115" fmla="*/ 5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5" h="178">
                    <a:moveTo>
                      <a:pt x="222" y="40"/>
                    </a:moveTo>
                    <a:cubicBezTo>
                      <a:pt x="222" y="40"/>
                      <a:pt x="222" y="40"/>
                      <a:pt x="222" y="40"/>
                    </a:cubicBezTo>
                    <a:cubicBezTo>
                      <a:pt x="205" y="13"/>
                      <a:pt x="205" y="13"/>
                      <a:pt x="205" y="13"/>
                    </a:cubicBezTo>
                    <a:cubicBezTo>
                      <a:pt x="199" y="4"/>
                      <a:pt x="195" y="0"/>
                      <a:pt x="177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58" y="0"/>
                      <a:pt x="154" y="8"/>
                      <a:pt x="151" y="13"/>
                    </a:cubicBezTo>
                    <a:cubicBezTo>
                      <a:pt x="151" y="13"/>
                      <a:pt x="151" y="13"/>
                      <a:pt x="151" y="13"/>
                    </a:cubicBezTo>
                    <a:cubicBezTo>
                      <a:pt x="147" y="20"/>
                      <a:pt x="135" y="41"/>
                      <a:pt x="133" y="44"/>
                    </a:cubicBezTo>
                    <a:cubicBezTo>
                      <a:pt x="131" y="46"/>
                      <a:pt x="119" y="55"/>
                      <a:pt x="112" y="60"/>
                    </a:cubicBezTo>
                    <a:cubicBezTo>
                      <a:pt x="107" y="56"/>
                      <a:pt x="98" y="49"/>
                      <a:pt x="92" y="44"/>
                    </a:cubicBezTo>
                    <a:cubicBezTo>
                      <a:pt x="90" y="41"/>
                      <a:pt x="77" y="20"/>
                      <a:pt x="74" y="13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1" y="8"/>
                      <a:pt x="66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9" y="0"/>
                      <a:pt x="26" y="4"/>
                      <a:pt x="19" y="13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0" y="44"/>
                      <a:pt x="0" y="49"/>
                      <a:pt x="2" y="54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9" y="92"/>
                      <a:pt x="21" y="94"/>
                      <a:pt x="25" y="94"/>
                    </a:cubicBezTo>
                    <a:cubicBezTo>
                      <a:pt x="25" y="94"/>
                      <a:pt x="25" y="94"/>
                      <a:pt x="26" y="94"/>
                    </a:cubicBezTo>
                    <a:cubicBezTo>
                      <a:pt x="25" y="153"/>
                      <a:pt x="25" y="167"/>
                      <a:pt x="25" y="169"/>
                    </a:cubicBezTo>
                    <a:cubicBezTo>
                      <a:pt x="25" y="169"/>
                      <a:pt x="25" y="169"/>
                      <a:pt x="25" y="169"/>
                    </a:cubicBezTo>
                    <a:cubicBezTo>
                      <a:pt x="26" y="174"/>
                      <a:pt x="30" y="178"/>
                      <a:pt x="36" y="178"/>
                    </a:cubicBezTo>
                    <a:cubicBezTo>
                      <a:pt x="41" y="177"/>
                      <a:pt x="46" y="173"/>
                      <a:pt x="46" y="169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53" y="169"/>
                      <a:pt x="53" y="169"/>
                      <a:pt x="53" y="169"/>
                    </a:cubicBezTo>
                    <a:cubicBezTo>
                      <a:pt x="54" y="173"/>
                      <a:pt x="58" y="177"/>
                      <a:pt x="63" y="178"/>
                    </a:cubicBezTo>
                    <a:cubicBezTo>
                      <a:pt x="64" y="178"/>
                      <a:pt x="64" y="178"/>
                      <a:pt x="64" y="178"/>
                    </a:cubicBezTo>
                    <a:cubicBezTo>
                      <a:pt x="69" y="178"/>
                      <a:pt x="73" y="174"/>
                      <a:pt x="74" y="169"/>
                    </a:cubicBezTo>
                    <a:cubicBezTo>
                      <a:pt x="74" y="169"/>
                      <a:pt x="74" y="169"/>
                      <a:pt x="74" y="169"/>
                    </a:cubicBezTo>
                    <a:cubicBezTo>
                      <a:pt x="74" y="166"/>
                      <a:pt x="72" y="100"/>
                      <a:pt x="71" y="51"/>
                    </a:cubicBezTo>
                    <a:cubicBezTo>
                      <a:pt x="77" y="60"/>
                      <a:pt x="77" y="60"/>
                      <a:pt x="77" y="60"/>
                    </a:cubicBezTo>
                    <a:cubicBezTo>
                      <a:pt x="77" y="60"/>
                      <a:pt x="78" y="61"/>
                      <a:pt x="78" y="61"/>
                    </a:cubicBezTo>
                    <a:cubicBezTo>
                      <a:pt x="107" y="77"/>
                      <a:pt x="107" y="77"/>
                      <a:pt x="107" y="77"/>
                    </a:cubicBezTo>
                    <a:cubicBezTo>
                      <a:pt x="108" y="78"/>
                      <a:pt x="110" y="78"/>
                      <a:pt x="112" y="78"/>
                    </a:cubicBezTo>
                    <a:cubicBezTo>
                      <a:pt x="113" y="78"/>
                      <a:pt x="113" y="78"/>
                      <a:pt x="114" y="78"/>
                    </a:cubicBezTo>
                    <a:cubicBezTo>
                      <a:pt x="115" y="78"/>
                      <a:pt x="117" y="78"/>
                      <a:pt x="118" y="77"/>
                    </a:cubicBezTo>
                    <a:cubicBezTo>
                      <a:pt x="147" y="61"/>
                      <a:pt x="147" y="61"/>
                      <a:pt x="147" y="61"/>
                    </a:cubicBezTo>
                    <a:cubicBezTo>
                      <a:pt x="147" y="61"/>
                      <a:pt x="147" y="60"/>
                      <a:pt x="147" y="60"/>
                    </a:cubicBezTo>
                    <a:cubicBezTo>
                      <a:pt x="154" y="51"/>
                      <a:pt x="154" y="51"/>
                      <a:pt x="154" y="51"/>
                    </a:cubicBezTo>
                    <a:cubicBezTo>
                      <a:pt x="152" y="100"/>
                      <a:pt x="151" y="166"/>
                      <a:pt x="151" y="169"/>
                    </a:cubicBezTo>
                    <a:cubicBezTo>
                      <a:pt x="151" y="169"/>
                      <a:pt x="151" y="169"/>
                      <a:pt x="151" y="169"/>
                    </a:cubicBezTo>
                    <a:cubicBezTo>
                      <a:pt x="151" y="174"/>
                      <a:pt x="156" y="178"/>
                      <a:pt x="161" y="178"/>
                    </a:cubicBezTo>
                    <a:cubicBezTo>
                      <a:pt x="167" y="177"/>
                      <a:pt x="171" y="173"/>
                      <a:pt x="171" y="169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79" y="169"/>
                      <a:pt x="179" y="169"/>
                      <a:pt x="179" y="169"/>
                    </a:cubicBezTo>
                    <a:cubicBezTo>
                      <a:pt x="179" y="173"/>
                      <a:pt x="183" y="177"/>
                      <a:pt x="189" y="178"/>
                    </a:cubicBezTo>
                    <a:cubicBezTo>
                      <a:pt x="189" y="178"/>
                      <a:pt x="189" y="178"/>
                      <a:pt x="189" y="178"/>
                    </a:cubicBezTo>
                    <a:cubicBezTo>
                      <a:pt x="194" y="178"/>
                      <a:pt x="199" y="174"/>
                      <a:pt x="199" y="169"/>
                    </a:cubicBezTo>
                    <a:cubicBezTo>
                      <a:pt x="199" y="169"/>
                      <a:pt x="199" y="169"/>
                      <a:pt x="199" y="169"/>
                    </a:cubicBezTo>
                    <a:cubicBezTo>
                      <a:pt x="199" y="167"/>
                      <a:pt x="199" y="153"/>
                      <a:pt x="199" y="94"/>
                    </a:cubicBezTo>
                    <a:cubicBezTo>
                      <a:pt x="199" y="94"/>
                      <a:pt x="200" y="94"/>
                      <a:pt x="200" y="94"/>
                    </a:cubicBezTo>
                    <a:cubicBezTo>
                      <a:pt x="203" y="94"/>
                      <a:pt x="206" y="92"/>
                      <a:pt x="207" y="90"/>
                    </a:cubicBezTo>
                    <a:cubicBezTo>
                      <a:pt x="223" y="54"/>
                      <a:pt x="223" y="54"/>
                      <a:pt x="223" y="54"/>
                    </a:cubicBezTo>
                    <a:cubicBezTo>
                      <a:pt x="225" y="49"/>
                      <a:pt x="225" y="44"/>
                      <a:pt x="222" y="40"/>
                    </a:cubicBezTo>
                    <a:close/>
                    <a:moveTo>
                      <a:pt x="81" y="57"/>
                    </a:moveTo>
                    <a:cubicBezTo>
                      <a:pt x="71" y="43"/>
                      <a:pt x="71" y="43"/>
                      <a:pt x="71" y="43"/>
                    </a:cubicBezTo>
                    <a:cubicBezTo>
                      <a:pt x="71" y="37"/>
                      <a:pt x="70" y="32"/>
                      <a:pt x="70" y="27"/>
                    </a:cubicBezTo>
                    <a:cubicBezTo>
                      <a:pt x="70" y="25"/>
                      <a:pt x="69" y="24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4"/>
                      <a:pt x="66" y="25"/>
                      <a:pt x="66" y="27"/>
                    </a:cubicBezTo>
                    <a:cubicBezTo>
                      <a:pt x="66" y="27"/>
                      <a:pt x="66" y="33"/>
                      <a:pt x="66" y="44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58"/>
                      <a:pt x="67" y="78"/>
                      <a:pt x="67" y="98"/>
                    </a:cubicBezTo>
                    <a:cubicBezTo>
                      <a:pt x="68" y="116"/>
                      <a:pt x="68" y="133"/>
                      <a:pt x="69" y="147"/>
                    </a:cubicBezTo>
                    <a:cubicBezTo>
                      <a:pt x="69" y="153"/>
                      <a:pt x="69" y="159"/>
                      <a:pt x="69" y="163"/>
                    </a:cubicBezTo>
                    <a:cubicBezTo>
                      <a:pt x="69" y="166"/>
                      <a:pt x="69" y="167"/>
                      <a:pt x="69" y="169"/>
                    </a:cubicBezTo>
                    <a:cubicBezTo>
                      <a:pt x="69" y="169"/>
                      <a:pt x="69" y="169"/>
                      <a:pt x="69" y="169"/>
                    </a:cubicBezTo>
                    <a:cubicBezTo>
                      <a:pt x="69" y="171"/>
                      <a:pt x="67" y="173"/>
                      <a:pt x="64" y="173"/>
                    </a:cubicBezTo>
                    <a:cubicBezTo>
                      <a:pt x="61" y="173"/>
                      <a:pt x="58" y="171"/>
                      <a:pt x="58" y="168"/>
                    </a:cubicBezTo>
                    <a:cubicBezTo>
                      <a:pt x="52" y="92"/>
                      <a:pt x="52" y="92"/>
                      <a:pt x="52" y="92"/>
                    </a:cubicBezTo>
                    <a:cubicBezTo>
                      <a:pt x="52" y="91"/>
                      <a:pt x="51" y="90"/>
                      <a:pt x="50" y="90"/>
                    </a:cubicBezTo>
                    <a:cubicBezTo>
                      <a:pt x="48" y="90"/>
                      <a:pt x="47" y="91"/>
                      <a:pt x="47" y="92"/>
                    </a:cubicBezTo>
                    <a:cubicBezTo>
                      <a:pt x="41" y="168"/>
                      <a:pt x="41" y="168"/>
                      <a:pt x="41" y="168"/>
                    </a:cubicBezTo>
                    <a:cubicBezTo>
                      <a:pt x="41" y="171"/>
                      <a:pt x="39" y="173"/>
                      <a:pt x="36" y="173"/>
                    </a:cubicBezTo>
                    <a:cubicBezTo>
                      <a:pt x="33" y="173"/>
                      <a:pt x="30" y="171"/>
                      <a:pt x="30" y="169"/>
                    </a:cubicBezTo>
                    <a:cubicBezTo>
                      <a:pt x="30" y="169"/>
                      <a:pt x="30" y="169"/>
                      <a:pt x="30" y="169"/>
                    </a:cubicBezTo>
                    <a:cubicBezTo>
                      <a:pt x="30" y="167"/>
                      <a:pt x="30" y="165"/>
                      <a:pt x="30" y="162"/>
                    </a:cubicBezTo>
                    <a:cubicBezTo>
                      <a:pt x="30" y="157"/>
                      <a:pt x="30" y="151"/>
                      <a:pt x="30" y="144"/>
                    </a:cubicBezTo>
                    <a:cubicBezTo>
                      <a:pt x="30" y="129"/>
                      <a:pt x="30" y="110"/>
                      <a:pt x="31" y="92"/>
                    </a:cubicBezTo>
                    <a:cubicBezTo>
                      <a:pt x="33" y="90"/>
                      <a:pt x="34" y="87"/>
                      <a:pt x="33" y="84"/>
                    </a:cubicBezTo>
                    <a:cubicBezTo>
                      <a:pt x="33" y="84"/>
                      <a:pt x="33" y="84"/>
                      <a:pt x="33" y="83"/>
                    </a:cubicBezTo>
                    <a:cubicBezTo>
                      <a:pt x="33" y="83"/>
                      <a:pt x="32" y="80"/>
                      <a:pt x="31" y="76"/>
                    </a:cubicBezTo>
                    <a:cubicBezTo>
                      <a:pt x="31" y="50"/>
                      <a:pt x="31" y="36"/>
                      <a:pt x="31" y="36"/>
                    </a:cubicBezTo>
                    <a:cubicBezTo>
                      <a:pt x="31" y="35"/>
                      <a:pt x="30" y="34"/>
                      <a:pt x="29" y="34"/>
                    </a:cubicBezTo>
                    <a:cubicBezTo>
                      <a:pt x="28" y="34"/>
                      <a:pt x="27" y="34"/>
                      <a:pt x="27" y="35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9"/>
                      <a:pt x="17" y="50"/>
                    </a:cubicBezTo>
                    <a:cubicBezTo>
                      <a:pt x="17" y="50"/>
                      <a:pt x="20" y="59"/>
                      <a:pt x="23" y="68"/>
                    </a:cubicBezTo>
                    <a:cubicBezTo>
                      <a:pt x="24" y="71"/>
                      <a:pt x="25" y="74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8"/>
                      <a:pt x="27" y="79"/>
                      <a:pt x="27" y="80"/>
                    </a:cubicBezTo>
                    <a:cubicBezTo>
                      <a:pt x="28" y="82"/>
                      <a:pt x="28" y="84"/>
                      <a:pt x="29" y="8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7"/>
                      <a:pt x="28" y="88"/>
                      <a:pt x="26" y="89"/>
                    </a:cubicBezTo>
                    <a:cubicBezTo>
                      <a:pt x="24" y="90"/>
                      <a:pt x="22" y="89"/>
                      <a:pt x="21" y="88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5" y="49"/>
                      <a:pt x="5" y="45"/>
                      <a:pt x="6" y="42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9" y="8"/>
                      <a:pt x="31" y="4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64" y="4"/>
                      <a:pt x="67" y="11"/>
                      <a:pt x="69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4" y="22"/>
                      <a:pt x="88" y="47"/>
                      <a:pt x="88" y="47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88" y="47"/>
                      <a:pt x="95" y="52"/>
                      <a:pt x="101" y="57"/>
                    </a:cubicBezTo>
                    <a:cubicBezTo>
                      <a:pt x="104" y="60"/>
                      <a:pt x="108" y="62"/>
                      <a:pt x="110" y="64"/>
                    </a:cubicBezTo>
                    <a:cubicBezTo>
                      <a:pt x="112" y="65"/>
                      <a:pt x="113" y="66"/>
                      <a:pt x="11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15" y="68"/>
                      <a:pt x="115" y="70"/>
                      <a:pt x="114" y="72"/>
                    </a:cubicBezTo>
                    <a:cubicBezTo>
                      <a:pt x="113" y="73"/>
                      <a:pt x="111" y="74"/>
                      <a:pt x="109" y="73"/>
                    </a:cubicBezTo>
                    <a:lnTo>
                      <a:pt x="81" y="57"/>
                    </a:lnTo>
                    <a:close/>
                    <a:moveTo>
                      <a:pt x="26" y="43"/>
                    </a:moveTo>
                    <a:cubicBezTo>
                      <a:pt x="26" y="48"/>
                      <a:pt x="26" y="54"/>
                      <a:pt x="26" y="63"/>
                    </a:cubicBezTo>
                    <a:cubicBezTo>
                      <a:pt x="25" y="58"/>
                      <a:pt x="23" y="54"/>
                      <a:pt x="22" y="50"/>
                    </a:cubicBezTo>
                    <a:lnTo>
                      <a:pt x="26" y="43"/>
                    </a:lnTo>
                    <a:close/>
                    <a:moveTo>
                      <a:pt x="219" y="52"/>
                    </a:moveTo>
                    <a:cubicBezTo>
                      <a:pt x="203" y="88"/>
                      <a:pt x="203" y="88"/>
                      <a:pt x="203" y="88"/>
                    </a:cubicBezTo>
                    <a:cubicBezTo>
                      <a:pt x="202" y="89"/>
                      <a:pt x="200" y="90"/>
                      <a:pt x="198" y="89"/>
                    </a:cubicBezTo>
                    <a:cubicBezTo>
                      <a:pt x="196" y="88"/>
                      <a:pt x="195" y="87"/>
                      <a:pt x="196" y="85"/>
                    </a:cubicBezTo>
                    <a:cubicBezTo>
                      <a:pt x="196" y="85"/>
                      <a:pt x="196" y="85"/>
                      <a:pt x="196" y="85"/>
                    </a:cubicBezTo>
                    <a:cubicBezTo>
                      <a:pt x="196" y="84"/>
                      <a:pt x="197" y="82"/>
                      <a:pt x="198" y="80"/>
                    </a:cubicBezTo>
                    <a:cubicBezTo>
                      <a:pt x="198" y="79"/>
                      <a:pt x="198" y="78"/>
                      <a:pt x="198" y="77"/>
                    </a:cubicBezTo>
                    <a:cubicBezTo>
                      <a:pt x="198" y="77"/>
                      <a:pt x="198" y="77"/>
                      <a:pt x="198" y="77"/>
                    </a:cubicBezTo>
                    <a:cubicBezTo>
                      <a:pt x="199" y="74"/>
                      <a:pt x="201" y="71"/>
                      <a:pt x="202" y="68"/>
                    </a:cubicBezTo>
                    <a:cubicBezTo>
                      <a:pt x="205" y="59"/>
                      <a:pt x="208" y="50"/>
                      <a:pt x="208" y="50"/>
                    </a:cubicBezTo>
                    <a:cubicBezTo>
                      <a:pt x="208" y="49"/>
                      <a:pt x="208" y="48"/>
                      <a:pt x="207" y="48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7" y="34"/>
                      <a:pt x="196" y="34"/>
                      <a:pt x="195" y="34"/>
                    </a:cubicBezTo>
                    <a:cubicBezTo>
                      <a:pt x="194" y="34"/>
                      <a:pt x="194" y="35"/>
                      <a:pt x="194" y="36"/>
                    </a:cubicBezTo>
                    <a:cubicBezTo>
                      <a:pt x="194" y="36"/>
                      <a:pt x="194" y="50"/>
                      <a:pt x="194" y="76"/>
                    </a:cubicBezTo>
                    <a:cubicBezTo>
                      <a:pt x="193" y="80"/>
                      <a:pt x="192" y="83"/>
                      <a:pt x="191" y="83"/>
                    </a:cubicBezTo>
                    <a:cubicBezTo>
                      <a:pt x="191" y="84"/>
                      <a:pt x="191" y="84"/>
                      <a:pt x="191" y="84"/>
                    </a:cubicBezTo>
                    <a:cubicBezTo>
                      <a:pt x="190" y="87"/>
                      <a:pt x="192" y="90"/>
                      <a:pt x="194" y="92"/>
                    </a:cubicBezTo>
                    <a:cubicBezTo>
                      <a:pt x="194" y="110"/>
                      <a:pt x="194" y="129"/>
                      <a:pt x="194" y="144"/>
                    </a:cubicBezTo>
                    <a:cubicBezTo>
                      <a:pt x="194" y="151"/>
                      <a:pt x="195" y="157"/>
                      <a:pt x="195" y="162"/>
                    </a:cubicBezTo>
                    <a:cubicBezTo>
                      <a:pt x="195" y="165"/>
                      <a:pt x="195" y="167"/>
                      <a:pt x="195" y="169"/>
                    </a:cubicBezTo>
                    <a:cubicBezTo>
                      <a:pt x="195" y="169"/>
                      <a:pt x="195" y="169"/>
                      <a:pt x="195" y="169"/>
                    </a:cubicBezTo>
                    <a:cubicBezTo>
                      <a:pt x="194" y="171"/>
                      <a:pt x="192" y="173"/>
                      <a:pt x="189" y="173"/>
                    </a:cubicBezTo>
                    <a:cubicBezTo>
                      <a:pt x="186" y="173"/>
                      <a:pt x="183" y="171"/>
                      <a:pt x="183" y="168"/>
                    </a:cubicBezTo>
                    <a:cubicBezTo>
                      <a:pt x="177" y="92"/>
                      <a:pt x="177" y="92"/>
                      <a:pt x="177" y="92"/>
                    </a:cubicBezTo>
                    <a:cubicBezTo>
                      <a:pt x="177" y="91"/>
                      <a:pt x="176" y="90"/>
                      <a:pt x="175" y="90"/>
                    </a:cubicBezTo>
                    <a:cubicBezTo>
                      <a:pt x="174" y="90"/>
                      <a:pt x="173" y="91"/>
                      <a:pt x="173" y="92"/>
                    </a:cubicBezTo>
                    <a:cubicBezTo>
                      <a:pt x="167" y="168"/>
                      <a:pt x="167" y="168"/>
                      <a:pt x="167" y="168"/>
                    </a:cubicBezTo>
                    <a:cubicBezTo>
                      <a:pt x="166" y="171"/>
                      <a:pt x="164" y="173"/>
                      <a:pt x="161" y="173"/>
                    </a:cubicBezTo>
                    <a:cubicBezTo>
                      <a:pt x="158" y="173"/>
                      <a:pt x="155" y="171"/>
                      <a:pt x="155" y="169"/>
                    </a:cubicBezTo>
                    <a:cubicBezTo>
                      <a:pt x="155" y="169"/>
                      <a:pt x="155" y="169"/>
                      <a:pt x="155" y="169"/>
                    </a:cubicBezTo>
                    <a:cubicBezTo>
                      <a:pt x="155" y="167"/>
                      <a:pt x="155" y="166"/>
                      <a:pt x="155" y="163"/>
                    </a:cubicBezTo>
                    <a:cubicBezTo>
                      <a:pt x="156" y="159"/>
                      <a:pt x="156" y="153"/>
                      <a:pt x="156" y="147"/>
                    </a:cubicBezTo>
                    <a:cubicBezTo>
                      <a:pt x="156" y="133"/>
                      <a:pt x="157" y="116"/>
                      <a:pt x="157" y="98"/>
                    </a:cubicBezTo>
                    <a:cubicBezTo>
                      <a:pt x="158" y="78"/>
                      <a:pt x="158" y="58"/>
                      <a:pt x="159" y="44"/>
                    </a:cubicBezTo>
                    <a:cubicBezTo>
                      <a:pt x="159" y="44"/>
                      <a:pt x="159" y="44"/>
                      <a:pt x="159" y="44"/>
                    </a:cubicBezTo>
                    <a:cubicBezTo>
                      <a:pt x="159" y="33"/>
                      <a:pt x="159" y="27"/>
                      <a:pt x="159" y="27"/>
                    </a:cubicBezTo>
                    <a:cubicBezTo>
                      <a:pt x="159" y="25"/>
                      <a:pt x="158" y="24"/>
                      <a:pt x="157" y="24"/>
                    </a:cubicBezTo>
                    <a:cubicBezTo>
                      <a:pt x="157" y="24"/>
                      <a:pt x="157" y="24"/>
                      <a:pt x="157" y="24"/>
                    </a:cubicBezTo>
                    <a:cubicBezTo>
                      <a:pt x="155" y="24"/>
                      <a:pt x="154" y="25"/>
                      <a:pt x="154" y="27"/>
                    </a:cubicBezTo>
                    <a:cubicBezTo>
                      <a:pt x="154" y="32"/>
                      <a:pt x="154" y="37"/>
                      <a:pt x="154" y="43"/>
                    </a:cubicBezTo>
                    <a:cubicBezTo>
                      <a:pt x="144" y="57"/>
                      <a:pt x="144" y="57"/>
                      <a:pt x="144" y="57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20" y="68"/>
                      <a:pt x="119" y="65"/>
                      <a:pt x="117" y="63"/>
                    </a:cubicBezTo>
                    <a:cubicBezTo>
                      <a:pt x="117" y="63"/>
                      <a:pt x="117" y="63"/>
                      <a:pt x="117" y="63"/>
                    </a:cubicBezTo>
                    <a:cubicBezTo>
                      <a:pt x="117" y="63"/>
                      <a:pt x="116" y="63"/>
                      <a:pt x="116" y="63"/>
                    </a:cubicBezTo>
                    <a:cubicBezTo>
                      <a:pt x="124" y="57"/>
                      <a:pt x="136" y="47"/>
                      <a:pt x="136" y="47"/>
                    </a:cubicBezTo>
                    <a:cubicBezTo>
                      <a:pt x="136" y="47"/>
                      <a:pt x="137" y="47"/>
                      <a:pt x="137" y="47"/>
                    </a:cubicBezTo>
                    <a:cubicBezTo>
                      <a:pt x="137" y="47"/>
                      <a:pt x="151" y="22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57" y="11"/>
                      <a:pt x="161" y="4"/>
                      <a:pt x="177" y="4"/>
                    </a:cubicBezTo>
                    <a:cubicBezTo>
                      <a:pt x="177" y="4"/>
                      <a:pt x="177" y="4"/>
                      <a:pt x="177" y="4"/>
                    </a:cubicBezTo>
                    <a:cubicBezTo>
                      <a:pt x="194" y="4"/>
                      <a:pt x="196" y="8"/>
                      <a:pt x="201" y="16"/>
                    </a:cubicBezTo>
                    <a:cubicBezTo>
                      <a:pt x="218" y="42"/>
                      <a:pt x="218" y="42"/>
                      <a:pt x="218" y="42"/>
                    </a:cubicBezTo>
                    <a:cubicBezTo>
                      <a:pt x="220" y="45"/>
                      <a:pt x="220" y="49"/>
                      <a:pt x="219" y="52"/>
                    </a:cubicBezTo>
                    <a:close/>
                    <a:moveTo>
                      <a:pt x="198" y="43"/>
                    </a:moveTo>
                    <a:cubicBezTo>
                      <a:pt x="203" y="50"/>
                      <a:pt x="203" y="50"/>
                      <a:pt x="203" y="50"/>
                    </a:cubicBezTo>
                    <a:cubicBezTo>
                      <a:pt x="202" y="54"/>
                      <a:pt x="200" y="58"/>
                      <a:pt x="198" y="63"/>
                    </a:cubicBezTo>
                    <a:cubicBezTo>
                      <a:pt x="198" y="54"/>
                      <a:pt x="198" y="48"/>
                      <a:pt x="198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320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886985-DB36-3B48-B4DF-0EABA7CC8AFC}"/>
              </a:ext>
            </a:extLst>
          </p:cNvPr>
          <p:cNvGrpSpPr/>
          <p:nvPr/>
        </p:nvGrpSpPr>
        <p:grpSpPr>
          <a:xfrm>
            <a:off x="4655308" y="3069684"/>
            <a:ext cx="1024897" cy="1024897"/>
            <a:chOff x="4447389" y="2471221"/>
            <a:chExt cx="1272246" cy="12722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79642D-966F-4BD2-AA38-8053C2FE3F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53061">
              <a:off x="4447389" y="2471221"/>
              <a:ext cx="1272246" cy="1272246"/>
            </a:xfrm>
            <a:prstGeom prst="ellipse">
              <a:avLst/>
            </a:prstGeom>
            <a:solidFill>
              <a:srgbClr val="1AA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DF4C91FB-6D50-46B2-8E40-C45D6FED7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8835" y="2736689"/>
              <a:ext cx="845292" cy="804592"/>
            </a:xfrm>
            <a:custGeom>
              <a:avLst/>
              <a:gdLst>
                <a:gd name="T0" fmla="*/ 704 w 706"/>
                <a:gd name="T1" fmla="*/ 161 h 672"/>
                <a:gd name="T2" fmla="*/ 634 w 706"/>
                <a:gd name="T3" fmla="*/ 72 h 672"/>
                <a:gd name="T4" fmla="*/ 629 w 706"/>
                <a:gd name="T5" fmla="*/ 70 h 672"/>
                <a:gd name="T6" fmla="*/ 360 w 706"/>
                <a:gd name="T7" fmla="*/ 70 h 672"/>
                <a:gd name="T8" fmla="*/ 360 w 706"/>
                <a:gd name="T9" fmla="*/ 7 h 672"/>
                <a:gd name="T10" fmla="*/ 353 w 706"/>
                <a:gd name="T11" fmla="*/ 0 h 672"/>
                <a:gd name="T12" fmla="*/ 346 w 706"/>
                <a:gd name="T13" fmla="*/ 7 h 672"/>
                <a:gd name="T14" fmla="*/ 346 w 706"/>
                <a:gd name="T15" fmla="*/ 70 h 672"/>
                <a:gd name="T16" fmla="*/ 129 w 706"/>
                <a:gd name="T17" fmla="*/ 70 h 672"/>
                <a:gd name="T18" fmla="*/ 122 w 706"/>
                <a:gd name="T19" fmla="*/ 77 h 672"/>
                <a:gd name="T20" fmla="*/ 122 w 706"/>
                <a:gd name="T21" fmla="*/ 253 h 672"/>
                <a:gd name="T22" fmla="*/ 129 w 706"/>
                <a:gd name="T23" fmla="*/ 260 h 672"/>
                <a:gd name="T24" fmla="*/ 346 w 706"/>
                <a:gd name="T25" fmla="*/ 260 h 672"/>
                <a:gd name="T26" fmla="*/ 346 w 706"/>
                <a:gd name="T27" fmla="*/ 329 h 672"/>
                <a:gd name="T28" fmla="*/ 77 w 706"/>
                <a:gd name="T29" fmla="*/ 329 h 672"/>
                <a:gd name="T30" fmla="*/ 72 w 706"/>
                <a:gd name="T31" fmla="*/ 332 h 672"/>
                <a:gd name="T32" fmla="*/ 2 w 706"/>
                <a:gd name="T33" fmla="*/ 420 h 672"/>
                <a:gd name="T34" fmla="*/ 2 w 706"/>
                <a:gd name="T35" fmla="*/ 429 h 672"/>
                <a:gd name="T36" fmla="*/ 72 w 706"/>
                <a:gd name="T37" fmla="*/ 517 h 672"/>
                <a:gd name="T38" fmla="*/ 77 w 706"/>
                <a:gd name="T39" fmla="*/ 519 h 672"/>
                <a:gd name="T40" fmla="*/ 346 w 706"/>
                <a:gd name="T41" fmla="*/ 519 h 672"/>
                <a:gd name="T42" fmla="*/ 346 w 706"/>
                <a:gd name="T43" fmla="*/ 665 h 672"/>
                <a:gd name="T44" fmla="*/ 353 w 706"/>
                <a:gd name="T45" fmla="*/ 672 h 672"/>
                <a:gd name="T46" fmla="*/ 360 w 706"/>
                <a:gd name="T47" fmla="*/ 665 h 672"/>
                <a:gd name="T48" fmla="*/ 360 w 706"/>
                <a:gd name="T49" fmla="*/ 519 h 672"/>
                <a:gd name="T50" fmla="*/ 577 w 706"/>
                <a:gd name="T51" fmla="*/ 519 h 672"/>
                <a:gd name="T52" fmla="*/ 584 w 706"/>
                <a:gd name="T53" fmla="*/ 512 h 672"/>
                <a:gd name="T54" fmla="*/ 584 w 706"/>
                <a:gd name="T55" fmla="*/ 336 h 672"/>
                <a:gd name="T56" fmla="*/ 577 w 706"/>
                <a:gd name="T57" fmla="*/ 329 h 672"/>
                <a:gd name="T58" fmla="*/ 360 w 706"/>
                <a:gd name="T59" fmla="*/ 329 h 672"/>
                <a:gd name="T60" fmla="*/ 360 w 706"/>
                <a:gd name="T61" fmla="*/ 260 h 672"/>
                <a:gd name="T62" fmla="*/ 629 w 706"/>
                <a:gd name="T63" fmla="*/ 260 h 672"/>
                <a:gd name="T64" fmla="*/ 634 w 706"/>
                <a:gd name="T65" fmla="*/ 257 h 672"/>
                <a:gd name="T66" fmla="*/ 704 w 706"/>
                <a:gd name="T67" fmla="*/ 169 h 672"/>
                <a:gd name="T68" fmla="*/ 704 w 706"/>
                <a:gd name="T69" fmla="*/ 161 h 672"/>
                <a:gd name="T70" fmla="*/ 570 w 706"/>
                <a:gd name="T71" fmla="*/ 505 h 672"/>
                <a:gd name="T72" fmla="*/ 80 w 706"/>
                <a:gd name="T73" fmla="*/ 505 h 672"/>
                <a:gd name="T74" fmla="*/ 16 w 706"/>
                <a:gd name="T75" fmla="*/ 424 h 672"/>
                <a:gd name="T76" fmla="*/ 80 w 706"/>
                <a:gd name="T77" fmla="*/ 343 h 672"/>
                <a:gd name="T78" fmla="*/ 353 w 706"/>
                <a:gd name="T79" fmla="*/ 343 h 672"/>
                <a:gd name="T80" fmla="*/ 353 w 706"/>
                <a:gd name="T81" fmla="*/ 343 h 672"/>
                <a:gd name="T82" fmla="*/ 353 w 706"/>
                <a:gd name="T83" fmla="*/ 343 h 672"/>
                <a:gd name="T84" fmla="*/ 570 w 706"/>
                <a:gd name="T85" fmla="*/ 343 h 672"/>
                <a:gd name="T86" fmla="*/ 570 w 706"/>
                <a:gd name="T87" fmla="*/ 505 h 672"/>
                <a:gd name="T88" fmla="*/ 626 w 706"/>
                <a:gd name="T89" fmla="*/ 246 h 672"/>
                <a:gd name="T90" fmla="*/ 136 w 706"/>
                <a:gd name="T91" fmla="*/ 246 h 672"/>
                <a:gd name="T92" fmla="*/ 136 w 706"/>
                <a:gd name="T93" fmla="*/ 84 h 672"/>
                <a:gd name="T94" fmla="*/ 626 w 706"/>
                <a:gd name="T95" fmla="*/ 84 h 672"/>
                <a:gd name="T96" fmla="*/ 690 w 706"/>
                <a:gd name="T97" fmla="*/ 165 h 672"/>
                <a:gd name="T98" fmla="*/ 626 w 706"/>
                <a:gd name="T99" fmla="*/ 246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6" h="672">
                  <a:moveTo>
                    <a:pt x="704" y="161"/>
                  </a:moveTo>
                  <a:cubicBezTo>
                    <a:pt x="634" y="72"/>
                    <a:pt x="634" y="72"/>
                    <a:pt x="634" y="72"/>
                  </a:cubicBezTo>
                  <a:cubicBezTo>
                    <a:pt x="633" y="71"/>
                    <a:pt x="631" y="70"/>
                    <a:pt x="629" y="70"/>
                  </a:cubicBezTo>
                  <a:cubicBezTo>
                    <a:pt x="360" y="70"/>
                    <a:pt x="360" y="70"/>
                    <a:pt x="360" y="70"/>
                  </a:cubicBezTo>
                  <a:cubicBezTo>
                    <a:pt x="360" y="7"/>
                    <a:pt x="360" y="7"/>
                    <a:pt x="360" y="7"/>
                  </a:cubicBezTo>
                  <a:cubicBezTo>
                    <a:pt x="360" y="3"/>
                    <a:pt x="357" y="0"/>
                    <a:pt x="353" y="0"/>
                  </a:cubicBezTo>
                  <a:cubicBezTo>
                    <a:pt x="349" y="0"/>
                    <a:pt x="346" y="3"/>
                    <a:pt x="346" y="7"/>
                  </a:cubicBezTo>
                  <a:cubicBezTo>
                    <a:pt x="346" y="70"/>
                    <a:pt x="346" y="70"/>
                    <a:pt x="346" y="70"/>
                  </a:cubicBezTo>
                  <a:cubicBezTo>
                    <a:pt x="129" y="70"/>
                    <a:pt x="129" y="70"/>
                    <a:pt x="129" y="70"/>
                  </a:cubicBezTo>
                  <a:cubicBezTo>
                    <a:pt x="126" y="70"/>
                    <a:pt x="122" y="73"/>
                    <a:pt x="122" y="77"/>
                  </a:cubicBezTo>
                  <a:cubicBezTo>
                    <a:pt x="122" y="253"/>
                    <a:pt x="122" y="253"/>
                    <a:pt x="122" y="253"/>
                  </a:cubicBezTo>
                  <a:cubicBezTo>
                    <a:pt x="122" y="257"/>
                    <a:pt x="126" y="260"/>
                    <a:pt x="129" y="260"/>
                  </a:cubicBezTo>
                  <a:cubicBezTo>
                    <a:pt x="346" y="260"/>
                    <a:pt x="346" y="260"/>
                    <a:pt x="346" y="260"/>
                  </a:cubicBezTo>
                  <a:cubicBezTo>
                    <a:pt x="346" y="329"/>
                    <a:pt x="346" y="329"/>
                    <a:pt x="346" y="329"/>
                  </a:cubicBezTo>
                  <a:cubicBezTo>
                    <a:pt x="77" y="329"/>
                    <a:pt x="77" y="329"/>
                    <a:pt x="77" y="329"/>
                  </a:cubicBezTo>
                  <a:cubicBezTo>
                    <a:pt x="75" y="329"/>
                    <a:pt x="73" y="330"/>
                    <a:pt x="72" y="332"/>
                  </a:cubicBezTo>
                  <a:cubicBezTo>
                    <a:pt x="2" y="420"/>
                    <a:pt x="2" y="420"/>
                    <a:pt x="2" y="420"/>
                  </a:cubicBezTo>
                  <a:cubicBezTo>
                    <a:pt x="0" y="423"/>
                    <a:pt x="0" y="426"/>
                    <a:pt x="2" y="429"/>
                  </a:cubicBezTo>
                  <a:cubicBezTo>
                    <a:pt x="72" y="517"/>
                    <a:pt x="72" y="517"/>
                    <a:pt x="72" y="517"/>
                  </a:cubicBezTo>
                  <a:cubicBezTo>
                    <a:pt x="73" y="519"/>
                    <a:pt x="75" y="519"/>
                    <a:pt x="77" y="519"/>
                  </a:cubicBezTo>
                  <a:cubicBezTo>
                    <a:pt x="346" y="519"/>
                    <a:pt x="346" y="519"/>
                    <a:pt x="346" y="519"/>
                  </a:cubicBezTo>
                  <a:cubicBezTo>
                    <a:pt x="346" y="665"/>
                    <a:pt x="346" y="665"/>
                    <a:pt x="346" y="665"/>
                  </a:cubicBezTo>
                  <a:cubicBezTo>
                    <a:pt x="346" y="669"/>
                    <a:pt x="349" y="672"/>
                    <a:pt x="353" y="672"/>
                  </a:cubicBezTo>
                  <a:cubicBezTo>
                    <a:pt x="357" y="672"/>
                    <a:pt x="360" y="669"/>
                    <a:pt x="360" y="665"/>
                  </a:cubicBezTo>
                  <a:cubicBezTo>
                    <a:pt x="360" y="519"/>
                    <a:pt x="360" y="519"/>
                    <a:pt x="360" y="519"/>
                  </a:cubicBezTo>
                  <a:cubicBezTo>
                    <a:pt x="577" y="519"/>
                    <a:pt x="577" y="519"/>
                    <a:pt x="577" y="519"/>
                  </a:cubicBezTo>
                  <a:cubicBezTo>
                    <a:pt x="580" y="519"/>
                    <a:pt x="584" y="516"/>
                    <a:pt x="584" y="512"/>
                  </a:cubicBezTo>
                  <a:cubicBezTo>
                    <a:pt x="584" y="336"/>
                    <a:pt x="584" y="336"/>
                    <a:pt x="584" y="336"/>
                  </a:cubicBezTo>
                  <a:cubicBezTo>
                    <a:pt x="584" y="332"/>
                    <a:pt x="580" y="329"/>
                    <a:pt x="577" y="329"/>
                  </a:cubicBezTo>
                  <a:cubicBezTo>
                    <a:pt x="360" y="329"/>
                    <a:pt x="360" y="329"/>
                    <a:pt x="360" y="329"/>
                  </a:cubicBezTo>
                  <a:cubicBezTo>
                    <a:pt x="360" y="260"/>
                    <a:pt x="360" y="260"/>
                    <a:pt x="360" y="260"/>
                  </a:cubicBezTo>
                  <a:cubicBezTo>
                    <a:pt x="629" y="260"/>
                    <a:pt x="629" y="260"/>
                    <a:pt x="629" y="260"/>
                  </a:cubicBezTo>
                  <a:cubicBezTo>
                    <a:pt x="631" y="260"/>
                    <a:pt x="633" y="259"/>
                    <a:pt x="634" y="257"/>
                  </a:cubicBezTo>
                  <a:cubicBezTo>
                    <a:pt x="704" y="169"/>
                    <a:pt x="704" y="169"/>
                    <a:pt x="704" y="169"/>
                  </a:cubicBezTo>
                  <a:cubicBezTo>
                    <a:pt x="706" y="167"/>
                    <a:pt x="706" y="163"/>
                    <a:pt x="704" y="161"/>
                  </a:cubicBezTo>
                  <a:close/>
                  <a:moveTo>
                    <a:pt x="570" y="505"/>
                  </a:moveTo>
                  <a:cubicBezTo>
                    <a:pt x="80" y="505"/>
                    <a:pt x="80" y="505"/>
                    <a:pt x="80" y="505"/>
                  </a:cubicBezTo>
                  <a:cubicBezTo>
                    <a:pt x="16" y="424"/>
                    <a:pt x="16" y="424"/>
                    <a:pt x="16" y="424"/>
                  </a:cubicBezTo>
                  <a:cubicBezTo>
                    <a:pt x="80" y="343"/>
                    <a:pt x="80" y="343"/>
                    <a:pt x="80" y="343"/>
                  </a:cubicBezTo>
                  <a:cubicBezTo>
                    <a:pt x="353" y="343"/>
                    <a:pt x="353" y="343"/>
                    <a:pt x="353" y="343"/>
                  </a:cubicBezTo>
                  <a:cubicBezTo>
                    <a:pt x="353" y="343"/>
                    <a:pt x="353" y="343"/>
                    <a:pt x="353" y="343"/>
                  </a:cubicBezTo>
                  <a:cubicBezTo>
                    <a:pt x="353" y="343"/>
                    <a:pt x="353" y="343"/>
                    <a:pt x="353" y="343"/>
                  </a:cubicBezTo>
                  <a:cubicBezTo>
                    <a:pt x="570" y="343"/>
                    <a:pt x="570" y="343"/>
                    <a:pt x="570" y="343"/>
                  </a:cubicBezTo>
                  <a:lnTo>
                    <a:pt x="570" y="505"/>
                  </a:lnTo>
                  <a:close/>
                  <a:moveTo>
                    <a:pt x="626" y="246"/>
                  </a:moveTo>
                  <a:cubicBezTo>
                    <a:pt x="136" y="246"/>
                    <a:pt x="136" y="246"/>
                    <a:pt x="136" y="246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626" y="84"/>
                    <a:pt x="626" y="84"/>
                    <a:pt x="626" y="84"/>
                  </a:cubicBezTo>
                  <a:cubicBezTo>
                    <a:pt x="690" y="165"/>
                    <a:pt x="690" y="165"/>
                    <a:pt x="690" y="165"/>
                  </a:cubicBezTo>
                  <a:lnTo>
                    <a:pt x="626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13C45453-E721-42C8-9DE7-10D1E70FC2FD}"/>
              </a:ext>
            </a:extLst>
          </p:cNvPr>
          <p:cNvSpPr>
            <a:spLocks noChangeArrowheads="1"/>
          </p:cNvSpPr>
          <p:nvPr/>
        </p:nvSpPr>
        <p:spPr bwMode="auto">
          <a:xfrm rot="1753061">
            <a:off x="6495967" y="3088811"/>
            <a:ext cx="1024897" cy="1024897"/>
          </a:xfrm>
          <a:prstGeom prst="ellipse">
            <a:avLst/>
          </a:prstGeom>
          <a:solidFill>
            <a:srgbClr val="0086A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DC0B2C-A489-0A4F-AFBC-E1095FE6F09F}"/>
              </a:ext>
            </a:extLst>
          </p:cNvPr>
          <p:cNvGrpSpPr/>
          <p:nvPr/>
        </p:nvGrpSpPr>
        <p:grpSpPr>
          <a:xfrm>
            <a:off x="3628717" y="4666615"/>
            <a:ext cx="1024897" cy="1024897"/>
            <a:chOff x="3420798" y="4227013"/>
            <a:chExt cx="1272246" cy="127224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1ED1D4-91B5-418A-81BD-B0EBEAC536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53061">
              <a:off x="3420798" y="4227013"/>
              <a:ext cx="1272246" cy="1272246"/>
            </a:xfrm>
            <a:prstGeom prst="ellipse">
              <a:avLst/>
            </a:prstGeom>
            <a:solidFill>
              <a:srgbClr val="51C3C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715" y="4477749"/>
              <a:ext cx="787579" cy="787579"/>
            </a:xfrm>
            <a:prstGeom prst="rect">
              <a:avLst/>
            </a:prstGeom>
          </p:spPr>
        </p:pic>
      </p:grpSp>
      <p:sp>
        <p:nvSpPr>
          <p:cNvPr id="43" name="Freeform 41">
            <a:extLst>
              <a:ext uri="{FF2B5EF4-FFF2-40B4-BE49-F238E27FC236}">
                <a16:creationId xmlns:a16="http://schemas.microsoft.com/office/drawing/2014/main" id="{61A5F22C-E00C-FE47-ABDD-A84536A37D62}"/>
              </a:ext>
            </a:extLst>
          </p:cNvPr>
          <p:cNvSpPr>
            <a:spLocks noEditPoints="1"/>
          </p:cNvSpPr>
          <p:nvPr/>
        </p:nvSpPr>
        <p:spPr bwMode="auto">
          <a:xfrm>
            <a:off x="5487018" y="4483230"/>
            <a:ext cx="941582" cy="1103266"/>
          </a:xfrm>
          <a:custGeom>
            <a:avLst/>
            <a:gdLst>
              <a:gd name="T0" fmla="*/ 407 w 419"/>
              <a:gd name="T1" fmla="*/ 250 h 491"/>
              <a:gd name="T2" fmla="*/ 372 w 419"/>
              <a:gd name="T3" fmla="*/ 188 h 491"/>
              <a:gd name="T4" fmla="*/ 374 w 419"/>
              <a:gd name="T5" fmla="*/ 183 h 491"/>
              <a:gd name="T6" fmla="*/ 379 w 419"/>
              <a:gd name="T7" fmla="*/ 158 h 491"/>
              <a:gd name="T8" fmla="*/ 374 w 419"/>
              <a:gd name="T9" fmla="*/ 118 h 491"/>
              <a:gd name="T10" fmla="*/ 338 w 419"/>
              <a:gd name="T11" fmla="*/ 55 h 491"/>
              <a:gd name="T12" fmla="*/ 193 w 419"/>
              <a:gd name="T13" fmla="*/ 0 h 491"/>
              <a:gd name="T14" fmla="*/ 0 w 419"/>
              <a:gd name="T15" fmla="*/ 167 h 491"/>
              <a:gd name="T16" fmla="*/ 61 w 419"/>
              <a:gd name="T17" fmla="*/ 288 h 491"/>
              <a:gd name="T18" fmla="*/ 80 w 419"/>
              <a:gd name="T19" fmla="*/ 310 h 491"/>
              <a:gd name="T20" fmla="*/ 72 w 419"/>
              <a:gd name="T21" fmla="*/ 454 h 491"/>
              <a:gd name="T22" fmla="*/ 74 w 419"/>
              <a:gd name="T23" fmla="*/ 460 h 491"/>
              <a:gd name="T24" fmla="*/ 197 w 419"/>
              <a:gd name="T25" fmla="*/ 491 h 491"/>
              <a:gd name="T26" fmla="*/ 256 w 419"/>
              <a:gd name="T27" fmla="*/ 484 h 491"/>
              <a:gd name="T28" fmla="*/ 259 w 419"/>
              <a:gd name="T29" fmla="*/ 480 h 491"/>
              <a:gd name="T30" fmla="*/ 262 w 419"/>
              <a:gd name="T31" fmla="*/ 396 h 491"/>
              <a:gd name="T32" fmla="*/ 345 w 419"/>
              <a:gd name="T33" fmla="*/ 413 h 491"/>
              <a:gd name="T34" fmla="*/ 347 w 419"/>
              <a:gd name="T35" fmla="*/ 413 h 491"/>
              <a:gd name="T36" fmla="*/ 378 w 419"/>
              <a:gd name="T37" fmla="*/ 391 h 491"/>
              <a:gd name="T38" fmla="*/ 379 w 419"/>
              <a:gd name="T39" fmla="*/ 364 h 491"/>
              <a:gd name="T40" fmla="*/ 378 w 419"/>
              <a:gd name="T41" fmla="*/ 360 h 491"/>
              <a:gd name="T42" fmla="*/ 384 w 419"/>
              <a:gd name="T43" fmla="*/ 348 h 491"/>
              <a:gd name="T44" fmla="*/ 388 w 419"/>
              <a:gd name="T45" fmla="*/ 339 h 491"/>
              <a:gd name="T46" fmla="*/ 386 w 419"/>
              <a:gd name="T47" fmla="*/ 330 h 491"/>
              <a:gd name="T48" fmla="*/ 394 w 419"/>
              <a:gd name="T49" fmla="*/ 319 h 491"/>
              <a:gd name="T50" fmla="*/ 390 w 419"/>
              <a:gd name="T51" fmla="*/ 305 h 491"/>
              <a:gd name="T52" fmla="*/ 390 w 419"/>
              <a:gd name="T53" fmla="*/ 304 h 491"/>
              <a:gd name="T54" fmla="*/ 390 w 419"/>
              <a:gd name="T55" fmla="*/ 294 h 491"/>
              <a:gd name="T56" fmla="*/ 409 w 419"/>
              <a:gd name="T57" fmla="*/ 289 h 491"/>
              <a:gd name="T58" fmla="*/ 419 w 419"/>
              <a:gd name="T59" fmla="*/ 272 h 491"/>
              <a:gd name="T60" fmla="*/ 407 w 419"/>
              <a:gd name="T61" fmla="*/ 250 h 491"/>
              <a:gd name="T62" fmla="*/ 405 w 419"/>
              <a:gd name="T63" fmla="*/ 281 h 491"/>
              <a:gd name="T64" fmla="*/ 385 w 419"/>
              <a:gd name="T65" fmla="*/ 286 h 491"/>
              <a:gd name="T66" fmla="*/ 381 w 419"/>
              <a:gd name="T67" fmla="*/ 290 h 491"/>
              <a:gd name="T68" fmla="*/ 380 w 419"/>
              <a:gd name="T69" fmla="*/ 307 h 491"/>
              <a:gd name="T70" fmla="*/ 382 w 419"/>
              <a:gd name="T71" fmla="*/ 310 h 491"/>
              <a:gd name="T72" fmla="*/ 384 w 419"/>
              <a:gd name="T73" fmla="*/ 317 h 491"/>
              <a:gd name="T74" fmla="*/ 377 w 419"/>
              <a:gd name="T75" fmla="*/ 325 h 491"/>
              <a:gd name="T76" fmla="*/ 376 w 419"/>
              <a:gd name="T77" fmla="*/ 331 h 491"/>
              <a:gd name="T78" fmla="*/ 378 w 419"/>
              <a:gd name="T79" fmla="*/ 338 h 491"/>
              <a:gd name="T80" fmla="*/ 375 w 419"/>
              <a:gd name="T81" fmla="*/ 344 h 491"/>
              <a:gd name="T82" fmla="*/ 369 w 419"/>
              <a:gd name="T83" fmla="*/ 357 h 491"/>
              <a:gd name="T84" fmla="*/ 369 w 419"/>
              <a:gd name="T85" fmla="*/ 365 h 491"/>
              <a:gd name="T86" fmla="*/ 369 w 419"/>
              <a:gd name="T87" fmla="*/ 389 h 491"/>
              <a:gd name="T88" fmla="*/ 347 w 419"/>
              <a:gd name="T89" fmla="*/ 404 h 491"/>
              <a:gd name="T90" fmla="*/ 345 w 419"/>
              <a:gd name="T91" fmla="*/ 404 h 491"/>
              <a:gd name="T92" fmla="*/ 261 w 419"/>
              <a:gd name="T93" fmla="*/ 386 h 491"/>
              <a:gd name="T94" fmla="*/ 256 w 419"/>
              <a:gd name="T95" fmla="*/ 387 h 491"/>
              <a:gd name="T96" fmla="*/ 250 w 419"/>
              <a:gd name="T97" fmla="*/ 476 h 491"/>
              <a:gd name="T98" fmla="*/ 83 w 419"/>
              <a:gd name="T99" fmla="*/ 454 h 491"/>
              <a:gd name="T100" fmla="*/ 89 w 419"/>
              <a:gd name="T101" fmla="*/ 307 h 491"/>
              <a:gd name="T102" fmla="*/ 68 w 419"/>
              <a:gd name="T103" fmla="*/ 282 h 491"/>
              <a:gd name="T104" fmla="*/ 9 w 419"/>
              <a:gd name="T105" fmla="*/ 167 h 491"/>
              <a:gd name="T106" fmla="*/ 47 w 419"/>
              <a:gd name="T107" fmla="*/ 56 h 491"/>
              <a:gd name="T108" fmla="*/ 193 w 419"/>
              <a:gd name="T109" fmla="*/ 9 h 491"/>
              <a:gd name="T110" fmla="*/ 331 w 419"/>
              <a:gd name="T111" fmla="*/ 61 h 491"/>
              <a:gd name="T112" fmla="*/ 365 w 419"/>
              <a:gd name="T113" fmla="*/ 120 h 491"/>
              <a:gd name="T114" fmla="*/ 370 w 419"/>
              <a:gd name="T115" fmla="*/ 158 h 491"/>
              <a:gd name="T116" fmla="*/ 365 w 419"/>
              <a:gd name="T117" fmla="*/ 180 h 491"/>
              <a:gd name="T118" fmla="*/ 363 w 419"/>
              <a:gd name="T119" fmla="*/ 189 h 491"/>
              <a:gd name="T120" fmla="*/ 399 w 419"/>
              <a:gd name="T121" fmla="*/ 255 h 491"/>
              <a:gd name="T122" fmla="*/ 409 w 419"/>
              <a:gd name="T123" fmla="*/ 273 h 491"/>
              <a:gd name="T124" fmla="*/ 405 w 419"/>
              <a:gd name="T125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9" h="491"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4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5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6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7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bg1"/>
            </a:solidFill>
          </a:ln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en-US" sz="3888"/>
          </a:p>
        </p:txBody>
      </p:sp>
      <p:sp>
        <p:nvSpPr>
          <p:cNvPr id="45" name="Freeform 33">
            <a:extLst>
              <a:ext uri="{FF2B5EF4-FFF2-40B4-BE49-F238E27FC236}">
                <a16:creationId xmlns:a16="http://schemas.microsoft.com/office/drawing/2014/main" id="{74F25019-AF58-4F4F-BB8F-C807AFAE7759}"/>
              </a:ext>
            </a:extLst>
          </p:cNvPr>
          <p:cNvSpPr>
            <a:spLocks noEditPoints="1"/>
          </p:cNvSpPr>
          <p:nvPr/>
        </p:nvSpPr>
        <p:spPr bwMode="auto">
          <a:xfrm>
            <a:off x="6632556" y="3246654"/>
            <a:ext cx="744299" cy="557886"/>
          </a:xfrm>
          <a:custGeom>
            <a:avLst/>
            <a:gdLst>
              <a:gd name="T0" fmla="*/ 169 w 485"/>
              <a:gd name="T1" fmla="*/ 91 h 364"/>
              <a:gd name="T2" fmla="*/ 169 w 485"/>
              <a:gd name="T3" fmla="*/ 81 h 364"/>
              <a:gd name="T4" fmla="*/ 177 w 485"/>
              <a:gd name="T5" fmla="*/ 74 h 364"/>
              <a:gd name="T6" fmla="*/ 123 w 485"/>
              <a:gd name="T7" fmla="*/ 279 h 364"/>
              <a:gd name="T8" fmla="*/ 49 w 485"/>
              <a:gd name="T9" fmla="*/ 232 h 364"/>
              <a:gd name="T10" fmla="*/ 0 w 485"/>
              <a:gd name="T11" fmla="*/ 359 h 364"/>
              <a:gd name="T12" fmla="*/ 190 w 485"/>
              <a:gd name="T13" fmla="*/ 359 h 364"/>
              <a:gd name="T14" fmla="*/ 95 w 485"/>
              <a:gd name="T15" fmla="*/ 181 h 364"/>
              <a:gd name="T16" fmla="*/ 58 w 485"/>
              <a:gd name="T17" fmla="*/ 232 h 364"/>
              <a:gd name="T18" fmla="*/ 56 w 485"/>
              <a:gd name="T19" fmla="*/ 320 h 364"/>
              <a:gd name="T20" fmla="*/ 114 w 485"/>
              <a:gd name="T21" fmla="*/ 286 h 364"/>
              <a:gd name="T22" fmla="*/ 180 w 485"/>
              <a:gd name="T23" fmla="*/ 355 h 364"/>
              <a:gd name="T24" fmla="*/ 246 w 485"/>
              <a:gd name="T25" fmla="*/ 109 h 364"/>
              <a:gd name="T26" fmla="*/ 262 w 485"/>
              <a:gd name="T27" fmla="*/ 92 h 364"/>
              <a:gd name="T28" fmla="*/ 262 w 485"/>
              <a:gd name="T29" fmla="*/ 102 h 364"/>
              <a:gd name="T30" fmla="*/ 316 w 485"/>
              <a:gd name="T31" fmla="*/ 109 h 364"/>
              <a:gd name="T32" fmla="*/ 299 w 485"/>
              <a:gd name="T33" fmla="*/ 126 h 364"/>
              <a:gd name="T34" fmla="*/ 292 w 485"/>
              <a:gd name="T35" fmla="*/ 109 h 364"/>
              <a:gd name="T36" fmla="*/ 299 w 485"/>
              <a:gd name="T37" fmla="*/ 117 h 364"/>
              <a:gd name="T38" fmla="*/ 327 w 485"/>
              <a:gd name="T39" fmla="*/ 215 h 364"/>
              <a:gd name="T40" fmla="*/ 378 w 485"/>
              <a:gd name="T41" fmla="*/ 108 h 364"/>
              <a:gd name="T42" fmla="*/ 203 w 485"/>
              <a:gd name="T43" fmla="*/ 0 h 364"/>
              <a:gd name="T44" fmla="*/ 154 w 485"/>
              <a:gd name="T45" fmla="*/ 183 h 364"/>
              <a:gd name="T46" fmla="*/ 208 w 485"/>
              <a:gd name="T47" fmla="*/ 143 h 364"/>
              <a:gd name="T48" fmla="*/ 321 w 485"/>
              <a:gd name="T49" fmla="*/ 216 h 364"/>
              <a:gd name="T50" fmla="*/ 226 w 485"/>
              <a:gd name="T51" fmla="*/ 130 h 364"/>
              <a:gd name="T52" fmla="*/ 199 w 485"/>
              <a:gd name="T53" fmla="*/ 137 h 364"/>
              <a:gd name="T54" fmla="*/ 180 w 485"/>
              <a:gd name="T55" fmla="*/ 134 h 364"/>
              <a:gd name="T56" fmla="*/ 131 w 485"/>
              <a:gd name="T57" fmla="*/ 71 h 364"/>
              <a:gd name="T58" fmla="*/ 275 w 485"/>
              <a:gd name="T59" fmla="*/ 49 h 364"/>
              <a:gd name="T60" fmla="*/ 314 w 485"/>
              <a:gd name="T61" fmla="*/ 169 h 364"/>
              <a:gd name="T62" fmla="*/ 296 w 485"/>
              <a:gd name="T63" fmla="*/ 173 h 364"/>
              <a:gd name="T64" fmla="*/ 418 w 485"/>
              <a:gd name="T65" fmla="*/ 279 h 364"/>
              <a:gd name="T66" fmla="*/ 343 w 485"/>
              <a:gd name="T67" fmla="*/ 232 h 364"/>
              <a:gd name="T68" fmla="*/ 295 w 485"/>
              <a:gd name="T69" fmla="*/ 359 h 364"/>
              <a:gd name="T70" fmla="*/ 485 w 485"/>
              <a:gd name="T71" fmla="*/ 359 h 364"/>
              <a:gd name="T72" fmla="*/ 390 w 485"/>
              <a:gd name="T73" fmla="*/ 181 h 364"/>
              <a:gd name="T74" fmla="*/ 353 w 485"/>
              <a:gd name="T75" fmla="*/ 232 h 364"/>
              <a:gd name="T76" fmla="*/ 350 w 485"/>
              <a:gd name="T77" fmla="*/ 320 h 364"/>
              <a:gd name="T78" fmla="*/ 409 w 485"/>
              <a:gd name="T79" fmla="*/ 286 h 364"/>
              <a:gd name="T80" fmla="*/ 475 w 485"/>
              <a:gd name="T81" fmla="*/ 355 h 364"/>
              <a:gd name="T82" fmla="*/ 189 w 485"/>
              <a:gd name="T83" fmla="*/ 74 h 364"/>
              <a:gd name="T84" fmla="*/ 206 w 485"/>
              <a:gd name="T85" fmla="*/ 57 h 364"/>
              <a:gd name="T86" fmla="*/ 206 w 485"/>
              <a:gd name="T87" fmla="*/ 66 h 364"/>
              <a:gd name="T88" fmla="*/ 260 w 485"/>
              <a:gd name="T89" fmla="*/ 74 h 364"/>
              <a:gd name="T90" fmla="*/ 243 w 485"/>
              <a:gd name="T91" fmla="*/ 91 h 364"/>
              <a:gd name="T92" fmla="*/ 236 w 485"/>
              <a:gd name="T93" fmla="*/ 74 h 364"/>
              <a:gd name="T94" fmla="*/ 243 w 485"/>
              <a:gd name="T95" fmla="*/ 81 h 364"/>
              <a:gd name="T96" fmla="*/ 336 w 485"/>
              <a:gd name="T97" fmla="*/ 92 h 364"/>
              <a:gd name="T98" fmla="*/ 336 w 485"/>
              <a:gd name="T99" fmla="*/ 102 h 364"/>
              <a:gd name="T100" fmla="*/ 329 w 485"/>
              <a:gd name="T101" fmla="*/ 109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5" h="364">
                <a:moveTo>
                  <a:pt x="169" y="57"/>
                </a:moveTo>
                <a:cubicBezTo>
                  <a:pt x="160" y="57"/>
                  <a:pt x="153" y="65"/>
                  <a:pt x="153" y="74"/>
                </a:cubicBezTo>
                <a:cubicBezTo>
                  <a:pt x="153" y="83"/>
                  <a:pt x="160" y="91"/>
                  <a:pt x="169" y="91"/>
                </a:cubicBezTo>
                <a:cubicBezTo>
                  <a:pt x="179" y="91"/>
                  <a:pt x="186" y="83"/>
                  <a:pt x="186" y="74"/>
                </a:cubicBezTo>
                <a:cubicBezTo>
                  <a:pt x="186" y="65"/>
                  <a:pt x="179" y="57"/>
                  <a:pt x="169" y="57"/>
                </a:cubicBezTo>
                <a:close/>
                <a:moveTo>
                  <a:pt x="169" y="81"/>
                </a:moveTo>
                <a:cubicBezTo>
                  <a:pt x="165" y="81"/>
                  <a:pt x="162" y="78"/>
                  <a:pt x="162" y="74"/>
                </a:cubicBezTo>
                <a:cubicBezTo>
                  <a:pt x="162" y="70"/>
                  <a:pt x="165" y="66"/>
                  <a:pt x="169" y="66"/>
                </a:cubicBezTo>
                <a:cubicBezTo>
                  <a:pt x="173" y="66"/>
                  <a:pt x="177" y="70"/>
                  <a:pt x="177" y="74"/>
                </a:cubicBezTo>
                <a:cubicBezTo>
                  <a:pt x="177" y="78"/>
                  <a:pt x="173" y="81"/>
                  <a:pt x="169" y="81"/>
                </a:cubicBezTo>
                <a:close/>
                <a:moveTo>
                  <a:pt x="138" y="312"/>
                </a:moveTo>
                <a:cubicBezTo>
                  <a:pt x="127" y="309"/>
                  <a:pt x="124" y="290"/>
                  <a:pt x="123" y="279"/>
                </a:cubicBezTo>
                <a:cubicBezTo>
                  <a:pt x="134" y="267"/>
                  <a:pt x="141" y="250"/>
                  <a:pt x="141" y="232"/>
                </a:cubicBezTo>
                <a:cubicBezTo>
                  <a:pt x="141" y="195"/>
                  <a:pt x="123" y="171"/>
                  <a:pt x="95" y="171"/>
                </a:cubicBezTo>
                <a:cubicBezTo>
                  <a:pt x="66" y="171"/>
                  <a:pt x="49" y="195"/>
                  <a:pt x="49" y="232"/>
                </a:cubicBezTo>
                <a:cubicBezTo>
                  <a:pt x="49" y="251"/>
                  <a:pt x="56" y="268"/>
                  <a:pt x="67" y="279"/>
                </a:cubicBezTo>
                <a:cubicBezTo>
                  <a:pt x="67" y="293"/>
                  <a:pt x="62" y="308"/>
                  <a:pt x="53" y="311"/>
                </a:cubicBezTo>
                <a:cubicBezTo>
                  <a:pt x="9" y="320"/>
                  <a:pt x="0" y="342"/>
                  <a:pt x="0" y="359"/>
                </a:cubicBezTo>
                <a:cubicBezTo>
                  <a:pt x="0" y="362"/>
                  <a:pt x="2" y="364"/>
                  <a:pt x="4" y="364"/>
                </a:cubicBezTo>
                <a:cubicBezTo>
                  <a:pt x="185" y="364"/>
                  <a:pt x="185" y="364"/>
                  <a:pt x="185" y="364"/>
                </a:cubicBezTo>
                <a:cubicBezTo>
                  <a:pt x="188" y="364"/>
                  <a:pt x="190" y="362"/>
                  <a:pt x="190" y="359"/>
                </a:cubicBezTo>
                <a:cubicBezTo>
                  <a:pt x="190" y="343"/>
                  <a:pt x="181" y="321"/>
                  <a:pt x="138" y="312"/>
                </a:cubicBezTo>
                <a:close/>
                <a:moveTo>
                  <a:pt x="58" y="232"/>
                </a:moveTo>
                <a:cubicBezTo>
                  <a:pt x="58" y="185"/>
                  <a:pt x="86" y="181"/>
                  <a:pt x="95" y="181"/>
                </a:cubicBezTo>
                <a:cubicBezTo>
                  <a:pt x="104" y="181"/>
                  <a:pt x="132" y="185"/>
                  <a:pt x="132" y="232"/>
                </a:cubicBezTo>
                <a:cubicBezTo>
                  <a:pt x="132" y="261"/>
                  <a:pt x="112" y="283"/>
                  <a:pt x="95" y="283"/>
                </a:cubicBezTo>
                <a:cubicBezTo>
                  <a:pt x="77" y="283"/>
                  <a:pt x="58" y="261"/>
                  <a:pt x="58" y="232"/>
                </a:cubicBezTo>
                <a:close/>
                <a:moveTo>
                  <a:pt x="9" y="355"/>
                </a:moveTo>
                <a:cubicBezTo>
                  <a:pt x="12" y="338"/>
                  <a:pt x="27" y="326"/>
                  <a:pt x="55" y="320"/>
                </a:cubicBezTo>
                <a:cubicBezTo>
                  <a:pt x="55" y="320"/>
                  <a:pt x="55" y="320"/>
                  <a:pt x="56" y="320"/>
                </a:cubicBezTo>
                <a:cubicBezTo>
                  <a:pt x="68" y="316"/>
                  <a:pt x="74" y="301"/>
                  <a:pt x="76" y="286"/>
                </a:cubicBezTo>
                <a:cubicBezTo>
                  <a:pt x="82" y="290"/>
                  <a:pt x="88" y="292"/>
                  <a:pt x="95" y="292"/>
                </a:cubicBezTo>
                <a:cubicBezTo>
                  <a:pt x="102" y="292"/>
                  <a:pt x="108" y="290"/>
                  <a:pt x="114" y="286"/>
                </a:cubicBezTo>
                <a:cubicBezTo>
                  <a:pt x="116" y="302"/>
                  <a:pt x="122" y="317"/>
                  <a:pt x="136" y="321"/>
                </a:cubicBezTo>
                <a:cubicBezTo>
                  <a:pt x="136" y="321"/>
                  <a:pt x="136" y="321"/>
                  <a:pt x="136" y="321"/>
                </a:cubicBezTo>
                <a:cubicBezTo>
                  <a:pt x="163" y="326"/>
                  <a:pt x="178" y="338"/>
                  <a:pt x="180" y="355"/>
                </a:cubicBezTo>
                <a:lnTo>
                  <a:pt x="9" y="355"/>
                </a:lnTo>
                <a:close/>
                <a:moveTo>
                  <a:pt x="262" y="92"/>
                </a:moveTo>
                <a:cubicBezTo>
                  <a:pt x="253" y="92"/>
                  <a:pt x="246" y="100"/>
                  <a:pt x="246" y="109"/>
                </a:cubicBezTo>
                <a:cubicBezTo>
                  <a:pt x="246" y="118"/>
                  <a:pt x="253" y="126"/>
                  <a:pt x="262" y="126"/>
                </a:cubicBezTo>
                <a:cubicBezTo>
                  <a:pt x="272" y="126"/>
                  <a:pt x="279" y="118"/>
                  <a:pt x="279" y="109"/>
                </a:cubicBezTo>
                <a:cubicBezTo>
                  <a:pt x="279" y="100"/>
                  <a:pt x="272" y="92"/>
                  <a:pt x="262" y="92"/>
                </a:cubicBezTo>
                <a:close/>
                <a:moveTo>
                  <a:pt x="262" y="117"/>
                </a:moveTo>
                <a:cubicBezTo>
                  <a:pt x="258" y="117"/>
                  <a:pt x="255" y="113"/>
                  <a:pt x="255" y="109"/>
                </a:cubicBezTo>
                <a:cubicBezTo>
                  <a:pt x="255" y="105"/>
                  <a:pt x="258" y="102"/>
                  <a:pt x="262" y="102"/>
                </a:cubicBezTo>
                <a:cubicBezTo>
                  <a:pt x="267" y="102"/>
                  <a:pt x="270" y="105"/>
                  <a:pt x="270" y="109"/>
                </a:cubicBezTo>
                <a:cubicBezTo>
                  <a:pt x="270" y="113"/>
                  <a:pt x="267" y="117"/>
                  <a:pt x="262" y="117"/>
                </a:cubicBezTo>
                <a:close/>
                <a:moveTo>
                  <a:pt x="316" y="109"/>
                </a:moveTo>
                <a:cubicBezTo>
                  <a:pt x="316" y="100"/>
                  <a:pt x="308" y="92"/>
                  <a:pt x="299" y="92"/>
                </a:cubicBezTo>
                <a:cubicBezTo>
                  <a:pt x="290" y="92"/>
                  <a:pt x="282" y="100"/>
                  <a:pt x="282" y="109"/>
                </a:cubicBezTo>
                <a:cubicBezTo>
                  <a:pt x="282" y="118"/>
                  <a:pt x="290" y="126"/>
                  <a:pt x="299" y="126"/>
                </a:cubicBezTo>
                <a:cubicBezTo>
                  <a:pt x="308" y="126"/>
                  <a:pt x="316" y="118"/>
                  <a:pt x="316" y="109"/>
                </a:cubicBezTo>
                <a:close/>
                <a:moveTo>
                  <a:pt x="299" y="117"/>
                </a:moveTo>
                <a:cubicBezTo>
                  <a:pt x="295" y="117"/>
                  <a:pt x="292" y="113"/>
                  <a:pt x="292" y="109"/>
                </a:cubicBezTo>
                <a:cubicBezTo>
                  <a:pt x="292" y="105"/>
                  <a:pt x="295" y="102"/>
                  <a:pt x="299" y="102"/>
                </a:cubicBezTo>
                <a:cubicBezTo>
                  <a:pt x="303" y="102"/>
                  <a:pt x="307" y="105"/>
                  <a:pt x="307" y="109"/>
                </a:cubicBezTo>
                <a:cubicBezTo>
                  <a:pt x="307" y="113"/>
                  <a:pt x="303" y="117"/>
                  <a:pt x="299" y="117"/>
                </a:cubicBezTo>
                <a:close/>
                <a:moveTo>
                  <a:pt x="321" y="216"/>
                </a:moveTo>
                <a:cubicBezTo>
                  <a:pt x="322" y="216"/>
                  <a:pt x="323" y="216"/>
                  <a:pt x="324" y="216"/>
                </a:cubicBezTo>
                <a:cubicBezTo>
                  <a:pt x="325" y="216"/>
                  <a:pt x="326" y="216"/>
                  <a:pt x="327" y="215"/>
                </a:cubicBezTo>
                <a:cubicBezTo>
                  <a:pt x="328" y="214"/>
                  <a:pt x="329" y="212"/>
                  <a:pt x="328" y="210"/>
                </a:cubicBezTo>
                <a:cubicBezTo>
                  <a:pt x="328" y="210"/>
                  <a:pt x="321" y="195"/>
                  <a:pt x="320" y="177"/>
                </a:cubicBezTo>
                <a:cubicBezTo>
                  <a:pt x="354" y="168"/>
                  <a:pt x="378" y="140"/>
                  <a:pt x="378" y="108"/>
                </a:cubicBezTo>
                <a:cubicBezTo>
                  <a:pt x="378" y="69"/>
                  <a:pt x="341" y="37"/>
                  <a:pt x="296" y="37"/>
                </a:cubicBezTo>
                <a:cubicBezTo>
                  <a:pt x="289" y="37"/>
                  <a:pt x="283" y="37"/>
                  <a:pt x="276" y="39"/>
                </a:cubicBezTo>
                <a:cubicBezTo>
                  <a:pt x="262" y="15"/>
                  <a:pt x="234" y="0"/>
                  <a:pt x="203" y="0"/>
                </a:cubicBezTo>
                <a:cubicBezTo>
                  <a:pt x="158" y="0"/>
                  <a:pt x="122" y="32"/>
                  <a:pt x="122" y="71"/>
                </a:cubicBezTo>
                <a:cubicBezTo>
                  <a:pt x="122" y="100"/>
                  <a:pt x="141" y="125"/>
                  <a:pt x="171" y="137"/>
                </a:cubicBezTo>
                <a:cubicBezTo>
                  <a:pt x="169" y="163"/>
                  <a:pt x="154" y="183"/>
                  <a:pt x="154" y="183"/>
                </a:cubicBezTo>
                <a:cubicBezTo>
                  <a:pt x="152" y="185"/>
                  <a:pt x="152" y="188"/>
                  <a:pt x="154" y="189"/>
                </a:cubicBezTo>
                <a:cubicBezTo>
                  <a:pt x="155" y="191"/>
                  <a:pt x="157" y="191"/>
                  <a:pt x="159" y="191"/>
                </a:cubicBezTo>
                <a:cubicBezTo>
                  <a:pt x="184" y="179"/>
                  <a:pt x="200" y="164"/>
                  <a:pt x="208" y="143"/>
                </a:cubicBezTo>
                <a:cubicBezTo>
                  <a:pt x="213" y="142"/>
                  <a:pt x="218" y="142"/>
                  <a:pt x="224" y="141"/>
                </a:cubicBezTo>
                <a:cubicBezTo>
                  <a:pt x="236" y="163"/>
                  <a:pt x="261" y="177"/>
                  <a:pt x="289" y="179"/>
                </a:cubicBezTo>
                <a:cubicBezTo>
                  <a:pt x="295" y="193"/>
                  <a:pt x="306" y="205"/>
                  <a:pt x="321" y="216"/>
                </a:cubicBezTo>
                <a:close/>
                <a:moveTo>
                  <a:pt x="292" y="170"/>
                </a:moveTo>
                <a:cubicBezTo>
                  <a:pt x="265" y="169"/>
                  <a:pt x="241" y="155"/>
                  <a:pt x="230" y="133"/>
                </a:cubicBezTo>
                <a:cubicBezTo>
                  <a:pt x="229" y="131"/>
                  <a:pt x="228" y="130"/>
                  <a:pt x="226" y="130"/>
                </a:cubicBezTo>
                <a:cubicBezTo>
                  <a:pt x="226" y="130"/>
                  <a:pt x="225" y="130"/>
                  <a:pt x="225" y="131"/>
                </a:cubicBezTo>
                <a:cubicBezTo>
                  <a:pt x="218" y="132"/>
                  <a:pt x="211" y="133"/>
                  <a:pt x="204" y="133"/>
                </a:cubicBezTo>
                <a:cubicBezTo>
                  <a:pt x="202" y="133"/>
                  <a:pt x="200" y="135"/>
                  <a:pt x="199" y="137"/>
                </a:cubicBezTo>
                <a:cubicBezTo>
                  <a:pt x="199" y="138"/>
                  <a:pt x="199" y="138"/>
                  <a:pt x="199" y="139"/>
                </a:cubicBezTo>
                <a:cubicBezTo>
                  <a:pt x="194" y="154"/>
                  <a:pt x="185" y="165"/>
                  <a:pt x="170" y="175"/>
                </a:cubicBezTo>
                <a:cubicBezTo>
                  <a:pt x="175" y="165"/>
                  <a:pt x="180" y="150"/>
                  <a:pt x="180" y="134"/>
                </a:cubicBezTo>
                <a:cubicBezTo>
                  <a:pt x="180" y="134"/>
                  <a:pt x="180" y="134"/>
                  <a:pt x="180" y="134"/>
                </a:cubicBezTo>
                <a:cubicBezTo>
                  <a:pt x="180" y="132"/>
                  <a:pt x="179" y="130"/>
                  <a:pt x="177" y="129"/>
                </a:cubicBezTo>
                <a:cubicBezTo>
                  <a:pt x="149" y="120"/>
                  <a:pt x="131" y="97"/>
                  <a:pt x="131" y="71"/>
                </a:cubicBezTo>
                <a:cubicBezTo>
                  <a:pt x="131" y="37"/>
                  <a:pt x="164" y="9"/>
                  <a:pt x="203" y="9"/>
                </a:cubicBezTo>
                <a:cubicBezTo>
                  <a:pt x="232" y="9"/>
                  <a:pt x="258" y="24"/>
                  <a:pt x="269" y="47"/>
                </a:cubicBezTo>
                <a:cubicBezTo>
                  <a:pt x="270" y="48"/>
                  <a:pt x="273" y="49"/>
                  <a:pt x="275" y="49"/>
                </a:cubicBezTo>
                <a:cubicBezTo>
                  <a:pt x="282" y="47"/>
                  <a:pt x="289" y="46"/>
                  <a:pt x="296" y="46"/>
                </a:cubicBezTo>
                <a:cubicBezTo>
                  <a:pt x="336" y="46"/>
                  <a:pt x="368" y="74"/>
                  <a:pt x="368" y="108"/>
                </a:cubicBezTo>
                <a:cubicBezTo>
                  <a:pt x="368" y="137"/>
                  <a:pt x="346" y="162"/>
                  <a:pt x="314" y="169"/>
                </a:cubicBezTo>
                <a:cubicBezTo>
                  <a:pt x="312" y="169"/>
                  <a:pt x="310" y="171"/>
                  <a:pt x="310" y="173"/>
                </a:cubicBezTo>
                <a:cubicBezTo>
                  <a:pt x="311" y="183"/>
                  <a:pt x="312" y="191"/>
                  <a:pt x="314" y="198"/>
                </a:cubicBezTo>
                <a:cubicBezTo>
                  <a:pt x="306" y="190"/>
                  <a:pt x="300" y="182"/>
                  <a:pt x="296" y="173"/>
                </a:cubicBezTo>
                <a:cubicBezTo>
                  <a:pt x="296" y="171"/>
                  <a:pt x="294" y="170"/>
                  <a:pt x="292" y="170"/>
                </a:cubicBezTo>
                <a:close/>
                <a:moveTo>
                  <a:pt x="433" y="312"/>
                </a:moveTo>
                <a:cubicBezTo>
                  <a:pt x="422" y="309"/>
                  <a:pt x="418" y="290"/>
                  <a:pt x="418" y="279"/>
                </a:cubicBezTo>
                <a:cubicBezTo>
                  <a:pt x="429" y="267"/>
                  <a:pt x="436" y="250"/>
                  <a:pt x="436" y="232"/>
                </a:cubicBezTo>
                <a:cubicBezTo>
                  <a:pt x="436" y="195"/>
                  <a:pt x="418" y="171"/>
                  <a:pt x="390" y="171"/>
                </a:cubicBezTo>
                <a:cubicBezTo>
                  <a:pt x="361" y="171"/>
                  <a:pt x="343" y="195"/>
                  <a:pt x="343" y="232"/>
                </a:cubicBezTo>
                <a:cubicBezTo>
                  <a:pt x="343" y="251"/>
                  <a:pt x="351" y="268"/>
                  <a:pt x="362" y="279"/>
                </a:cubicBezTo>
                <a:cubicBezTo>
                  <a:pt x="362" y="293"/>
                  <a:pt x="357" y="308"/>
                  <a:pt x="348" y="311"/>
                </a:cubicBezTo>
                <a:cubicBezTo>
                  <a:pt x="304" y="320"/>
                  <a:pt x="295" y="342"/>
                  <a:pt x="295" y="359"/>
                </a:cubicBezTo>
                <a:cubicBezTo>
                  <a:pt x="295" y="362"/>
                  <a:pt x="297" y="364"/>
                  <a:pt x="299" y="364"/>
                </a:cubicBezTo>
                <a:cubicBezTo>
                  <a:pt x="480" y="364"/>
                  <a:pt x="480" y="364"/>
                  <a:pt x="480" y="364"/>
                </a:cubicBezTo>
                <a:cubicBezTo>
                  <a:pt x="483" y="364"/>
                  <a:pt x="485" y="362"/>
                  <a:pt x="485" y="359"/>
                </a:cubicBezTo>
                <a:cubicBezTo>
                  <a:pt x="485" y="343"/>
                  <a:pt x="476" y="321"/>
                  <a:pt x="433" y="312"/>
                </a:cubicBezTo>
                <a:close/>
                <a:moveTo>
                  <a:pt x="353" y="232"/>
                </a:moveTo>
                <a:cubicBezTo>
                  <a:pt x="353" y="185"/>
                  <a:pt x="381" y="181"/>
                  <a:pt x="390" y="181"/>
                </a:cubicBezTo>
                <a:cubicBezTo>
                  <a:pt x="398" y="181"/>
                  <a:pt x="427" y="185"/>
                  <a:pt x="427" y="232"/>
                </a:cubicBezTo>
                <a:cubicBezTo>
                  <a:pt x="427" y="261"/>
                  <a:pt x="407" y="283"/>
                  <a:pt x="390" y="283"/>
                </a:cubicBezTo>
                <a:cubicBezTo>
                  <a:pt x="372" y="283"/>
                  <a:pt x="353" y="261"/>
                  <a:pt x="353" y="232"/>
                </a:cubicBezTo>
                <a:close/>
                <a:moveTo>
                  <a:pt x="304" y="355"/>
                </a:moveTo>
                <a:cubicBezTo>
                  <a:pt x="307" y="338"/>
                  <a:pt x="322" y="326"/>
                  <a:pt x="350" y="320"/>
                </a:cubicBezTo>
                <a:cubicBezTo>
                  <a:pt x="350" y="320"/>
                  <a:pt x="350" y="320"/>
                  <a:pt x="350" y="320"/>
                </a:cubicBezTo>
                <a:cubicBezTo>
                  <a:pt x="363" y="316"/>
                  <a:pt x="369" y="301"/>
                  <a:pt x="371" y="286"/>
                </a:cubicBezTo>
                <a:cubicBezTo>
                  <a:pt x="377" y="290"/>
                  <a:pt x="383" y="292"/>
                  <a:pt x="390" y="292"/>
                </a:cubicBezTo>
                <a:cubicBezTo>
                  <a:pt x="397" y="292"/>
                  <a:pt x="403" y="290"/>
                  <a:pt x="409" y="286"/>
                </a:cubicBezTo>
                <a:cubicBezTo>
                  <a:pt x="411" y="302"/>
                  <a:pt x="417" y="317"/>
                  <a:pt x="431" y="321"/>
                </a:cubicBezTo>
                <a:cubicBezTo>
                  <a:pt x="431" y="321"/>
                  <a:pt x="431" y="321"/>
                  <a:pt x="431" y="321"/>
                </a:cubicBezTo>
                <a:cubicBezTo>
                  <a:pt x="458" y="326"/>
                  <a:pt x="473" y="338"/>
                  <a:pt x="475" y="355"/>
                </a:cubicBezTo>
                <a:lnTo>
                  <a:pt x="304" y="355"/>
                </a:lnTo>
                <a:close/>
                <a:moveTo>
                  <a:pt x="206" y="57"/>
                </a:moveTo>
                <a:cubicBezTo>
                  <a:pt x="197" y="57"/>
                  <a:pt x="189" y="65"/>
                  <a:pt x="189" y="74"/>
                </a:cubicBezTo>
                <a:cubicBezTo>
                  <a:pt x="189" y="83"/>
                  <a:pt x="197" y="91"/>
                  <a:pt x="206" y="91"/>
                </a:cubicBezTo>
                <a:cubicBezTo>
                  <a:pt x="215" y="91"/>
                  <a:pt x="223" y="83"/>
                  <a:pt x="223" y="74"/>
                </a:cubicBezTo>
                <a:cubicBezTo>
                  <a:pt x="223" y="65"/>
                  <a:pt x="215" y="57"/>
                  <a:pt x="206" y="57"/>
                </a:cubicBezTo>
                <a:close/>
                <a:moveTo>
                  <a:pt x="206" y="81"/>
                </a:moveTo>
                <a:cubicBezTo>
                  <a:pt x="202" y="81"/>
                  <a:pt x="199" y="78"/>
                  <a:pt x="199" y="74"/>
                </a:cubicBezTo>
                <a:cubicBezTo>
                  <a:pt x="199" y="70"/>
                  <a:pt x="202" y="66"/>
                  <a:pt x="206" y="66"/>
                </a:cubicBezTo>
                <a:cubicBezTo>
                  <a:pt x="210" y="66"/>
                  <a:pt x="214" y="70"/>
                  <a:pt x="214" y="74"/>
                </a:cubicBezTo>
                <a:cubicBezTo>
                  <a:pt x="214" y="78"/>
                  <a:pt x="210" y="81"/>
                  <a:pt x="206" y="81"/>
                </a:cubicBezTo>
                <a:close/>
                <a:moveTo>
                  <a:pt x="260" y="74"/>
                </a:moveTo>
                <a:cubicBezTo>
                  <a:pt x="260" y="65"/>
                  <a:pt x="252" y="57"/>
                  <a:pt x="243" y="57"/>
                </a:cubicBezTo>
                <a:cubicBezTo>
                  <a:pt x="234" y="57"/>
                  <a:pt x="226" y="65"/>
                  <a:pt x="226" y="74"/>
                </a:cubicBezTo>
                <a:cubicBezTo>
                  <a:pt x="226" y="83"/>
                  <a:pt x="234" y="91"/>
                  <a:pt x="243" y="91"/>
                </a:cubicBezTo>
                <a:cubicBezTo>
                  <a:pt x="252" y="91"/>
                  <a:pt x="260" y="83"/>
                  <a:pt x="260" y="74"/>
                </a:cubicBezTo>
                <a:close/>
                <a:moveTo>
                  <a:pt x="243" y="81"/>
                </a:moveTo>
                <a:cubicBezTo>
                  <a:pt x="239" y="81"/>
                  <a:pt x="236" y="78"/>
                  <a:pt x="236" y="74"/>
                </a:cubicBezTo>
                <a:cubicBezTo>
                  <a:pt x="236" y="70"/>
                  <a:pt x="239" y="66"/>
                  <a:pt x="243" y="66"/>
                </a:cubicBezTo>
                <a:cubicBezTo>
                  <a:pt x="247" y="66"/>
                  <a:pt x="250" y="70"/>
                  <a:pt x="250" y="74"/>
                </a:cubicBezTo>
                <a:cubicBezTo>
                  <a:pt x="250" y="78"/>
                  <a:pt x="247" y="81"/>
                  <a:pt x="243" y="81"/>
                </a:cubicBezTo>
                <a:close/>
                <a:moveTo>
                  <a:pt x="336" y="126"/>
                </a:moveTo>
                <a:cubicBezTo>
                  <a:pt x="345" y="126"/>
                  <a:pt x="353" y="118"/>
                  <a:pt x="353" y="109"/>
                </a:cubicBezTo>
                <a:cubicBezTo>
                  <a:pt x="353" y="100"/>
                  <a:pt x="345" y="92"/>
                  <a:pt x="336" y="92"/>
                </a:cubicBezTo>
                <a:cubicBezTo>
                  <a:pt x="327" y="92"/>
                  <a:pt x="319" y="100"/>
                  <a:pt x="319" y="109"/>
                </a:cubicBezTo>
                <a:cubicBezTo>
                  <a:pt x="319" y="118"/>
                  <a:pt x="327" y="126"/>
                  <a:pt x="336" y="126"/>
                </a:cubicBezTo>
                <a:close/>
                <a:moveTo>
                  <a:pt x="336" y="102"/>
                </a:moveTo>
                <a:cubicBezTo>
                  <a:pt x="340" y="102"/>
                  <a:pt x="343" y="105"/>
                  <a:pt x="343" y="109"/>
                </a:cubicBezTo>
                <a:cubicBezTo>
                  <a:pt x="343" y="113"/>
                  <a:pt x="340" y="117"/>
                  <a:pt x="336" y="117"/>
                </a:cubicBezTo>
                <a:cubicBezTo>
                  <a:pt x="332" y="117"/>
                  <a:pt x="329" y="113"/>
                  <a:pt x="329" y="109"/>
                </a:cubicBezTo>
                <a:cubicBezTo>
                  <a:pt x="329" y="105"/>
                  <a:pt x="332" y="102"/>
                  <a:pt x="336" y="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en-US" sz="3888"/>
          </a:p>
        </p:txBody>
      </p:sp>
      <p:sp>
        <p:nvSpPr>
          <p:cNvPr id="47" name="Freeform 123">
            <a:extLst>
              <a:ext uri="{FF2B5EF4-FFF2-40B4-BE49-F238E27FC236}">
                <a16:creationId xmlns:a16="http://schemas.microsoft.com/office/drawing/2014/main" id="{380A3CAB-B966-6A4D-8871-DF8112F89A6F}"/>
              </a:ext>
            </a:extLst>
          </p:cNvPr>
          <p:cNvSpPr>
            <a:spLocks noEditPoints="1"/>
          </p:cNvSpPr>
          <p:nvPr/>
        </p:nvSpPr>
        <p:spPr bwMode="auto">
          <a:xfrm>
            <a:off x="5600718" y="4621928"/>
            <a:ext cx="579463" cy="535560"/>
          </a:xfrm>
          <a:custGeom>
            <a:avLst/>
            <a:gdLst>
              <a:gd name="T0" fmla="*/ 529 w 676"/>
              <a:gd name="T1" fmla="*/ 279 h 678"/>
              <a:gd name="T2" fmla="*/ 431 w 676"/>
              <a:gd name="T3" fmla="*/ 293 h 678"/>
              <a:gd name="T4" fmla="*/ 409 w 676"/>
              <a:gd name="T5" fmla="*/ 210 h 678"/>
              <a:gd name="T6" fmla="*/ 367 w 676"/>
              <a:gd name="T7" fmla="*/ 125 h 678"/>
              <a:gd name="T8" fmla="*/ 401 w 676"/>
              <a:gd name="T9" fmla="*/ 58 h 678"/>
              <a:gd name="T10" fmla="*/ 504 w 676"/>
              <a:gd name="T11" fmla="*/ 6 h 678"/>
              <a:gd name="T12" fmla="*/ 579 w 676"/>
              <a:gd name="T13" fmla="*/ 18 h 678"/>
              <a:gd name="T14" fmla="*/ 659 w 676"/>
              <a:gd name="T15" fmla="*/ 100 h 678"/>
              <a:gd name="T16" fmla="*/ 676 w 676"/>
              <a:gd name="T17" fmla="*/ 169 h 678"/>
              <a:gd name="T18" fmla="*/ 605 w 676"/>
              <a:gd name="T19" fmla="*/ 241 h 678"/>
              <a:gd name="T20" fmla="*/ 558 w 676"/>
              <a:gd name="T21" fmla="*/ 314 h 678"/>
              <a:gd name="T22" fmla="*/ 539 w 676"/>
              <a:gd name="T23" fmla="*/ 267 h 678"/>
              <a:gd name="T24" fmla="*/ 590 w 676"/>
              <a:gd name="T25" fmla="*/ 242 h 678"/>
              <a:gd name="T26" fmla="*/ 626 w 676"/>
              <a:gd name="T27" fmla="*/ 172 h 678"/>
              <a:gd name="T28" fmla="*/ 655 w 676"/>
              <a:gd name="T29" fmla="*/ 114 h 678"/>
              <a:gd name="T30" fmla="*/ 566 w 676"/>
              <a:gd name="T31" fmla="*/ 67 h 678"/>
              <a:gd name="T32" fmla="*/ 517 w 676"/>
              <a:gd name="T33" fmla="*/ 15 h 678"/>
              <a:gd name="T34" fmla="*/ 500 w 676"/>
              <a:gd name="T35" fmla="*/ 56 h 678"/>
              <a:gd name="T36" fmla="*/ 401 w 676"/>
              <a:gd name="T37" fmla="*/ 73 h 678"/>
              <a:gd name="T38" fmla="*/ 413 w 676"/>
              <a:gd name="T39" fmla="*/ 144 h 678"/>
              <a:gd name="T40" fmla="*/ 422 w 676"/>
              <a:gd name="T41" fmla="*/ 215 h 678"/>
              <a:gd name="T42" fmla="*/ 463 w 676"/>
              <a:gd name="T43" fmla="*/ 255 h 678"/>
              <a:gd name="T44" fmla="*/ 532 w 676"/>
              <a:gd name="T45" fmla="*/ 264 h 678"/>
              <a:gd name="T46" fmla="*/ 478 w 676"/>
              <a:gd name="T47" fmla="*/ 160 h 678"/>
              <a:gd name="T48" fmla="*/ 517 w 676"/>
              <a:gd name="T49" fmla="*/ 199 h 678"/>
              <a:gd name="T50" fmla="*/ 517 w 676"/>
              <a:gd name="T51" fmla="*/ 185 h 678"/>
              <a:gd name="T52" fmla="*/ 258 w 676"/>
              <a:gd name="T53" fmla="*/ 678 h 678"/>
              <a:gd name="T54" fmla="*/ 233 w 676"/>
              <a:gd name="T55" fmla="*/ 615 h 678"/>
              <a:gd name="T56" fmla="*/ 105 w 676"/>
              <a:gd name="T57" fmla="*/ 628 h 678"/>
              <a:gd name="T58" fmla="*/ 90 w 676"/>
              <a:gd name="T59" fmla="*/ 522 h 678"/>
              <a:gd name="T60" fmla="*/ 0 w 676"/>
              <a:gd name="T61" fmla="*/ 424 h 678"/>
              <a:gd name="T62" fmla="*/ 14 w 676"/>
              <a:gd name="T63" fmla="*/ 350 h 678"/>
              <a:gd name="T64" fmla="*/ 91 w 676"/>
              <a:gd name="T65" fmla="*/ 229 h 678"/>
              <a:gd name="T66" fmla="*/ 159 w 676"/>
              <a:gd name="T67" fmla="*/ 185 h 678"/>
              <a:gd name="T68" fmla="*/ 276 w 676"/>
              <a:gd name="T69" fmla="*/ 222 h 678"/>
              <a:gd name="T70" fmla="*/ 378 w 676"/>
              <a:gd name="T71" fmla="*/ 190 h 678"/>
              <a:gd name="T72" fmla="*/ 423 w 676"/>
              <a:gd name="T73" fmla="*/ 310 h 678"/>
              <a:gd name="T74" fmla="*/ 513 w 676"/>
              <a:gd name="T75" fmla="*/ 370 h 678"/>
              <a:gd name="T76" fmla="*/ 456 w 676"/>
              <a:gd name="T77" fmla="*/ 419 h 678"/>
              <a:gd name="T78" fmla="*/ 494 w 676"/>
              <a:gd name="T79" fmla="*/ 527 h 678"/>
              <a:gd name="T80" fmla="*/ 393 w 676"/>
              <a:gd name="T81" fmla="*/ 564 h 678"/>
              <a:gd name="T82" fmla="*/ 325 w 676"/>
              <a:gd name="T83" fmla="*/ 669 h 678"/>
              <a:gd name="T84" fmla="*/ 165 w 676"/>
              <a:gd name="T85" fmla="*/ 577 h 678"/>
              <a:gd name="T86" fmla="*/ 261 w 676"/>
              <a:gd name="T87" fmla="*/ 664 h 678"/>
              <a:gd name="T88" fmla="*/ 323 w 676"/>
              <a:gd name="T89" fmla="*/ 591 h 678"/>
              <a:gd name="T90" fmla="*/ 449 w 676"/>
              <a:gd name="T91" fmla="*/ 573 h 678"/>
              <a:gd name="T92" fmla="*/ 432 w 676"/>
              <a:gd name="T93" fmla="*/ 479 h 678"/>
              <a:gd name="T94" fmla="*/ 445 w 676"/>
              <a:gd name="T95" fmla="*/ 396 h 678"/>
              <a:gd name="T96" fmla="*/ 421 w 676"/>
              <a:gd name="T97" fmla="*/ 325 h 678"/>
              <a:gd name="T98" fmla="*/ 356 w 676"/>
              <a:gd name="T99" fmla="*/ 258 h 678"/>
              <a:gd name="T100" fmla="*/ 286 w 676"/>
              <a:gd name="T101" fmla="*/ 233 h 678"/>
              <a:gd name="T102" fmla="*/ 199 w 676"/>
              <a:gd name="T103" fmla="*/ 245 h 678"/>
              <a:gd name="T104" fmla="*/ 106 w 676"/>
              <a:gd name="T105" fmla="*/ 228 h 678"/>
              <a:gd name="T106" fmla="*/ 85 w 676"/>
              <a:gd name="T107" fmla="*/ 357 h 678"/>
              <a:gd name="T108" fmla="*/ 14 w 676"/>
              <a:gd name="T109" fmla="*/ 419 h 678"/>
              <a:gd name="T110" fmla="*/ 104 w 676"/>
              <a:gd name="T111" fmla="*/ 519 h 678"/>
              <a:gd name="T112" fmla="*/ 109 w 676"/>
              <a:gd name="T113" fmla="*/ 613 h 678"/>
              <a:gd name="T114" fmla="*/ 258 w 676"/>
              <a:gd name="T115" fmla="*/ 484 h 678"/>
              <a:gd name="T116" fmla="*/ 323 w 676"/>
              <a:gd name="T117" fmla="*/ 419 h 678"/>
              <a:gd name="T118" fmla="*/ 207 w 676"/>
              <a:gd name="T119" fmla="*/ 419 h 678"/>
              <a:gd name="T120" fmla="*/ 258 w 676"/>
              <a:gd name="T121" fmla="*/ 368 h 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6" h="678">
                <a:moveTo>
                  <a:pt x="556" y="314"/>
                </a:moveTo>
                <a:cubicBezTo>
                  <a:pt x="554" y="314"/>
                  <a:pt x="551" y="313"/>
                  <a:pt x="550" y="311"/>
                </a:cubicBezTo>
                <a:cubicBezTo>
                  <a:pt x="529" y="279"/>
                  <a:pt x="529" y="279"/>
                  <a:pt x="529" y="279"/>
                </a:cubicBezTo>
                <a:cubicBezTo>
                  <a:pt x="508" y="281"/>
                  <a:pt x="488" y="277"/>
                  <a:pt x="468" y="269"/>
                </a:cubicBezTo>
                <a:cubicBezTo>
                  <a:pt x="439" y="293"/>
                  <a:pt x="439" y="293"/>
                  <a:pt x="439" y="293"/>
                </a:cubicBezTo>
                <a:cubicBezTo>
                  <a:pt x="437" y="295"/>
                  <a:pt x="433" y="295"/>
                  <a:pt x="431" y="293"/>
                </a:cubicBezTo>
                <a:cubicBezTo>
                  <a:pt x="412" y="281"/>
                  <a:pt x="397" y="266"/>
                  <a:pt x="385" y="248"/>
                </a:cubicBezTo>
                <a:cubicBezTo>
                  <a:pt x="383" y="245"/>
                  <a:pt x="383" y="242"/>
                  <a:pt x="385" y="239"/>
                </a:cubicBezTo>
                <a:cubicBezTo>
                  <a:pt x="409" y="210"/>
                  <a:pt x="409" y="210"/>
                  <a:pt x="409" y="210"/>
                </a:cubicBezTo>
                <a:cubicBezTo>
                  <a:pt x="401" y="194"/>
                  <a:pt x="398" y="177"/>
                  <a:pt x="398" y="160"/>
                </a:cubicBezTo>
                <a:cubicBezTo>
                  <a:pt x="398" y="155"/>
                  <a:pt x="398" y="151"/>
                  <a:pt x="398" y="146"/>
                </a:cubicBezTo>
                <a:cubicBezTo>
                  <a:pt x="367" y="125"/>
                  <a:pt x="367" y="125"/>
                  <a:pt x="367" y="125"/>
                </a:cubicBezTo>
                <a:cubicBezTo>
                  <a:pt x="364" y="124"/>
                  <a:pt x="363" y="120"/>
                  <a:pt x="364" y="117"/>
                </a:cubicBezTo>
                <a:cubicBezTo>
                  <a:pt x="370" y="96"/>
                  <a:pt x="380" y="77"/>
                  <a:pt x="393" y="60"/>
                </a:cubicBezTo>
                <a:cubicBezTo>
                  <a:pt x="395" y="57"/>
                  <a:pt x="399" y="57"/>
                  <a:pt x="401" y="58"/>
                </a:cubicBezTo>
                <a:cubicBezTo>
                  <a:pt x="437" y="71"/>
                  <a:pt x="437" y="71"/>
                  <a:pt x="437" y="71"/>
                </a:cubicBezTo>
                <a:cubicBezTo>
                  <a:pt x="453" y="57"/>
                  <a:pt x="472" y="47"/>
                  <a:pt x="494" y="43"/>
                </a:cubicBezTo>
                <a:cubicBezTo>
                  <a:pt x="504" y="6"/>
                  <a:pt x="504" y="6"/>
                  <a:pt x="504" y="6"/>
                </a:cubicBezTo>
                <a:cubicBezTo>
                  <a:pt x="505" y="3"/>
                  <a:pt x="507" y="1"/>
                  <a:pt x="510" y="1"/>
                </a:cubicBezTo>
                <a:cubicBezTo>
                  <a:pt x="532" y="0"/>
                  <a:pt x="554" y="4"/>
                  <a:pt x="574" y="11"/>
                </a:cubicBezTo>
                <a:cubicBezTo>
                  <a:pt x="577" y="12"/>
                  <a:pt x="579" y="15"/>
                  <a:pt x="579" y="18"/>
                </a:cubicBezTo>
                <a:cubicBezTo>
                  <a:pt x="577" y="56"/>
                  <a:pt x="577" y="56"/>
                  <a:pt x="577" y="56"/>
                </a:cubicBezTo>
                <a:cubicBezTo>
                  <a:pt x="596" y="67"/>
                  <a:pt x="611" y="83"/>
                  <a:pt x="621" y="102"/>
                </a:cubicBezTo>
                <a:cubicBezTo>
                  <a:pt x="659" y="100"/>
                  <a:pt x="659" y="100"/>
                  <a:pt x="659" y="100"/>
                </a:cubicBezTo>
                <a:cubicBezTo>
                  <a:pt x="662" y="100"/>
                  <a:pt x="665" y="102"/>
                  <a:pt x="666" y="105"/>
                </a:cubicBezTo>
                <a:cubicBezTo>
                  <a:pt x="673" y="122"/>
                  <a:pt x="676" y="141"/>
                  <a:pt x="676" y="160"/>
                </a:cubicBezTo>
                <a:cubicBezTo>
                  <a:pt x="676" y="163"/>
                  <a:pt x="676" y="166"/>
                  <a:pt x="676" y="169"/>
                </a:cubicBezTo>
                <a:cubicBezTo>
                  <a:pt x="676" y="172"/>
                  <a:pt x="674" y="174"/>
                  <a:pt x="671" y="175"/>
                </a:cubicBezTo>
                <a:cubicBezTo>
                  <a:pt x="634" y="185"/>
                  <a:pt x="634" y="185"/>
                  <a:pt x="634" y="185"/>
                </a:cubicBezTo>
                <a:cubicBezTo>
                  <a:pt x="629" y="206"/>
                  <a:pt x="619" y="225"/>
                  <a:pt x="605" y="241"/>
                </a:cubicBezTo>
                <a:cubicBezTo>
                  <a:pt x="618" y="277"/>
                  <a:pt x="618" y="277"/>
                  <a:pt x="618" y="277"/>
                </a:cubicBezTo>
                <a:cubicBezTo>
                  <a:pt x="619" y="279"/>
                  <a:pt x="618" y="283"/>
                  <a:pt x="616" y="284"/>
                </a:cubicBezTo>
                <a:cubicBezTo>
                  <a:pt x="598" y="298"/>
                  <a:pt x="579" y="308"/>
                  <a:pt x="558" y="314"/>
                </a:cubicBezTo>
                <a:cubicBezTo>
                  <a:pt x="557" y="314"/>
                  <a:pt x="557" y="314"/>
                  <a:pt x="556" y="314"/>
                </a:cubicBezTo>
                <a:close/>
                <a:moveTo>
                  <a:pt x="533" y="264"/>
                </a:moveTo>
                <a:cubicBezTo>
                  <a:pt x="535" y="264"/>
                  <a:pt x="538" y="265"/>
                  <a:pt x="539" y="267"/>
                </a:cubicBezTo>
                <a:cubicBezTo>
                  <a:pt x="559" y="299"/>
                  <a:pt x="559" y="299"/>
                  <a:pt x="559" y="299"/>
                </a:cubicBezTo>
                <a:cubicBezTo>
                  <a:pt x="575" y="294"/>
                  <a:pt x="590" y="286"/>
                  <a:pt x="603" y="277"/>
                </a:cubicBezTo>
                <a:cubicBezTo>
                  <a:pt x="590" y="242"/>
                  <a:pt x="590" y="242"/>
                  <a:pt x="590" y="242"/>
                </a:cubicBezTo>
                <a:cubicBezTo>
                  <a:pt x="589" y="239"/>
                  <a:pt x="590" y="236"/>
                  <a:pt x="592" y="234"/>
                </a:cubicBezTo>
                <a:cubicBezTo>
                  <a:pt x="607" y="219"/>
                  <a:pt x="617" y="199"/>
                  <a:pt x="621" y="178"/>
                </a:cubicBezTo>
                <a:cubicBezTo>
                  <a:pt x="621" y="175"/>
                  <a:pt x="623" y="173"/>
                  <a:pt x="626" y="172"/>
                </a:cubicBezTo>
                <a:cubicBezTo>
                  <a:pt x="662" y="163"/>
                  <a:pt x="662" y="163"/>
                  <a:pt x="662" y="163"/>
                </a:cubicBezTo>
                <a:cubicBezTo>
                  <a:pt x="662" y="162"/>
                  <a:pt x="662" y="161"/>
                  <a:pt x="662" y="160"/>
                </a:cubicBezTo>
                <a:cubicBezTo>
                  <a:pt x="662" y="144"/>
                  <a:pt x="660" y="129"/>
                  <a:pt x="655" y="114"/>
                </a:cubicBezTo>
                <a:cubicBezTo>
                  <a:pt x="618" y="116"/>
                  <a:pt x="618" y="116"/>
                  <a:pt x="618" y="116"/>
                </a:cubicBezTo>
                <a:cubicBezTo>
                  <a:pt x="615" y="116"/>
                  <a:pt x="612" y="114"/>
                  <a:pt x="611" y="112"/>
                </a:cubicBezTo>
                <a:cubicBezTo>
                  <a:pt x="601" y="92"/>
                  <a:pt x="586" y="77"/>
                  <a:pt x="566" y="67"/>
                </a:cubicBezTo>
                <a:cubicBezTo>
                  <a:pt x="564" y="65"/>
                  <a:pt x="562" y="63"/>
                  <a:pt x="563" y="60"/>
                </a:cubicBezTo>
                <a:cubicBezTo>
                  <a:pt x="565" y="23"/>
                  <a:pt x="565" y="23"/>
                  <a:pt x="565" y="23"/>
                </a:cubicBezTo>
                <a:cubicBezTo>
                  <a:pt x="549" y="17"/>
                  <a:pt x="533" y="15"/>
                  <a:pt x="517" y="15"/>
                </a:cubicBezTo>
                <a:cubicBezTo>
                  <a:pt x="517" y="15"/>
                  <a:pt x="516" y="15"/>
                  <a:pt x="516" y="15"/>
                </a:cubicBezTo>
                <a:cubicBezTo>
                  <a:pt x="506" y="51"/>
                  <a:pt x="506" y="51"/>
                  <a:pt x="506" y="51"/>
                </a:cubicBezTo>
                <a:cubicBezTo>
                  <a:pt x="505" y="53"/>
                  <a:pt x="503" y="55"/>
                  <a:pt x="500" y="56"/>
                </a:cubicBezTo>
                <a:cubicBezTo>
                  <a:pt x="479" y="59"/>
                  <a:pt x="459" y="69"/>
                  <a:pt x="443" y="84"/>
                </a:cubicBezTo>
                <a:cubicBezTo>
                  <a:pt x="442" y="86"/>
                  <a:pt x="439" y="87"/>
                  <a:pt x="436" y="86"/>
                </a:cubicBezTo>
                <a:cubicBezTo>
                  <a:pt x="401" y="73"/>
                  <a:pt x="401" y="73"/>
                  <a:pt x="401" y="73"/>
                </a:cubicBezTo>
                <a:cubicBezTo>
                  <a:pt x="391" y="86"/>
                  <a:pt x="384" y="101"/>
                  <a:pt x="379" y="116"/>
                </a:cubicBezTo>
                <a:cubicBezTo>
                  <a:pt x="410" y="137"/>
                  <a:pt x="410" y="137"/>
                  <a:pt x="410" y="137"/>
                </a:cubicBezTo>
                <a:cubicBezTo>
                  <a:pt x="412" y="138"/>
                  <a:pt x="413" y="141"/>
                  <a:pt x="413" y="144"/>
                </a:cubicBezTo>
                <a:cubicBezTo>
                  <a:pt x="412" y="149"/>
                  <a:pt x="412" y="154"/>
                  <a:pt x="412" y="160"/>
                </a:cubicBezTo>
                <a:cubicBezTo>
                  <a:pt x="412" y="176"/>
                  <a:pt x="415" y="193"/>
                  <a:pt x="423" y="207"/>
                </a:cubicBezTo>
                <a:cubicBezTo>
                  <a:pt x="424" y="210"/>
                  <a:pt x="424" y="213"/>
                  <a:pt x="422" y="215"/>
                </a:cubicBezTo>
                <a:cubicBezTo>
                  <a:pt x="399" y="244"/>
                  <a:pt x="399" y="244"/>
                  <a:pt x="399" y="244"/>
                </a:cubicBezTo>
                <a:cubicBezTo>
                  <a:pt x="409" y="258"/>
                  <a:pt x="421" y="269"/>
                  <a:pt x="434" y="279"/>
                </a:cubicBezTo>
                <a:cubicBezTo>
                  <a:pt x="463" y="255"/>
                  <a:pt x="463" y="255"/>
                  <a:pt x="463" y="255"/>
                </a:cubicBezTo>
                <a:cubicBezTo>
                  <a:pt x="465" y="254"/>
                  <a:pt x="468" y="253"/>
                  <a:pt x="471" y="254"/>
                </a:cubicBezTo>
                <a:cubicBezTo>
                  <a:pt x="485" y="262"/>
                  <a:pt x="501" y="265"/>
                  <a:pt x="517" y="265"/>
                </a:cubicBezTo>
                <a:cubicBezTo>
                  <a:pt x="522" y="265"/>
                  <a:pt x="527" y="265"/>
                  <a:pt x="532" y="264"/>
                </a:cubicBezTo>
                <a:cubicBezTo>
                  <a:pt x="532" y="264"/>
                  <a:pt x="533" y="264"/>
                  <a:pt x="533" y="264"/>
                </a:cubicBezTo>
                <a:close/>
                <a:moveTo>
                  <a:pt x="517" y="199"/>
                </a:moveTo>
                <a:cubicBezTo>
                  <a:pt x="496" y="199"/>
                  <a:pt x="478" y="181"/>
                  <a:pt x="478" y="160"/>
                </a:cubicBezTo>
                <a:cubicBezTo>
                  <a:pt x="478" y="138"/>
                  <a:pt x="496" y="121"/>
                  <a:pt x="517" y="121"/>
                </a:cubicBezTo>
                <a:cubicBezTo>
                  <a:pt x="539" y="121"/>
                  <a:pt x="556" y="138"/>
                  <a:pt x="556" y="160"/>
                </a:cubicBezTo>
                <a:cubicBezTo>
                  <a:pt x="556" y="181"/>
                  <a:pt x="539" y="199"/>
                  <a:pt x="517" y="199"/>
                </a:cubicBezTo>
                <a:close/>
                <a:moveTo>
                  <a:pt x="517" y="135"/>
                </a:moveTo>
                <a:cubicBezTo>
                  <a:pt x="503" y="135"/>
                  <a:pt x="492" y="146"/>
                  <a:pt x="492" y="160"/>
                </a:cubicBezTo>
                <a:cubicBezTo>
                  <a:pt x="492" y="174"/>
                  <a:pt x="503" y="185"/>
                  <a:pt x="517" y="185"/>
                </a:cubicBezTo>
                <a:cubicBezTo>
                  <a:pt x="531" y="185"/>
                  <a:pt x="542" y="174"/>
                  <a:pt x="542" y="160"/>
                </a:cubicBezTo>
                <a:cubicBezTo>
                  <a:pt x="542" y="146"/>
                  <a:pt x="531" y="135"/>
                  <a:pt x="517" y="135"/>
                </a:cubicBezTo>
                <a:close/>
                <a:moveTo>
                  <a:pt x="258" y="678"/>
                </a:moveTo>
                <a:cubicBezTo>
                  <a:pt x="256" y="678"/>
                  <a:pt x="256" y="678"/>
                  <a:pt x="256" y="678"/>
                </a:cubicBezTo>
                <a:cubicBezTo>
                  <a:pt x="252" y="678"/>
                  <a:pt x="250" y="676"/>
                  <a:pt x="249" y="673"/>
                </a:cubicBezTo>
                <a:cubicBezTo>
                  <a:pt x="233" y="615"/>
                  <a:pt x="233" y="615"/>
                  <a:pt x="233" y="615"/>
                </a:cubicBezTo>
                <a:cubicBezTo>
                  <a:pt x="208" y="612"/>
                  <a:pt x="184" y="604"/>
                  <a:pt x="162" y="592"/>
                </a:cubicBezTo>
                <a:cubicBezTo>
                  <a:pt x="113" y="628"/>
                  <a:pt x="113" y="628"/>
                  <a:pt x="113" y="628"/>
                </a:cubicBezTo>
                <a:cubicBezTo>
                  <a:pt x="111" y="630"/>
                  <a:pt x="108" y="630"/>
                  <a:pt x="105" y="628"/>
                </a:cubicBezTo>
                <a:cubicBezTo>
                  <a:pt x="86" y="614"/>
                  <a:pt x="69" y="598"/>
                  <a:pt x="55" y="579"/>
                </a:cubicBezTo>
                <a:cubicBezTo>
                  <a:pt x="53" y="577"/>
                  <a:pt x="53" y="574"/>
                  <a:pt x="55" y="571"/>
                </a:cubicBezTo>
                <a:cubicBezTo>
                  <a:pt x="90" y="522"/>
                  <a:pt x="90" y="522"/>
                  <a:pt x="90" y="522"/>
                </a:cubicBezTo>
                <a:cubicBezTo>
                  <a:pt x="75" y="499"/>
                  <a:pt x="66" y="474"/>
                  <a:pt x="62" y="447"/>
                </a:cubicBezTo>
                <a:cubicBezTo>
                  <a:pt x="5" y="431"/>
                  <a:pt x="5" y="431"/>
                  <a:pt x="5" y="431"/>
                </a:cubicBezTo>
                <a:cubicBezTo>
                  <a:pt x="2" y="430"/>
                  <a:pt x="0" y="427"/>
                  <a:pt x="0" y="424"/>
                </a:cubicBezTo>
                <a:cubicBezTo>
                  <a:pt x="0" y="423"/>
                  <a:pt x="0" y="421"/>
                  <a:pt x="0" y="419"/>
                </a:cubicBezTo>
                <a:cubicBezTo>
                  <a:pt x="0" y="398"/>
                  <a:pt x="2" y="376"/>
                  <a:pt x="8" y="355"/>
                </a:cubicBezTo>
                <a:cubicBezTo>
                  <a:pt x="8" y="352"/>
                  <a:pt x="11" y="350"/>
                  <a:pt x="14" y="350"/>
                </a:cubicBezTo>
                <a:cubicBezTo>
                  <a:pt x="74" y="348"/>
                  <a:pt x="74" y="348"/>
                  <a:pt x="74" y="348"/>
                </a:cubicBezTo>
                <a:cubicBezTo>
                  <a:pt x="83" y="324"/>
                  <a:pt x="97" y="302"/>
                  <a:pt x="114" y="283"/>
                </a:cubicBezTo>
                <a:cubicBezTo>
                  <a:pt x="91" y="229"/>
                  <a:pt x="91" y="229"/>
                  <a:pt x="91" y="229"/>
                </a:cubicBezTo>
                <a:cubicBezTo>
                  <a:pt x="89" y="226"/>
                  <a:pt x="90" y="223"/>
                  <a:pt x="93" y="221"/>
                </a:cubicBezTo>
                <a:cubicBezTo>
                  <a:pt x="110" y="206"/>
                  <a:pt x="130" y="193"/>
                  <a:pt x="151" y="184"/>
                </a:cubicBezTo>
                <a:cubicBezTo>
                  <a:pt x="154" y="182"/>
                  <a:pt x="157" y="183"/>
                  <a:pt x="159" y="185"/>
                </a:cubicBezTo>
                <a:cubicBezTo>
                  <a:pt x="199" y="230"/>
                  <a:pt x="199" y="230"/>
                  <a:pt x="199" y="230"/>
                </a:cubicBezTo>
                <a:cubicBezTo>
                  <a:pt x="218" y="224"/>
                  <a:pt x="238" y="221"/>
                  <a:pt x="258" y="221"/>
                </a:cubicBezTo>
                <a:cubicBezTo>
                  <a:pt x="264" y="221"/>
                  <a:pt x="270" y="222"/>
                  <a:pt x="276" y="222"/>
                </a:cubicBezTo>
                <a:cubicBezTo>
                  <a:pt x="304" y="170"/>
                  <a:pt x="304" y="170"/>
                  <a:pt x="304" y="170"/>
                </a:cubicBezTo>
                <a:cubicBezTo>
                  <a:pt x="306" y="167"/>
                  <a:pt x="309" y="165"/>
                  <a:pt x="312" y="166"/>
                </a:cubicBezTo>
                <a:cubicBezTo>
                  <a:pt x="335" y="171"/>
                  <a:pt x="357" y="179"/>
                  <a:pt x="378" y="190"/>
                </a:cubicBezTo>
                <a:cubicBezTo>
                  <a:pt x="380" y="191"/>
                  <a:pt x="382" y="194"/>
                  <a:pt x="381" y="197"/>
                </a:cubicBezTo>
                <a:cubicBezTo>
                  <a:pt x="371" y="256"/>
                  <a:pt x="371" y="256"/>
                  <a:pt x="371" y="256"/>
                </a:cubicBezTo>
                <a:cubicBezTo>
                  <a:pt x="391" y="271"/>
                  <a:pt x="410" y="289"/>
                  <a:pt x="423" y="310"/>
                </a:cubicBezTo>
                <a:cubicBezTo>
                  <a:pt x="482" y="300"/>
                  <a:pt x="482" y="300"/>
                  <a:pt x="482" y="300"/>
                </a:cubicBezTo>
                <a:cubicBezTo>
                  <a:pt x="485" y="299"/>
                  <a:pt x="489" y="301"/>
                  <a:pt x="490" y="303"/>
                </a:cubicBezTo>
                <a:cubicBezTo>
                  <a:pt x="500" y="325"/>
                  <a:pt x="508" y="347"/>
                  <a:pt x="513" y="370"/>
                </a:cubicBezTo>
                <a:cubicBezTo>
                  <a:pt x="513" y="373"/>
                  <a:pt x="512" y="376"/>
                  <a:pt x="509" y="378"/>
                </a:cubicBezTo>
                <a:cubicBezTo>
                  <a:pt x="456" y="406"/>
                  <a:pt x="456" y="406"/>
                  <a:pt x="456" y="406"/>
                </a:cubicBezTo>
                <a:cubicBezTo>
                  <a:pt x="456" y="410"/>
                  <a:pt x="456" y="415"/>
                  <a:pt x="456" y="419"/>
                </a:cubicBezTo>
                <a:cubicBezTo>
                  <a:pt x="456" y="439"/>
                  <a:pt x="453" y="459"/>
                  <a:pt x="447" y="479"/>
                </a:cubicBezTo>
                <a:cubicBezTo>
                  <a:pt x="492" y="519"/>
                  <a:pt x="492" y="519"/>
                  <a:pt x="492" y="519"/>
                </a:cubicBezTo>
                <a:cubicBezTo>
                  <a:pt x="494" y="521"/>
                  <a:pt x="495" y="524"/>
                  <a:pt x="494" y="527"/>
                </a:cubicBezTo>
                <a:cubicBezTo>
                  <a:pt x="484" y="548"/>
                  <a:pt x="471" y="568"/>
                  <a:pt x="456" y="586"/>
                </a:cubicBezTo>
                <a:cubicBezTo>
                  <a:pt x="454" y="589"/>
                  <a:pt x="451" y="589"/>
                  <a:pt x="448" y="588"/>
                </a:cubicBezTo>
                <a:cubicBezTo>
                  <a:pt x="393" y="564"/>
                  <a:pt x="393" y="564"/>
                  <a:pt x="393" y="564"/>
                </a:cubicBezTo>
                <a:cubicBezTo>
                  <a:pt x="375" y="581"/>
                  <a:pt x="355" y="594"/>
                  <a:pt x="333" y="603"/>
                </a:cubicBezTo>
                <a:cubicBezTo>
                  <a:pt x="330" y="663"/>
                  <a:pt x="330" y="663"/>
                  <a:pt x="330" y="663"/>
                </a:cubicBezTo>
                <a:cubicBezTo>
                  <a:pt x="330" y="666"/>
                  <a:pt x="328" y="669"/>
                  <a:pt x="325" y="669"/>
                </a:cubicBezTo>
                <a:cubicBezTo>
                  <a:pt x="303" y="675"/>
                  <a:pt x="281" y="678"/>
                  <a:pt x="258" y="678"/>
                </a:cubicBezTo>
                <a:close/>
                <a:moveTo>
                  <a:pt x="161" y="576"/>
                </a:moveTo>
                <a:cubicBezTo>
                  <a:pt x="162" y="576"/>
                  <a:pt x="164" y="577"/>
                  <a:pt x="165" y="577"/>
                </a:cubicBezTo>
                <a:cubicBezTo>
                  <a:pt x="188" y="591"/>
                  <a:pt x="213" y="599"/>
                  <a:pt x="239" y="602"/>
                </a:cubicBezTo>
                <a:cubicBezTo>
                  <a:pt x="242" y="602"/>
                  <a:pt x="244" y="604"/>
                  <a:pt x="245" y="607"/>
                </a:cubicBezTo>
                <a:cubicBezTo>
                  <a:pt x="261" y="664"/>
                  <a:pt x="261" y="664"/>
                  <a:pt x="261" y="664"/>
                </a:cubicBezTo>
                <a:cubicBezTo>
                  <a:pt x="280" y="664"/>
                  <a:pt x="298" y="661"/>
                  <a:pt x="316" y="657"/>
                </a:cubicBezTo>
                <a:cubicBezTo>
                  <a:pt x="319" y="598"/>
                  <a:pt x="319" y="598"/>
                  <a:pt x="319" y="598"/>
                </a:cubicBezTo>
                <a:cubicBezTo>
                  <a:pt x="319" y="595"/>
                  <a:pt x="321" y="592"/>
                  <a:pt x="323" y="591"/>
                </a:cubicBezTo>
                <a:cubicBezTo>
                  <a:pt x="347" y="582"/>
                  <a:pt x="368" y="569"/>
                  <a:pt x="387" y="551"/>
                </a:cubicBezTo>
                <a:cubicBezTo>
                  <a:pt x="389" y="549"/>
                  <a:pt x="392" y="548"/>
                  <a:pt x="394" y="549"/>
                </a:cubicBezTo>
                <a:cubicBezTo>
                  <a:pt x="449" y="573"/>
                  <a:pt x="449" y="573"/>
                  <a:pt x="449" y="573"/>
                </a:cubicBezTo>
                <a:cubicBezTo>
                  <a:pt x="461" y="558"/>
                  <a:pt x="471" y="542"/>
                  <a:pt x="479" y="526"/>
                </a:cubicBezTo>
                <a:cubicBezTo>
                  <a:pt x="434" y="486"/>
                  <a:pt x="434" y="486"/>
                  <a:pt x="434" y="486"/>
                </a:cubicBezTo>
                <a:cubicBezTo>
                  <a:pt x="432" y="484"/>
                  <a:pt x="431" y="481"/>
                  <a:pt x="432" y="479"/>
                </a:cubicBezTo>
                <a:cubicBezTo>
                  <a:pt x="439" y="459"/>
                  <a:pt x="442" y="439"/>
                  <a:pt x="442" y="419"/>
                </a:cubicBezTo>
                <a:cubicBezTo>
                  <a:pt x="442" y="414"/>
                  <a:pt x="442" y="408"/>
                  <a:pt x="441" y="402"/>
                </a:cubicBezTo>
                <a:cubicBezTo>
                  <a:pt x="441" y="400"/>
                  <a:pt x="443" y="397"/>
                  <a:pt x="445" y="396"/>
                </a:cubicBezTo>
                <a:cubicBezTo>
                  <a:pt x="498" y="368"/>
                  <a:pt x="498" y="368"/>
                  <a:pt x="498" y="368"/>
                </a:cubicBezTo>
                <a:cubicBezTo>
                  <a:pt x="494" y="349"/>
                  <a:pt x="488" y="331"/>
                  <a:pt x="480" y="314"/>
                </a:cubicBezTo>
                <a:cubicBezTo>
                  <a:pt x="421" y="325"/>
                  <a:pt x="421" y="325"/>
                  <a:pt x="421" y="325"/>
                </a:cubicBezTo>
                <a:cubicBezTo>
                  <a:pt x="419" y="325"/>
                  <a:pt x="416" y="324"/>
                  <a:pt x="414" y="322"/>
                </a:cubicBezTo>
                <a:cubicBezTo>
                  <a:pt x="400" y="299"/>
                  <a:pt x="381" y="280"/>
                  <a:pt x="359" y="265"/>
                </a:cubicBezTo>
                <a:cubicBezTo>
                  <a:pt x="357" y="264"/>
                  <a:pt x="356" y="261"/>
                  <a:pt x="356" y="258"/>
                </a:cubicBezTo>
                <a:cubicBezTo>
                  <a:pt x="367" y="200"/>
                  <a:pt x="367" y="200"/>
                  <a:pt x="367" y="200"/>
                </a:cubicBezTo>
                <a:cubicBezTo>
                  <a:pt x="350" y="191"/>
                  <a:pt x="332" y="185"/>
                  <a:pt x="314" y="181"/>
                </a:cubicBezTo>
                <a:cubicBezTo>
                  <a:pt x="286" y="233"/>
                  <a:pt x="286" y="233"/>
                  <a:pt x="286" y="233"/>
                </a:cubicBezTo>
                <a:cubicBezTo>
                  <a:pt x="285" y="235"/>
                  <a:pt x="282" y="237"/>
                  <a:pt x="279" y="237"/>
                </a:cubicBezTo>
                <a:cubicBezTo>
                  <a:pt x="272" y="236"/>
                  <a:pt x="265" y="235"/>
                  <a:pt x="258" y="235"/>
                </a:cubicBezTo>
                <a:cubicBezTo>
                  <a:pt x="238" y="235"/>
                  <a:pt x="218" y="239"/>
                  <a:pt x="199" y="245"/>
                </a:cubicBezTo>
                <a:cubicBezTo>
                  <a:pt x="197" y="246"/>
                  <a:pt x="194" y="245"/>
                  <a:pt x="192" y="243"/>
                </a:cubicBezTo>
                <a:cubicBezTo>
                  <a:pt x="152" y="198"/>
                  <a:pt x="152" y="198"/>
                  <a:pt x="152" y="198"/>
                </a:cubicBezTo>
                <a:cubicBezTo>
                  <a:pt x="136" y="207"/>
                  <a:pt x="120" y="216"/>
                  <a:pt x="106" y="228"/>
                </a:cubicBezTo>
                <a:cubicBezTo>
                  <a:pt x="129" y="282"/>
                  <a:pt x="129" y="282"/>
                  <a:pt x="129" y="282"/>
                </a:cubicBezTo>
                <a:cubicBezTo>
                  <a:pt x="130" y="285"/>
                  <a:pt x="130" y="288"/>
                  <a:pt x="128" y="290"/>
                </a:cubicBezTo>
                <a:cubicBezTo>
                  <a:pt x="109" y="309"/>
                  <a:pt x="94" y="332"/>
                  <a:pt x="85" y="357"/>
                </a:cubicBezTo>
                <a:cubicBezTo>
                  <a:pt x="84" y="360"/>
                  <a:pt x="82" y="361"/>
                  <a:pt x="79" y="362"/>
                </a:cubicBezTo>
                <a:cubicBezTo>
                  <a:pt x="20" y="364"/>
                  <a:pt x="20" y="364"/>
                  <a:pt x="20" y="364"/>
                </a:cubicBezTo>
                <a:cubicBezTo>
                  <a:pt x="16" y="382"/>
                  <a:pt x="14" y="400"/>
                  <a:pt x="14" y="419"/>
                </a:cubicBezTo>
                <a:cubicBezTo>
                  <a:pt x="71" y="435"/>
                  <a:pt x="71" y="435"/>
                  <a:pt x="71" y="435"/>
                </a:cubicBezTo>
                <a:cubicBezTo>
                  <a:pt x="73" y="435"/>
                  <a:pt x="75" y="438"/>
                  <a:pt x="76" y="441"/>
                </a:cubicBezTo>
                <a:cubicBezTo>
                  <a:pt x="79" y="468"/>
                  <a:pt x="89" y="495"/>
                  <a:pt x="104" y="519"/>
                </a:cubicBezTo>
                <a:cubicBezTo>
                  <a:pt x="105" y="521"/>
                  <a:pt x="105" y="524"/>
                  <a:pt x="104" y="527"/>
                </a:cubicBezTo>
                <a:cubicBezTo>
                  <a:pt x="69" y="575"/>
                  <a:pt x="69" y="575"/>
                  <a:pt x="69" y="575"/>
                </a:cubicBezTo>
                <a:cubicBezTo>
                  <a:pt x="81" y="589"/>
                  <a:pt x="94" y="602"/>
                  <a:pt x="109" y="613"/>
                </a:cubicBezTo>
                <a:cubicBezTo>
                  <a:pt x="157" y="578"/>
                  <a:pt x="157" y="578"/>
                  <a:pt x="157" y="578"/>
                </a:cubicBezTo>
                <a:cubicBezTo>
                  <a:pt x="158" y="577"/>
                  <a:pt x="160" y="576"/>
                  <a:pt x="161" y="576"/>
                </a:cubicBezTo>
                <a:close/>
                <a:moveTo>
                  <a:pt x="258" y="484"/>
                </a:moveTo>
                <a:cubicBezTo>
                  <a:pt x="223" y="484"/>
                  <a:pt x="193" y="455"/>
                  <a:pt x="193" y="419"/>
                </a:cubicBezTo>
                <a:cubicBezTo>
                  <a:pt x="193" y="383"/>
                  <a:pt x="223" y="354"/>
                  <a:pt x="258" y="354"/>
                </a:cubicBezTo>
                <a:cubicBezTo>
                  <a:pt x="294" y="354"/>
                  <a:pt x="323" y="383"/>
                  <a:pt x="323" y="419"/>
                </a:cubicBezTo>
                <a:cubicBezTo>
                  <a:pt x="323" y="455"/>
                  <a:pt x="294" y="484"/>
                  <a:pt x="258" y="484"/>
                </a:cubicBezTo>
                <a:close/>
                <a:moveTo>
                  <a:pt x="258" y="368"/>
                </a:moveTo>
                <a:cubicBezTo>
                  <a:pt x="230" y="368"/>
                  <a:pt x="207" y="391"/>
                  <a:pt x="207" y="419"/>
                </a:cubicBezTo>
                <a:cubicBezTo>
                  <a:pt x="207" y="447"/>
                  <a:pt x="230" y="470"/>
                  <a:pt x="258" y="470"/>
                </a:cubicBezTo>
                <a:cubicBezTo>
                  <a:pt x="286" y="470"/>
                  <a:pt x="309" y="447"/>
                  <a:pt x="309" y="419"/>
                </a:cubicBezTo>
                <a:cubicBezTo>
                  <a:pt x="309" y="391"/>
                  <a:pt x="286" y="368"/>
                  <a:pt x="258" y="36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en-US" sz="3888"/>
          </a:p>
        </p:txBody>
      </p:sp>
    </p:spTree>
    <p:extLst>
      <p:ext uri="{BB962C8B-B14F-4D97-AF65-F5344CB8AC3E}">
        <p14:creationId xmlns:p14="http://schemas.microsoft.com/office/powerpoint/2010/main" val="4030045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38200" y="2534096"/>
            <a:ext cx="9890761" cy="2986475"/>
            <a:chOff x="304800" y="2120823"/>
            <a:chExt cx="11022449" cy="3328184"/>
          </a:xfrm>
        </p:grpSpPr>
        <p:sp>
          <p:nvSpPr>
            <p:cNvPr id="26" name="Oval 25"/>
            <p:cNvSpPr/>
            <p:nvPr/>
          </p:nvSpPr>
          <p:spPr>
            <a:xfrm>
              <a:off x="5153559" y="2120823"/>
              <a:ext cx="1884879" cy="1884879"/>
            </a:xfrm>
            <a:prstGeom prst="ellipse">
              <a:avLst/>
            </a:prstGeom>
            <a:solidFill>
              <a:schemeClr val="accent3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Oval 29"/>
            <p:cNvSpPr/>
            <p:nvPr/>
          </p:nvSpPr>
          <p:spPr>
            <a:xfrm>
              <a:off x="5153559" y="3564127"/>
              <a:ext cx="1884879" cy="1884880"/>
            </a:xfrm>
            <a:prstGeom prst="ellipse">
              <a:avLst/>
            </a:prstGeom>
            <a:solidFill>
              <a:schemeClr val="accent5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62344" y="3178516"/>
              <a:ext cx="24673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BENEFICIARY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6965" y="4021585"/>
              <a:ext cx="20162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EQUAL</a:t>
              </a:r>
              <a:br>
                <a:rPr lang="en-US" sz="28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28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FOCUS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" y="2997718"/>
              <a:ext cx="24433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Community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1887" y="4219058"/>
              <a:ext cx="2016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Service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311025" y="2997718"/>
              <a:ext cx="2016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Student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311025" y="4219058"/>
              <a:ext cx="2016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Learning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947522" y="3271668"/>
              <a:ext cx="2196244" cy="1212219"/>
              <a:chOff x="2947522" y="3271668"/>
              <a:chExt cx="2196244" cy="1212219"/>
            </a:xfrm>
          </p:grpSpPr>
          <p:cxnSp>
            <p:nvCxnSpPr>
              <p:cNvPr id="10" name="Straight Arrow Connector 9"/>
              <p:cNvCxnSpPr>
                <a:cxnSpLocks/>
              </p:cNvCxnSpPr>
              <p:nvPr/>
            </p:nvCxnSpPr>
            <p:spPr>
              <a:xfrm flipH="1">
                <a:off x="2947522" y="4483887"/>
                <a:ext cx="2196244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cxnSpLocks/>
              </p:cNvCxnSpPr>
              <p:nvPr/>
            </p:nvCxnSpPr>
            <p:spPr>
              <a:xfrm flipH="1">
                <a:off x="2947522" y="3271668"/>
                <a:ext cx="2196244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 flipH="1">
              <a:off x="6999875" y="3269299"/>
              <a:ext cx="2196244" cy="1212219"/>
              <a:chOff x="2947522" y="3271668"/>
              <a:chExt cx="2196244" cy="1212219"/>
            </a:xfrm>
          </p:grpSpPr>
          <p:cxnSp>
            <p:nvCxnSpPr>
              <p:cNvPr id="25" name="Straight Arrow Connector 24"/>
              <p:cNvCxnSpPr>
                <a:cxnSpLocks/>
              </p:cNvCxnSpPr>
              <p:nvPr/>
            </p:nvCxnSpPr>
            <p:spPr>
              <a:xfrm flipH="1">
                <a:off x="2947522" y="4483887"/>
                <a:ext cx="2196244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cxnSpLocks/>
              </p:cNvCxnSpPr>
              <p:nvPr/>
            </p:nvCxnSpPr>
            <p:spPr>
              <a:xfrm flipH="1">
                <a:off x="2947522" y="3271668"/>
                <a:ext cx="2196244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SERVICE LEARNING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23890"/>
            <a:ext cx="10515600" cy="1353582"/>
          </a:xfrm>
        </p:spPr>
        <p:txBody>
          <a:bodyPr/>
          <a:lstStyle/>
          <a:p>
            <a:pPr algn="ctr"/>
            <a:r>
              <a:rPr lang="en-US"/>
              <a:t>The intent of service learning and community-engaged learning </a:t>
            </a:r>
            <a:br>
              <a:rPr lang="en-US"/>
            </a:br>
            <a:r>
              <a:rPr lang="en-US"/>
              <a:t>is to ensure </a:t>
            </a:r>
            <a:r>
              <a:rPr lang="en-US" b="1"/>
              <a:t>equal focus</a:t>
            </a:r>
            <a:r>
              <a:rPr lang="en-US"/>
              <a:t> on both the </a:t>
            </a:r>
            <a:r>
              <a:rPr lang="en-US" b="1"/>
              <a:t>community-identified </a:t>
            </a:r>
            <a:br>
              <a:rPr lang="en-US" b="1"/>
            </a:br>
            <a:r>
              <a:rPr lang="en-US" b="1"/>
              <a:t>need being addressed </a:t>
            </a:r>
            <a:r>
              <a:rPr lang="en-US"/>
              <a:t>and the </a:t>
            </a:r>
            <a:r>
              <a:rPr lang="en-US" b="1"/>
              <a:t>learning that is occurring</a:t>
            </a:r>
            <a:r>
              <a:rPr lang="en-US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FFD44-F403-384B-AF6C-BEEDCECB45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96450" y="5999092"/>
            <a:ext cx="1657350" cy="355600"/>
          </a:xfrm>
        </p:spPr>
        <p:txBody>
          <a:bodyPr/>
          <a:lstStyle/>
          <a:p>
            <a:pPr algn="r"/>
            <a:r>
              <a:rPr lang="en-US" sz="1400">
                <a:solidFill>
                  <a:schemeClr val="tx1"/>
                </a:solidFill>
              </a:rPr>
              <a:t>(Furco,1996)</a:t>
            </a:r>
            <a:endParaRPr lang="en-CA" sz="1400">
              <a:solidFill>
                <a:schemeClr val="tx1"/>
              </a:solidFill>
            </a:endParaRPr>
          </a:p>
        </p:txBody>
      </p:sp>
      <p:sp>
        <p:nvSpPr>
          <p:cNvPr id="22" name="Freeform 42"/>
          <p:cNvSpPr>
            <a:spLocks noEditPoints="1"/>
          </p:cNvSpPr>
          <p:nvPr/>
        </p:nvSpPr>
        <p:spPr bwMode="auto">
          <a:xfrm>
            <a:off x="5766450" y="2660948"/>
            <a:ext cx="659100" cy="729240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FFFFFF"/>
          </a:solidFill>
          <a:ln w="158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50405A-ECC9-6A4B-9DD3-4E31F4065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pic>
        <p:nvPicPr>
          <p:cNvPr id="28" name="Picture 27" descr="Instrument Justice Scale Simple · Free vector graphic on ...">
            <a:extLst>
              <a:ext uri="{FF2B5EF4-FFF2-40B4-BE49-F238E27FC236}">
                <a16:creationId xmlns:a16="http://schemas.microsoft.com/office/drawing/2014/main" id="{794FD6EE-666A-D34F-8AA4-C09391A4D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460687" y="5539662"/>
            <a:ext cx="1174741" cy="85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77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WORK PLACE PEDAGOGY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BF37472-5D5A-E249-A9C0-A197584C92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CA"/>
              <a:t>Three Planes of Workplace Pedagogic Practice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7FFDE5-E994-6E40-8A01-969FDB861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019"/>
            <a:ext cx="10515600" cy="1402558"/>
          </a:xfrm>
        </p:spPr>
        <p:txBody>
          <a:bodyPr>
            <a:noAutofit/>
          </a:bodyPr>
          <a:lstStyle/>
          <a:p>
            <a:pPr algn="ctr"/>
            <a:r>
              <a:rPr lang="en-CA" altLang="en-US" sz="2100"/>
              <a:t>Workplace pedagogy defines the quality of learning in the workplace </a:t>
            </a:r>
            <a:br>
              <a:rPr lang="en-CA" altLang="en-US" sz="2100"/>
            </a:br>
            <a:r>
              <a:rPr lang="en-CA" altLang="en-US" sz="2100"/>
              <a:t>as based on participation in workplace activities, guidance by others at work,</a:t>
            </a:r>
            <a:br>
              <a:rPr lang="en-CA" altLang="en-US" sz="2100"/>
            </a:br>
            <a:r>
              <a:rPr lang="en-CA" altLang="en-US" sz="2100"/>
              <a:t> and the intentional guidance of workplace learning for transfer.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53BC9-2E24-314C-9763-2C131435FE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75788" y="6018590"/>
            <a:ext cx="2178012" cy="303444"/>
          </a:xfrm>
        </p:spPr>
        <p:txBody>
          <a:bodyPr/>
          <a:lstStyle/>
          <a:p>
            <a:pPr algn="r"/>
            <a:r>
              <a:rPr lang="en-US" sz="1400">
                <a:solidFill>
                  <a:schemeClr val="tx1"/>
                </a:solidFill>
              </a:rPr>
              <a:t>(</a:t>
            </a:r>
            <a:r>
              <a:rPr lang="en-US" sz="1400" err="1">
                <a:solidFill>
                  <a:schemeClr val="tx1"/>
                </a:solidFill>
              </a:rPr>
              <a:t>Billett</a:t>
            </a:r>
            <a:r>
              <a:rPr lang="en-US" sz="1400">
                <a:solidFill>
                  <a:schemeClr val="tx1"/>
                </a:solidFill>
              </a:rPr>
              <a:t>, 2002)</a:t>
            </a:r>
          </a:p>
        </p:txBody>
      </p:sp>
      <p:sp>
        <p:nvSpPr>
          <p:cNvPr id="25" name="Freeform 33">
            <a:extLst>
              <a:ext uri="{FF2B5EF4-FFF2-40B4-BE49-F238E27FC236}">
                <a16:creationId xmlns:a16="http://schemas.microsoft.com/office/drawing/2014/main" id="{EBBF2D16-263F-42DA-BDAA-49D68370610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215135" y="4137652"/>
            <a:ext cx="476669" cy="463027"/>
          </a:xfrm>
          <a:custGeom>
            <a:avLst/>
            <a:gdLst>
              <a:gd name="T0" fmla="*/ 637 w 826"/>
              <a:gd name="T1" fmla="*/ 523 h 802"/>
              <a:gd name="T2" fmla="*/ 663 w 826"/>
              <a:gd name="T3" fmla="*/ 472 h 802"/>
              <a:gd name="T4" fmla="*/ 573 w 826"/>
              <a:gd name="T5" fmla="*/ 536 h 802"/>
              <a:gd name="T6" fmla="*/ 597 w 826"/>
              <a:gd name="T7" fmla="*/ 320 h 802"/>
              <a:gd name="T8" fmla="*/ 765 w 826"/>
              <a:gd name="T9" fmla="*/ 281 h 802"/>
              <a:gd name="T10" fmla="*/ 786 w 826"/>
              <a:gd name="T11" fmla="*/ 91 h 802"/>
              <a:gd name="T12" fmla="*/ 706 w 826"/>
              <a:gd name="T13" fmla="*/ 160 h 802"/>
              <a:gd name="T14" fmla="*/ 654 w 826"/>
              <a:gd name="T15" fmla="*/ 109 h 802"/>
              <a:gd name="T16" fmla="*/ 724 w 826"/>
              <a:gd name="T17" fmla="*/ 28 h 802"/>
              <a:gd name="T18" fmla="*/ 649 w 826"/>
              <a:gd name="T19" fmla="*/ 2 h 802"/>
              <a:gd name="T20" fmla="*/ 494 w 826"/>
              <a:gd name="T21" fmla="*/ 218 h 802"/>
              <a:gd name="T22" fmla="*/ 185 w 826"/>
              <a:gd name="T23" fmla="*/ 148 h 802"/>
              <a:gd name="T24" fmla="*/ 203 w 826"/>
              <a:gd name="T25" fmla="*/ 123 h 802"/>
              <a:gd name="T26" fmla="*/ 95 w 826"/>
              <a:gd name="T27" fmla="*/ 7 h 802"/>
              <a:gd name="T28" fmla="*/ 18 w 826"/>
              <a:gd name="T29" fmla="*/ 58 h 802"/>
              <a:gd name="T30" fmla="*/ 18 w 826"/>
              <a:gd name="T31" fmla="*/ 84 h 802"/>
              <a:gd name="T32" fmla="*/ 134 w 826"/>
              <a:gd name="T33" fmla="*/ 192 h 802"/>
              <a:gd name="T34" fmla="*/ 160 w 826"/>
              <a:gd name="T35" fmla="*/ 174 h 802"/>
              <a:gd name="T36" fmla="*/ 228 w 826"/>
              <a:gd name="T37" fmla="*/ 483 h 802"/>
              <a:gd name="T38" fmla="*/ 61 w 826"/>
              <a:gd name="T39" fmla="*/ 522 h 802"/>
              <a:gd name="T40" fmla="*/ 39 w 826"/>
              <a:gd name="T41" fmla="*/ 713 h 802"/>
              <a:gd name="T42" fmla="*/ 120 w 826"/>
              <a:gd name="T43" fmla="*/ 643 h 802"/>
              <a:gd name="T44" fmla="*/ 171 w 826"/>
              <a:gd name="T45" fmla="*/ 695 h 802"/>
              <a:gd name="T46" fmla="*/ 102 w 826"/>
              <a:gd name="T47" fmla="*/ 775 h 802"/>
              <a:gd name="T48" fmla="*/ 176 w 826"/>
              <a:gd name="T49" fmla="*/ 802 h 802"/>
              <a:gd name="T50" fmla="*/ 331 w 826"/>
              <a:gd name="T51" fmla="*/ 586 h 802"/>
              <a:gd name="T52" fmla="*/ 547 w 826"/>
              <a:gd name="T53" fmla="*/ 562 h 802"/>
              <a:gd name="T54" fmla="*/ 483 w 826"/>
              <a:gd name="T55" fmla="*/ 652 h 802"/>
              <a:gd name="T56" fmla="*/ 509 w 826"/>
              <a:gd name="T57" fmla="*/ 652 h 802"/>
              <a:gd name="T58" fmla="*/ 689 w 826"/>
              <a:gd name="T59" fmla="*/ 780 h 802"/>
              <a:gd name="T60" fmla="*/ 791 w 826"/>
              <a:gd name="T61" fmla="*/ 780 h 802"/>
              <a:gd name="T62" fmla="*/ 791 w 826"/>
              <a:gd name="T63" fmla="*/ 677 h 802"/>
              <a:gd name="T64" fmla="*/ 57 w 826"/>
              <a:gd name="T65" fmla="*/ 71 h 802"/>
              <a:gd name="T66" fmla="*/ 160 w 826"/>
              <a:gd name="T67" fmla="*/ 123 h 802"/>
              <a:gd name="T68" fmla="*/ 297 w 826"/>
              <a:gd name="T69" fmla="*/ 568 h 802"/>
              <a:gd name="T70" fmla="*/ 266 w 826"/>
              <a:gd name="T71" fmla="*/ 728 h 802"/>
              <a:gd name="T72" fmla="*/ 154 w 826"/>
              <a:gd name="T73" fmla="*/ 763 h 802"/>
              <a:gd name="T74" fmla="*/ 207 w 826"/>
              <a:gd name="T75" fmla="*/ 702 h 802"/>
              <a:gd name="T76" fmla="*/ 189 w 826"/>
              <a:gd name="T77" fmla="*/ 607 h 802"/>
              <a:gd name="T78" fmla="*/ 99 w 826"/>
              <a:gd name="T79" fmla="*/ 612 h 802"/>
              <a:gd name="T80" fmla="*/ 86 w 826"/>
              <a:gd name="T81" fmla="*/ 548 h 802"/>
              <a:gd name="T82" fmla="*/ 226 w 826"/>
              <a:gd name="T83" fmla="*/ 521 h 802"/>
              <a:gd name="T84" fmla="*/ 528 w 826"/>
              <a:gd name="T85" fmla="*/ 235 h 802"/>
              <a:gd name="T86" fmla="*/ 559 w 826"/>
              <a:gd name="T87" fmla="*/ 75 h 802"/>
              <a:gd name="T88" fmla="*/ 671 w 826"/>
              <a:gd name="T89" fmla="*/ 40 h 802"/>
              <a:gd name="T90" fmla="*/ 618 w 826"/>
              <a:gd name="T91" fmla="*/ 101 h 802"/>
              <a:gd name="T92" fmla="*/ 636 w 826"/>
              <a:gd name="T93" fmla="*/ 196 h 802"/>
              <a:gd name="T94" fmla="*/ 726 w 826"/>
              <a:gd name="T95" fmla="*/ 191 h 802"/>
              <a:gd name="T96" fmla="*/ 739 w 826"/>
              <a:gd name="T97" fmla="*/ 255 h 802"/>
              <a:gd name="T98" fmla="*/ 599 w 826"/>
              <a:gd name="T99" fmla="*/ 283 h 802"/>
              <a:gd name="T100" fmla="*/ 297 w 826"/>
              <a:gd name="T101" fmla="*/ 568 h 802"/>
              <a:gd name="T102" fmla="*/ 714 w 826"/>
              <a:gd name="T103" fmla="*/ 755 h 802"/>
              <a:gd name="T104" fmla="*/ 611 w 826"/>
              <a:gd name="T105" fmla="*/ 549 h 802"/>
              <a:gd name="T106" fmla="*/ 776 w 826"/>
              <a:gd name="T107" fmla="*/ 729 h 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26" h="802">
                <a:moveTo>
                  <a:pt x="791" y="677"/>
                </a:moveTo>
                <a:cubicBezTo>
                  <a:pt x="637" y="523"/>
                  <a:pt x="637" y="523"/>
                  <a:pt x="637" y="523"/>
                </a:cubicBezTo>
                <a:cubicBezTo>
                  <a:pt x="663" y="498"/>
                  <a:pt x="663" y="498"/>
                  <a:pt x="663" y="498"/>
                </a:cubicBezTo>
                <a:cubicBezTo>
                  <a:pt x="670" y="490"/>
                  <a:pt x="670" y="479"/>
                  <a:pt x="663" y="472"/>
                </a:cubicBezTo>
                <a:cubicBezTo>
                  <a:pt x="656" y="465"/>
                  <a:pt x="644" y="465"/>
                  <a:pt x="637" y="472"/>
                </a:cubicBezTo>
                <a:cubicBezTo>
                  <a:pt x="573" y="536"/>
                  <a:pt x="573" y="536"/>
                  <a:pt x="573" y="536"/>
                </a:cubicBezTo>
                <a:cubicBezTo>
                  <a:pt x="477" y="440"/>
                  <a:pt x="477" y="440"/>
                  <a:pt x="477" y="440"/>
                </a:cubicBezTo>
                <a:cubicBezTo>
                  <a:pt x="597" y="320"/>
                  <a:pt x="597" y="320"/>
                  <a:pt x="597" y="320"/>
                </a:cubicBezTo>
                <a:cubicBezTo>
                  <a:pt x="614" y="326"/>
                  <a:pt x="631" y="329"/>
                  <a:pt x="649" y="329"/>
                </a:cubicBezTo>
                <a:cubicBezTo>
                  <a:pt x="693" y="329"/>
                  <a:pt x="734" y="312"/>
                  <a:pt x="765" y="281"/>
                </a:cubicBezTo>
                <a:cubicBezTo>
                  <a:pt x="812" y="234"/>
                  <a:pt x="826" y="163"/>
                  <a:pt x="800" y="102"/>
                </a:cubicBezTo>
                <a:cubicBezTo>
                  <a:pt x="797" y="96"/>
                  <a:pt x="792" y="92"/>
                  <a:pt x="786" y="91"/>
                </a:cubicBezTo>
                <a:cubicBezTo>
                  <a:pt x="780" y="90"/>
                  <a:pt x="774" y="92"/>
                  <a:pt x="770" y="96"/>
                </a:cubicBezTo>
                <a:cubicBezTo>
                  <a:pt x="706" y="160"/>
                  <a:pt x="706" y="160"/>
                  <a:pt x="706" y="160"/>
                </a:cubicBezTo>
                <a:cubicBezTo>
                  <a:pt x="654" y="160"/>
                  <a:pt x="654" y="160"/>
                  <a:pt x="654" y="160"/>
                </a:cubicBezTo>
                <a:cubicBezTo>
                  <a:pt x="654" y="109"/>
                  <a:pt x="654" y="109"/>
                  <a:pt x="654" y="109"/>
                </a:cubicBezTo>
                <a:cubicBezTo>
                  <a:pt x="719" y="44"/>
                  <a:pt x="719" y="44"/>
                  <a:pt x="719" y="44"/>
                </a:cubicBezTo>
                <a:cubicBezTo>
                  <a:pt x="723" y="40"/>
                  <a:pt x="725" y="34"/>
                  <a:pt x="724" y="28"/>
                </a:cubicBezTo>
                <a:cubicBezTo>
                  <a:pt x="722" y="22"/>
                  <a:pt x="718" y="17"/>
                  <a:pt x="713" y="15"/>
                </a:cubicBezTo>
                <a:cubicBezTo>
                  <a:pt x="692" y="6"/>
                  <a:pt x="671" y="2"/>
                  <a:pt x="649" y="2"/>
                </a:cubicBezTo>
                <a:cubicBezTo>
                  <a:pt x="605" y="2"/>
                  <a:pt x="564" y="19"/>
                  <a:pt x="533" y="50"/>
                </a:cubicBezTo>
                <a:cubicBezTo>
                  <a:pt x="489" y="94"/>
                  <a:pt x="474" y="159"/>
                  <a:pt x="494" y="218"/>
                </a:cubicBezTo>
                <a:cubicBezTo>
                  <a:pt x="374" y="337"/>
                  <a:pt x="374" y="337"/>
                  <a:pt x="374" y="337"/>
                </a:cubicBezTo>
                <a:cubicBezTo>
                  <a:pt x="185" y="148"/>
                  <a:pt x="185" y="148"/>
                  <a:pt x="185" y="148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201" y="132"/>
                  <a:pt x="203" y="128"/>
                  <a:pt x="203" y="123"/>
                </a:cubicBezTo>
                <a:cubicBezTo>
                  <a:pt x="203" y="118"/>
                  <a:pt x="201" y="113"/>
                  <a:pt x="198" y="110"/>
                </a:cubicBezTo>
                <a:cubicBezTo>
                  <a:pt x="95" y="7"/>
                  <a:pt x="95" y="7"/>
                  <a:pt x="95" y="7"/>
                </a:cubicBezTo>
                <a:cubicBezTo>
                  <a:pt x="88" y="0"/>
                  <a:pt x="77" y="0"/>
                  <a:pt x="70" y="7"/>
                </a:cubicBezTo>
                <a:cubicBezTo>
                  <a:pt x="18" y="58"/>
                  <a:pt x="18" y="58"/>
                  <a:pt x="18" y="58"/>
                </a:cubicBezTo>
                <a:cubicBezTo>
                  <a:pt x="15" y="62"/>
                  <a:pt x="13" y="66"/>
                  <a:pt x="13" y="71"/>
                </a:cubicBezTo>
                <a:cubicBezTo>
                  <a:pt x="13" y="76"/>
                  <a:pt x="15" y="81"/>
                  <a:pt x="18" y="84"/>
                </a:cubicBezTo>
                <a:cubicBezTo>
                  <a:pt x="121" y="187"/>
                  <a:pt x="121" y="187"/>
                  <a:pt x="121" y="187"/>
                </a:cubicBezTo>
                <a:cubicBezTo>
                  <a:pt x="124" y="191"/>
                  <a:pt x="129" y="192"/>
                  <a:pt x="134" y="192"/>
                </a:cubicBezTo>
                <a:cubicBezTo>
                  <a:pt x="138" y="192"/>
                  <a:pt x="143" y="191"/>
                  <a:pt x="147" y="187"/>
                </a:cubicBezTo>
                <a:cubicBezTo>
                  <a:pt x="160" y="174"/>
                  <a:pt x="160" y="174"/>
                  <a:pt x="160" y="174"/>
                </a:cubicBezTo>
                <a:cubicBezTo>
                  <a:pt x="348" y="363"/>
                  <a:pt x="348" y="363"/>
                  <a:pt x="348" y="363"/>
                </a:cubicBezTo>
                <a:cubicBezTo>
                  <a:pt x="228" y="483"/>
                  <a:pt x="228" y="483"/>
                  <a:pt x="228" y="483"/>
                </a:cubicBezTo>
                <a:cubicBezTo>
                  <a:pt x="212" y="477"/>
                  <a:pt x="194" y="475"/>
                  <a:pt x="176" y="475"/>
                </a:cubicBezTo>
                <a:cubicBezTo>
                  <a:pt x="133" y="475"/>
                  <a:pt x="91" y="492"/>
                  <a:pt x="61" y="522"/>
                </a:cubicBezTo>
                <a:cubicBezTo>
                  <a:pt x="13" y="570"/>
                  <a:pt x="0" y="640"/>
                  <a:pt x="26" y="702"/>
                </a:cubicBezTo>
                <a:cubicBezTo>
                  <a:pt x="28" y="707"/>
                  <a:pt x="33" y="711"/>
                  <a:pt x="39" y="713"/>
                </a:cubicBezTo>
                <a:cubicBezTo>
                  <a:pt x="45" y="714"/>
                  <a:pt x="51" y="712"/>
                  <a:pt x="55" y="708"/>
                </a:cubicBezTo>
                <a:cubicBezTo>
                  <a:pt x="120" y="643"/>
                  <a:pt x="120" y="643"/>
                  <a:pt x="120" y="643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95"/>
                  <a:pt x="171" y="695"/>
                  <a:pt x="171" y="695"/>
                </a:cubicBezTo>
                <a:cubicBezTo>
                  <a:pt x="107" y="759"/>
                  <a:pt x="107" y="759"/>
                  <a:pt x="107" y="759"/>
                </a:cubicBezTo>
                <a:cubicBezTo>
                  <a:pt x="102" y="763"/>
                  <a:pt x="101" y="769"/>
                  <a:pt x="102" y="775"/>
                </a:cubicBezTo>
                <a:cubicBezTo>
                  <a:pt x="103" y="781"/>
                  <a:pt x="107" y="786"/>
                  <a:pt x="113" y="789"/>
                </a:cubicBezTo>
                <a:cubicBezTo>
                  <a:pt x="133" y="797"/>
                  <a:pt x="154" y="802"/>
                  <a:pt x="176" y="802"/>
                </a:cubicBezTo>
                <a:cubicBezTo>
                  <a:pt x="220" y="802"/>
                  <a:pt x="261" y="785"/>
                  <a:pt x="292" y="754"/>
                </a:cubicBezTo>
                <a:cubicBezTo>
                  <a:pt x="336" y="709"/>
                  <a:pt x="351" y="645"/>
                  <a:pt x="331" y="586"/>
                </a:cubicBezTo>
                <a:cubicBezTo>
                  <a:pt x="451" y="466"/>
                  <a:pt x="451" y="466"/>
                  <a:pt x="451" y="466"/>
                </a:cubicBezTo>
                <a:cubicBezTo>
                  <a:pt x="547" y="562"/>
                  <a:pt x="547" y="562"/>
                  <a:pt x="547" y="562"/>
                </a:cubicBezTo>
                <a:cubicBezTo>
                  <a:pt x="483" y="626"/>
                  <a:pt x="483" y="626"/>
                  <a:pt x="483" y="626"/>
                </a:cubicBezTo>
                <a:cubicBezTo>
                  <a:pt x="476" y="633"/>
                  <a:pt x="476" y="645"/>
                  <a:pt x="483" y="652"/>
                </a:cubicBezTo>
                <a:cubicBezTo>
                  <a:pt x="486" y="655"/>
                  <a:pt x="491" y="657"/>
                  <a:pt x="496" y="657"/>
                </a:cubicBezTo>
                <a:cubicBezTo>
                  <a:pt x="500" y="657"/>
                  <a:pt x="505" y="655"/>
                  <a:pt x="509" y="652"/>
                </a:cubicBezTo>
                <a:cubicBezTo>
                  <a:pt x="534" y="626"/>
                  <a:pt x="534" y="626"/>
                  <a:pt x="534" y="626"/>
                </a:cubicBezTo>
                <a:cubicBezTo>
                  <a:pt x="689" y="780"/>
                  <a:pt x="689" y="780"/>
                  <a:pt x="689" y="780"/>
                </a:cubicBezTo>
                <a:cubicBezTo>
                  <a:pt x="702" y="794"/>
                  <a:pt x="721" y="802"/>
                  <a:pt x="740" y="802"/>
                </a:cubicBezTo>
                <a:cubicBezTo>
                  <a:pt x="759" y="802"/>
                  <a:pt x="778" y="794"/>
                  <a:pt x="791" y="780"/>
                </a:cubicBezTo>
                <a:cubicBezTo>
                  <a:pt x="805" y="767"/>
                  <a:pt x="813" y="748"/>
                  <a:pt x="813" y="729"/>
                </a:cubicBezTo>
                <a:cubicBezTo>
                  <a:pt x="813" y="709"/>
                  <a:pt x="805" y="691"/>
                  <a:pt x="791" y="677"/>
                </a:cubicBezTo>
                <a:close/>
                <a:moveTo>
                  <a:pt x="134" y="148"/>
                </a:moveTo>
                <a:cubicBezTo>
                  <a:pt x="57" y="71"/>
                  <a:pt x="57" y="71"/>
                  <a:pt x="57" y="71"/>
                </a:cubicBezTo>
                <a:cubicBezTo>
                  <a:pt x="82" y="46"/>
                  <a:pt x="82" y="46"/>
                  <a:pt x="82" y="46"/>
                </a:cubicBezTo>
                <a:cubicBezTo>
                  <a:pt x="160" y="123"/>
                  <a:pt x="160" y="123"/>
                  <a:pt x="160" y="123"/>
                </a:cubicBezTo>
                <a:lnTo>
                  <a:pt x="134" y="148"/>
                </a:lnTo>
                <a:close/>
                <a:moveTo>
                  <a:pt x="297" y="568"/>
                </a:moveTo>
                <a:cubicBezTo>
                  <a:pt x="292" y="574"/>
                  <a:pt x="291" y="582"/>
                  <a:pt x="293" y="588"/>
                </a:cubicBezTo>
                <a:cubicBezTo>
                  <a:pt x="314" y="636"/>
                  <a:pt x="303" y="691"/>
                  <a:pt x="266" y="728"/>
                </a:cubicBezTo>
                <a:cubicBezTo>
                  <a:pt x="242" y="752"/>
                  <a:pt x="210" y="765"/>
                  <a:pt x="176" y="765"/>
                </a:cubicBezTo>
                <a:cubicBezTo>
                  <a:pt x="169" y="765"/>
                  <a:pt x="161" y="765"/>
                  <a:pt x="154" y="763"/>
                </a:cubicBezTo>
                <a:cubicBezTo>
                  <a:pt x="202" y="715"/>
                  <a:pt x="202" y="715"/>
                  <a:pt x="202" y="715"/>
                </a:cubicBezTo>
                <a:cubicBezTo>
                  <a:pt x="205" y="712"/>
                  <a:pt x="207" y="707"/>
                  <a:pt x="207" y="702"/>
                </a:cubicBezTo>
                <a:cubicBezTo>
                  <a:pt x="207" y="625"/>
                  <a:pt x="207" y="625"/>
                  <a:pt x="207" y="625"/>
                </a:cubicBezTo>
                <a:cubicBezTo>
                  <a:pt x="207" y="615"/>
                  <a:pt x="199" y="607"/>
                  <a:pt x="189" y="607"/>
                </a:cubicBezTo>
                <a:cubicBezTo>
                  <a:pt x="112" y="607"/>
                  <a:pt x="112" y="607"/>
                  <a:pt x="112" y="607"/>
                </a:cubicBezTo>
                <a:cubicBezTo>
                  <a:pt x="107" y="607"/>
                  <a:pt x="103" y="609"/>
                  <a:pt x="99" y="612"/>
                </a:cubicBezTo>
                <a:cubicBezTo>
                  <a:pt x="51" y="661"/>
                  <a:pt x="51" y="661"/>
                  <a:pt x="51" y="661"/>
                </a:cubicBezTo>
                <a:cubicBezTo>
                  <a:pt x="44" y="620"/>
                  <a:pt x="56" y="578"/>
                  <a:pt x="86" y="548"/>
                </a:cubicBezTo>
                <a:cubicBezTo>
                  <a:pt x="110" y="524"/>
                  <a:pt x="142" y="511"/>
                  <a:pt x="176" y="511"/>
                </a:cubicBezTo>
                <a:cubicBezTo>
                  <a:pt x="193" y="511"/>
                  <a:pt x="210" y="514"/>
                  <a:pt x="226" y="521"/>
                </a:cubicBezTo>
                <a:cubicBezTo>
                  <a:pt x="233" y="524"/>
                  <a:pt x="241" y="522"/>
                  <a:pt x="246" y="517"/>
                </a:cubicBezTo>
                <a:cubicBezTo>
                  <a:pt x="528" y="235"/>
                  <a:pt x="528" y="235"/>
                  <a:pt x="528" y="235"/>
                </a:cubicBezTo>
                <a:cubicBezTo>
                  <a:pt x="533" y="230"/>
                  <a:pt x="535" y="222"/>
                  <a:pt x="532" y="215"/>
                </a:cubicBezTo>
                <a:cubicBezTo>
                  <a:pt x="512" y="167"/>
                  <a:pt x="522" y="112"/>
                  <a:pt x="559" y="75"/>
                </a:cubicBezTo>
                <a:cubicBezTo>
                  <a:pt x="583" y="51"/>
                  <a:pt x="615" y="38"/>
                  <a:pt x="649" y="38"/>
                </a:cubicBezTo>
                <a:cubicBezTo>
                  <a:pt x="657" y="38"/>
                  <a:pt x="664" y="39"/>
                  <a:pt x="671" y="40"/>
                </a:cubicBezTo>
                <a:cubicBezTo>
                  <a:pt x="623" y="88"/>
                  <a:pt x="623" y="88"/>
                  <a:pt x="623" y="88"/>
                </a:cubicBezTo>
                <a:cubicBezTo>
                  <a:pt x="620" y="92"/>
                  <a:pt x="618" y="96"/>
                  <a:pt x="618" y="101"/>
                </a:cubicBezTo>
                <a:cubicBezTo>
                  <a:pt x="618" y="178"/>
                  <a:pt x="618" y="178"/>
                  <a:pt x="618" y="178"/>
                </a:cubicBezTo>
                <a:cubicBezTo>
                  <a:pt x="618" y="188"/>
                  <a:pt x="626" y="196"/>
                  <a:pt x="636" y="196"/>
                </a:cubicBezTo>
                <a:cubicBezTo>
                  <a:pt x="713" y="196"/>
                  <a:pt x="713" y="196"/>
                  <a:pt x="713" y="196"/>
                </a:cubicBezTo>
                <a:cubicBezTo>
                  <a:pt x="718" y="196"/>
                  <a:pt x="723" y="195"/>
                  <a:pt x="726" y="191"/>
                </a:cubicBezTo>
                <a:cubicBezTo>
                  <a:pt x="774" y="143"/>
                  <a:pt x="774" y="143"/>
                  <a:pt x="774" y="143"/>
                </a:cubicBezTo>
                <a:cubicBezTo>
                  <a:pt x="782" y="183"/>
                  <a:pt x="769" y="225"/>
                  <a:pt x="739" y="255"/>
                </a:cubicBezTo>
                <a:cubicBezTo>
                  <a:pt x="715" y="279"/>
                  <a:pt x="683" y="293"/>
                  <a:pt x="649" y="293"/>
                </a:cubicBezTo>
                <a:cubicBezTo>
                  <a:pt x="632" y="293"/>
                  <a:pt x="615" y="289"/>
                  <a:pt x="599" y="283"/>
                </a:cubicBezTo>
                <a:cubicBezTo>
                  <a:pt x="593" y="280"/>
                  <a:pt x="585" y="281"/>
                  <a:pt x="579" y="286"/>
                </a:cubicBezTo>
                <a:lnTo>
                  <a:pt x="297" y="568"/>
                </a:lnTo>
                <a:close/>
                <a:moveTo>
                  <a:pt x="766" y="755"/>
                </a:moveTo>
                <a:cubicBezTo>
                  <a:pt x="752" y="768"/>
                  <a:pt x="728" y="768"/>
                  <a:pt x="714" y="755"/>
                </a:cubicBezTo>
                <a:cubicBezTo>
                  <a:pt x="560" y="600"/>
                  <a:pt x="560" y="600"/>
                  <a:pt x="560" y="600"/>
                </a:cubicBezTo>
                <a:cubicBezTo>
                  <a:pt x="611" y="549"/>
                  <a:pt x="611" y="549"/>
                  <a:pt x="611" y="549"/>
                </a:cubicBezTo>
                <a:cubicBezTo>
                  <a:pt x="766" y="703"/>
                  <a:pt x="766" y="703"/>
                  <a:pt x="766" y="703"/>
                </a:cubicBezTo>
                <a:cubicBezTo>
                  <a:pt x="773" y="710"/>
                  <a:pt x="776" y="719"/>
                  <a:pt x="776" y="729"/>
                </a:cubicBezTo>
                <a:cubicBezTo>
                  <a:pt x="776" y="739"/>
                  <a:pt x="773" y="748"/>
                  <a:pt x="766" y="7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C5AA0C-8007-4792-BF6D-42B8FA14CD23}"/>
              </a:ext>
            </a:extLst>
          </p:cNvPr>
          <p:cNvCxnSpPr>
            <a:cxnSpLocks/>
          </p:cNvCxnSpPr>
          <p:nvPr/>
        </p:nvCxnSpPr>
        <p:spPr>
          <a:xfrm flipH="1" flipV="1">
            <a:off x="3842189" y="3906841"/>
            <a:ext cx="986315" cy="398451"/>
          </a:xfrm>
          <a:prstGeom prst="line">
            <a:avLst/>
          </a:prstGeom>
          <a:ln w="19050" cap="rnd" cmpd="sng">
            <a:solidFill>
              <a:srgbClr val="07818B"/>
            </a:solidFill>
            <a:headEnd type="oval" w="lg" len="lg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DB9595-4733-42BA-8522-BE9B2A50BE1B}"/>
              </a:ext>
            </a:extLst>
          </p:cNvPr>
          <p:cNvSpPr/>
          <p:nvPr/>
        </p:nvSpPr>
        <p:spPr>
          <a:xfrm>
            <a:off x="7870706" y="3174470"/>
            <a:ext cx="4092693" cy="1295098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9000"/>
              </a:lnSpc>
            </a:pPr>
            <a:r>
              <a:rPr lang="en-US" b="1"/>
              <a:t>Participation </a:t>
            </a:r>
            <a:br>
              <a:rPr lang="en-US" b="1"/>
            </a:br>
            <a:r>
              <a:rPr lang="en-US" b="1"/>
              <a:t>in Work Activities</a:t>
            </a:r>
          </a:p>
          <a:p>
            <a:pPr>
              <a:lnSpc>
                <a:spcPct val="89000"/>
              </a:lnSpc>
            </a:pPr>
            <a:r>
              <a:rPr lang="en-CA" sz="1800"/>
              <a:t>Participation in day-to-day tasks. Opportunities to observe and listen</a:t>
            </a: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3ADCE-0D6A-450A-ACDE-59124E515F38}"/>
              </a:ext>
            </a:extLst>
          </p:cNvPr>
          <p:cNvSpPr/>
          <p:nvPr/>
        </p:nvSpPr>
        <p:spPr>
          <a:xfrm>
            <a:off x="-78068" y="3594682"/>
            <a:ext cx="3920257" cy="2116862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9000"/>
              </a:lnSpc>
            </a:pPr>
            <a:r>
              <a:rPr lang="en-US" b="1"/>
              <a:t>Guided </a:t>
            </a:r>
            <a:br>
              <a:rPr lang="en-US" b="1"/>
            </a:br>
            <a:r>
              <a:rPr lang="en-US" b="1"/>
              <a:t>Learning </a:t>
            </a:r>
            <a:br>
              <a:rPr lang="en-US" b="1"/>
            </a:br>
            <a:r>
              <a:rPr lang="en-US" b="1"/>
              <a:t>at Work </a:t>
            </a:r>
            <a:endParaRPr lang="en-US"/>
          </a:p>
          <a:p>
            <a:pPr algn="r">
              <a:lnSpc>
                <a:spcPct val="89000"/>
              </a:lnSpc>
            </a:pPr>
            <a:r>
              <a:rPr lang="en-CA" sz="1800"/>
              <a:t>Close guidance by </a:t>
            </a:r>
            <a:br>
              <a:rPr lang="en-CA" sz="1800"/>
            </a:br>
            <a:r>
              <a:rPr lang="en-CA" sz="1800"/>
              <a:t>experienced workers.</a:t>
            </a:r>
          </a:p>
          <a:p>
            <a:pPr algn="r">
              <a:lnSpc>
                <a:spcPct val="89000"/>
              </a:lnSpc>
            </a:pPr>
            <a:r>
              <a:rPr lang="en-CA" sz="1800"/>
              <a:t>Modeling, coaching, </a:t>
            </a:r>
            <a:br>
              <a:rPr lang="en-CA" sz="1800"/>
            </a:br>
            <a:r>
              <a:rPr lang="en-CA" sz="1800"/>
              <a:t>scaffolding</a:t>
            </a: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3B7F50-D0E7-4A45-A0A8-8050A5C7713D}"/>
              </a:ext>
            </a:extLst>
          </p:cNvPr>
          <p:cNvSpPr/>
          <p:nvPr/>
        </p:nvSpPr>
        <p:spPr>
          <a:xfrm>
            <a:off x="9175788" y="4612859"/>
            <a:ext cx="2977581" cy="1295098"/>
          </a:xfrm>
          <a:prstGeom prst="rect">
            <a:avLst/>
          </a:prstGeom>
        </p:spPr>
        <p:txBody>
          <a:bodyPr wrap="square" lIns="243840" rIns="243840" bIns="97536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9000"/>
              </a:lnSpc>
            </a:pPr>
            <a:r>
              <a:rPr lang="en-CA" b="1"/>
              <a:t>Guided Learning </a:t>
            </a:r>
            <a:br>
              <a:rPr lang="en-CA" b="1"/>
            </a:br>
            <a:r>
              <a:rPr lang="en-CA" b="1"/>
              <a:t>for Transfer</a:t>
            </a:r>
          </a:p>
          <a:p>
            <a:pPr>
              <a:lnSpc>
                <a:spcPct val="89000"/>
              </a:lnSpc>
            </a:pPr>
            <a:r>
              <a:rPr lang="en-CA" sz="1800"/>
              <a:t>Use of problem-solving and scenario-building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DC0087-C0D8-4E4C-A43E-7A7329E2E470}"/>
              </a:ext>
            </a:extLst>
          </p:cNvPr>
          <p:cNvGrpSpPr/>
          <p:nvPr/>
        </p:nvGrpSpPr>
        <p:grpSpPr>
          <a:xfrm>
            <a:off x="5089029" y="3369819"/>
            <a:ext cx="2126216" cy="2245582"/>
            <a:chOff x="4547828" y="2442868"/>
            <a:chExt cx="2848563" cy="4165601"/>
          </a:xfrm>
        </p:grpSpPr>
        <p:sp>
          <p:nvSpPr>
            <p:cNvPr id="21" name="Rounded Rectangle 29">
              <a:extLst>
                <a:ext uri="{FF2B5EF4-FFF2-40B4-BE49-F238E27FC236}">
                  <a16:creationId xmlns:a16="http://schemas.microsoft.com/office/drawing/2014/main" id="{8B01CD05-3E32-4514-8D57-B9409AFEBD7E}"/>
                </a:ext>
              </a:extLst>
            </p:cNvPr>
            <p:cNvSpPr/>
            <p:nvPr/>
          </p:nvSpPr>
          <p:spPr>
            <a:xfrm>
              <a:off x="4547828" y="3759906"/>
              <a:ext cx="2848563" cy="284856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ffectLst/>
            <a:scene3d>
              <a:camera prst="perspectiveRelaxed" fov="2400000">
                <a:rot lat="19626000" lon="960000" rev="19092000"/>
              </a:camera>
              <a:lightRig rig="threePt" dir="t"/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2" name="Rounded Rectangle 30">
              <a:extLst>
                <a:ext uri="{FF2B5EF4-FFF2-40B4-BE49-F238E27FC236}">
                  <a16:creationId xmlns:a16="http://schemas.microsoft.com/office/drawing/2014/main" id="{D2F3C462-14EC-4D50-B8A8-5F1ED6D8FFD6}"/>
                </a:ext>
              </a:extLst>
            </p:cNvPr>
            <p:cNvSpPr/>
            <p:nvPr/>
          </p:nvSpPr>
          <p:spPr>
            <a:xfrm>
              <a:off x="4547828" y="3101387"/>
              <a:ext cx="2848563" cy="284856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perspectiveRelaxed" fov="2400000">
                <a:rot lat="19626000" lon="960000" rev="19092000"/>
              </a:camera>
              <a:lightRig rig="threePt" dir="t"/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  <p:sp>
          <p:nvSpPr>
            <p:cNvPr id="23" name="Rounded Rectangle 31">
              <a:extLst>
                <a:ext uri="{FF2B5EF4-FFF2-40B4-BE49-F238E27FC236}">
                  <a16:creationId xmlns:a16="http://schemas.microsoft.com/office/drawing/2014/main" id="{1430D55E-8D3A-45DF-9501-D1F4ED3930DD}"/>
                </a:ext>
              </a:extLst>
            </p:cNvPr>
            <p:cNvSpPr/>
            <p:nvPr/>
          </p:nvSpPr>
          <p:spPr>
            <a:xfrm>
              <a:off x="4547828" y="2442868"/>
              <a:ext cx="2848563" cy="284856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perspectiveRelaxed" fov="2400000">
                <a:rot lat="19626000" lon="960000" rev="19092000"/>
              </a:camera>
              <a:lightRig rig="threePt" dir="t"/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7FAF06E-EA6E-D04F-A653-7915E7F645F9}"/>
              </a:ext>
            </a:extLst>
          </p:cNvPr>
          <p:cNvCxnSpPr>
            <a:cxnSpLocks/>
          </p:cNvCxnSpPr>
          <p:nvPr/>
        </p:nvCxnSpPr>
        <p:spPr>
          <a:xfrm flipH="1">
            <a:off x="7052183" y="3436103"/>
            <a:ext cx="779068" cy="420249"/>
          </a:xfrm>
          <a:prstGeom prst="line">
            <a:avLst/>
          </a:prstGeom>
          <a:ln w="19050" cap="rnd" cmpd="sng">
            <a:solidFill>
              <a:srgbClr val="1781BA"/>
            </a:solidFill>
            <a:headEnd type="oval" w="lg" len="lg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C5AA0C-8007-4792-BF6D-42B8FA14CD23}"/>
              </a:ext>
            </a:extLst>
          </p:cNvPr>
          <p:cNvCxnSpPr>
            <a:cxnSpLocks/>
          </p:cNvCxnSpPr>
          <p:nvPr/>
        </p:nvCxnSpPr>
        <p:spPr>
          <a:xfrm flipH="1">
            <a:off x="7416448" y="4994352"/>
            <a:ext cx="1759340" cy="131284"/>
          </a:xfrm>
          <a:prstGeom prst="line">
            <a:avLst/>
          </a:prstGeom>
          <a:ln w="19050" cap="rnd" cmpd="sng">
            <a:solidFill>
              <a:srgbClr val="0CABBA"/>
            </a:solidFill>
            <a:headEnd type="oval" w="lg" len="lg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7F93F1D-E149-0F44-B1DF-DFE3706D7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94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LEARNING &amp; DEVELOPMENT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474A31-9F33-2044-85F4-E7528E554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7078" y="1828729"/>
            <a:ext cx="5080000" cy="4525963"/>
          </a:xfrm>
        </p:spPr>
        <p:txBody>
          <a:bodyPr/>
          <a:lstStyle/>
          <a:p>
            <a:r>
              <a:rPr lang="en-US"/>
              <a:t>There are </a:t>
            </a:r>
            <a:r>
              <a:rPr lang="en-US" b="1"/>
              <a:t>many </a:t>
            </a:r>
            <a:br>
              <a:rPr lang="en-US" b="1"/>
            </a:br>
            <a:r>
              <a:rPr lang="en-US" b="1"/>
              <a:t>other pedagogical </a:t>
            </a:r>
            <a:br>
              <a:rPr lang="en-US" b="1"/>
            </a:br>
            <a:r>
              <a:rPr lang="en-US" b="1"/>
              <a:t>approaches</a:t>
            </a:r>
            <a:r>
              <a:rPr lang="en-US"/>
              <a:t> </a:t>
            </a:r>
            <a:br>
              <a:rPr lang="en-US"/>
            </a:br>
            <a:r>
              <a:rPr lang="en-US"/>
              <a:t>that can be used </a:t>
            </a:r>
            <a:br>
              <a:rPr lang="en-US"/>
            </a:br>
            <a:r>
              <a:rPr lang="en-US"/>
              <a:t>to facilitate students’ </a:t>
            </a:r>
            <a:br>
              <a:rPr lang="en-US"/>
            </a:br>
            <a:r>
              <a:rPr lang="en-US"/>
              <a:t>learning through </a:t>
            </a:r>
            <a:br>
              <a:rPr lang="en-US"/>
            </a:br>
            <a:r>
              <a:rPr lang="en-US"/>
              <a:t>experience</a:t>
            </a:r>
            <a:br>
              <a:rPr lang="en-US"/>
            </a:br>
            <a:r>
              <a:rPr lang="en-US"/>
              <a:t>…too many to </a:t>
            </a:r>
            <a:br>
              <a:rPr lang="en-US"/>
            </a:br>
            <a:r>
              <a:rPr lang="en-US"/>
              <a:t>list them all!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417F6-E575-6D44-91A8-AD9A31E7F8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0914" y="5999091"/>
            <a:ext cx="4842886" cy="435759"/>
          </a:xfrm>
        </p:spPr>
        <p:txBody>
          <a:bodyPr/>
          <a:lstStyle/>
          <a:p>
            <a:pPr algn="r"/>
            <a:r>
              <a:rPr lang="en-US" sz="1400">
                <a:solidFill>
                  <a:schemeClr val="tx1"/>
                </a:solidFill>
              </a:rPr>
              <a:t>(Stirling, Kerr, </a:t>
            </a:r>
            <a:r>
              <a:rPr lang="en-US" sz="1400" err="1">
                <a:solidFill>
                  <a:schemeClr val="tx1"/>
                </a:solidFill>
              </a:rPr>
              <a:t>Banwell</a:t>
            </a:r>
            <a:r>
              <a:rPr lang="en-US" sz="1400">
                <a:solidFill>
                  <a:schemeClr val="tx1"/>
                </a:solidFill>
              </a:rPr>
              <a:t>, MacPherson, &amp; Heron, 2016)</a:t>
            </a:r>
            <a:endParaRPr lang="en-US" sz="1400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938468B2-805D-CC44-B245-5DEF513B24EE}"/>
              </a:ext>
            </a:extLst>
          </p:cNvPr>
          <p:cNvSpPr>
            <a:spLocks noEditPoints="1"/>
          </p:cNvSpPr>
          <p:nvPr/>
        </p:nvSpPr>
        <p:spPr bwMode="auto">
          <a:xfrm>
            <a:off x="6625256" y="4167269"/>
            <a:ext cx="800176" cy="761648"/>
          </a:xfrm>
          <a:custGeom>
            <a:avLst/>
            <a:gdLst>
              <a:gd name="T0" fmla="*/ 704 w 706"/>
              <a:gd name="T1" fmla="*/ 161 h 672"/>
              <a:gd name="T2" fmla="*/ 634 w 706"/>
              <a:gd name="T3" fmla="*/ 72 h 672"/>
              <a:gd name="T4" fmla="*/ 629 w 706"/>
              <a:gd name="T5" fmla="*/ 70 h 672"/>
              <a:gd name="T6" fmla="*/ 360 w 706"/>
              <a:gd name="T7" fmla="*/ 70 h 672"/>
              <a:gd name="T8" fmla="*/ 360 w 706"/>
              <a:gd name="T9" fmla="*/ 7 h 672"/>
              <a:gd name="T10" fmla="*/ 353 w 706"/>
              <a:gd name="T11" fmla="*/ 0 h 672"/>
              <a:gd name="T12" fmla="*/ 346 w 706"/>
              <a:gd name="T13" fmla="*/ 7 h 672"/>
              <a:gd name="T14" fmla="*/ 346 w 706"/>
              <a:gd name="T15" fmla="*/ 70 h 672"/>
              <a:gd name="T16" fmla="*/ 129 w 706"/>
              <a:gd name="T17" fmla="*/ 70 h 672"/>
              <a:gd name="T18" fmla="*/ 122 w 706"/>
              <a:gd name="T19" fmla="*/ 77 h 672"/>
              <a:gd name="T20" fmla="*/ 122 w 706"/>
              <a:gd name="T21" fmla="*/ 253 h 672"/>
              <a:gd name="T22" fmla="*/ 129 w 706"/>
              <a:gd name="T23" fmla="*/ 260 h 672"/>
              <a:gd name="T24" fmla="*/ 346 w 706"/>
              <a:gd name="T25" fmla="*/ 260 h 672"/>
              <a:gd name="T26" fmla="*/ 346 w 706"/>
              <a:gd name="T27" fmla="*/ 329 h 672"/>
              <a:gd name="T28" fmla="*/ 77 w 706"/>
              <a:gd name="T29" fmla="*/ 329 h 672"/>
              <a:gd name="T30" fmla="*/ 72 w 706"/>
              <a:gd name="T31" fmla="*/ 332 h 672"/>
              <a:gd name="T32" fmla="*/ 2 w 706"/>
              <a:gd name="T33" fmla="*/ 420 h 672"/>
              <a:gd name="T34" fmla="*/ 2 w 706"/>
              <a:gd name="T35" fmla="*/ 429 h 672"/>
              <a:gd name="T36" fmla="*/ 72 w 706"/>
              <a:gd name="T37" fmla="*/ 517 h 672"/>
              <a:gd name="T38" fmla="*/ 77 w 706"/>
              <a:gd name="T39" fmla="*/ 519 h 672"/>
              <a:gd name="T40" fmla="*/ 346 w 706"/>
              <a:gd name="T41" fmla="*/ 519 h 672"/>
              <a:gd name="T42" fmla="*/ 346 w 706"/>
              <a:gd name="T43" fmla="*/ 665 h 672"/>
              <a:gd name="T44" fmla="*/ 353 w 706"/>
              <a:gd name="T45" fmla="*/ 672 h 672"/>
              <a:gd name="T46" fmla="*/ 360 w 706"/>
              <a:gd name="T47" fmla="*/ 665 h 672"/>
              <a:gd name="T48" fmla="*/ 360 w 706"/>
              <a:gd name="T49" fmla="*/ 519 h 672"/>
              <a:gd name="T50" fmla="*/ 577 w 706"/>
              <a:gd name="T51" fmla="*/ 519 h 672"/>
              <a:gd name="T52" fmla="*/ 584 w 706"/>
              <a:gd name="T53" fmla="*/ 512 h 672"/>
              <a:gd name="T54" fmla="*/ 584 w 706"/>
              <a:gd name="T55" fmla="*/ 336 h 672"/>
              <a:gd name="T56" fmla="*/ 577 w 706"/>
              <a:gd name="T57" fmla="*/ 329 h 672"/>
              <a:gd name="T58" fmla="*/ 360 w 706"/>
              <a:gd name="T59" fmla="*/ 329 h 672"/>
              <a:gd name="T60" fmla="*/ 360 w 706"/>
              <a:gd name="T61" fmla="*/ 260 h 672"/>
              <a:gd name="T62" fmla="*/ 629 w 706"/>
              <a:gd name="T63" fmla="*/ 260 h 672"/>
              <a:gd name="T64" fmla="*/ 634 w 706"/>
              <a:gd name="T65" fmla="*/ 257 h 672"/>
              <a:gd name="T66" fmla="*/ 704 w 706"/>
              <a:gd name="T67" fmla="*/ 169 h 672"/>
              <a:gd name="T68" fmla="*/ 704 w 706"/>
              <a:gd name="T69" fmla="*/ 161 h 672"/>
              <a:gd name="T70" fmla="*/ 570 w 706"/>
              <a:gd name="T71" fmla="*/ 505 h 672"/>
              <a:gd name="T72" fmla="*/ 80 w 706"/>
              <a:gd name="T73" fmla="*/ 505 h 672"/>
              <a:gd name="T74" fmla="*/ 16 w 706"/>
              <a:gd name="T75" fmla="*/ 424 h 672"/>
              <a:gd name="T76" fmla="*/ 80 w 706"/>
              <a:gd name="T77" fmla="*/ 343 h 672"/>
              <a:gd name="T78" fmla="*/ 353 w 706"/>
              <a:gd name="T79" fmla="*/ 343 h 672"/>
              <a:gd name="T80" fmla="*/ 353 w 706"/>
              <a:gd name="T81" fmla="*/ 343 h 672"/>
              <a:gd name="T82" fmla="*/ 353 w 706"/>
              <a:gd name="T83" fmla="*/ 343 h 672"/>
              <a:gd name="T84" fmla="*/ 570 w 706"/>
              <a:gd name="T85" fmla="*/ 343 h 672"/>
              <a:gd name="T86" fmla="*/ 570 w 706"/>
              <a:gd name="T87" fmla="*/ 505 h 672"/>
              <a:gd name="T88" fmla="*/ 626 w 706"/>
              <a:gd name="T89" fmla="*/ 246 h 672"/>
              <a:gd name="T90" fmla="*/ 136 w 706"/>
              <a:gd name="T91" fmla="*/ 246 h 672"/>
              <a:gd name="T92" fmla="*/ 136 w 706"/>
              <a:gd name="T93" fmla="*/ 84 h 672"/>
              <a:gd name="T94" fmla="*/ 626 w 706"/>
              <a:gd name="T95" fmla="*/ 84 h 672"/>
              <a:gd name="T96" fmla="*/ 690 w 706"/>
              <a:gd name="T97" fmla="*/ 165 h 672"/>
              <a:gd name="T98" fmla="*/ 626 w 706"/>
              <a:gd name="T99" fmla="*/ 246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06" h="672">
                <a:moveTo>
                  <a:pt x="704" y="161"/>
                </a:moveTo>
                <a:cubicBezTo>
                  <a:pt x="634" y="72"/>
                  <a:pt x="634" y="72"/>
                  <a:pt x="634" y="72"/>
                </a:cubicBezTo>
                <a:cubicBezTo>
                  <a:pt x="633" y="71"/>
                  <a:pt x="631" y="70"/>
                  <a:pt x="629" y="70"/>
                </a:cubicBezTo>
                <a:cubicBezTo>
                  <a:pt x="360" y="70"/>
                  <a:pt x="360" y="70"/>
                  <a:pt x="360" y="70"/>
                </a:cubicBezTo>
                <a:cubicBezTo>
                  <a:pt x="360" y="7"/>
                  <a:pt x="360" y="7"/>
                  <a:pt x="360" y="7"/>
                </a:cubicBezTo>
                <a:cubicBezTo>
                  <a:pt x="360" y="3"/>
                  <a:pt x="357" y="0"/>
                  <a:pt x="353" y="0"/>
                </a:cubicBezTo>
                <a:cubicBezTo>
                  <a:pt x="349" y="0"/>
                  <a:pt x="346" y="3"/>
                  <a:pt x="346" y="7"/>
                </a:cubicBezTo>
                <a:cubicBezTo>
                  <a:pt x="346" y="70"/>
                  <a:pt x="346" y="70"/>
                  <a:pt x="346" y="70"/>
                </a:cubicBezTo>
                <a:cubicBezTo>
                  <a:pt x="129" y="70"/>
                  <a:pt x="129" y="70"/>
                  <a:pt x="129" y="70"/>
                </a:cubicBezTo>
                <a:cubicBezTo>
                  <a:pt x="126" y="70"/>
                  <a:pt x="122" y="73"/>
                  <a:pt x="122" y="77"/>
                </a:cubicBezTo>
                <a:cubicBezTo>
                  <a:pt x="122" y="253"/>
                  <a:pt x="122" y="253"/>
                  <a:pt x="122" y="253"/>
                </a:cubicBezTo>
                <a:cubicBezTo>
                  <a:pt x="122" y="257"/>
                  <a:pt x="126" y="260"/>
                  <a:pt x="129" y="260"/>
                </a:cubicBezTo>
                <a:cubicBezTo>
                  <a:pt x="346" y="260"/>
                  <a:pt x="346" y="260"/>
                  <a:pt x="346" y="260"/>
                </a:cubicBezTo>
                <a:cubicBezTo>
                  <a:pt x="346" y="329"/>
                  <a:pt x="346" y="329"/>
                  <a:pt x="346" y="329"/>
                </a:cubicBezTo>
                <a:cubicBezTo>
                  <a:pt x="77" y="329"/>
                  <a:pt x="77" y="329"/>
                  <a:pt x="77" y="329"/>
                </a:cubicBezTo>
                <a:cubicBezTo>
                  <a:pt x="75" y="329"/>
                  <a:pt x="73" y="330"/>
                  <a:pt x="72" y="332"/>
                </a:cubicBezTo>
                <a:cubicBezTo>
                  <a:pt x="2" y="420"/>
                  <a:pt x="2" y="420"/>
                  <a:pt x="2" y="420"/>
                </a:cubicBezTo>
                <a:cubicBezTo>
                  <a:pt x="0" y="423"/>
                  <a:pt x="0" y="426"/>
                  <a:pt x="2" y="429"/>
                </a:cubicBezTo>
                <a:cubicBezTo>
                  <a:pt x="72" y="517"/>
                  <a:pt x="72" y="517"/>
                  <a:pt x="72" y="517"/>
                </a:cubicBezTo>
                <a:cubicBezTo>
                  <a:pt x="73" y="519"/>
                  <a:pt x="75" y="519"/>
                  <a:pt x="77" y="519"/>
                </a:cubicBezTo>
                <a:cubicBezTo>
                  <a:pt x="346" y="519"/>
                  <a:pt x="346" y="519"/>
                  <a:pt x="346" y="519"/>
                </a:cubicBezTo>
                <a:cubicBezTo>
                  <a:pt x="346" y="665"/>
                  <a:pt x="346" y="665"/>
                  <a:pt x="346" y="665"/>
                </a:cubicBezTo>
                <a:cubicBezTo>
                  <a:pt x="346" y="669"/>
                  <a:pt x="349" y="672"/>
                  <a:pt x="353" y="672"/>
                </a:cubicBezTo>
                <a:cubicBezTo>
                  <a:pt x="357" y="672"/>
                  <a:pt x="360" y="669"/>
                  <a:pt x="360" y="665"/>
                </a:cubicBezTo>
                <a:cubicBezTo>
                  <a:pt x="360" y="519"/>
                  <a:pt x="360" y="519"/>
                  <a:pt x="360" y="519"/>
                </a:cubicBezTo>
                <a:cubicBezTo>
                  <a:pt x="577" y="519"/>
                  <a:pt x="577" y="519"/>
                  <a:pt x="577" y="519"/>
                </a:cubicBezTo>
                <a:cubicBezTo>
                  <a:pt x="580" y="519"/>
                  <a:pt x="584" y="516"/>
                  <a:pt x="584" y="512"/>
                </a:cubicBezTo>
                <a:cubicBezTo>
                  <a:pt x="584" y="336"/>
                  <a:pt x="584" y="336"/>
                  <a:pt x="584" y="336"/>
                </a:cubicBezTo>
                <a:cubicBezTo>
                  <a:pt x="584" y="332"/>
                  <a:pt x="580" y="329"/>
                  <a:pt x="577" y="329"/>
                </a:cubicBezTo>
                <a:cubicBezTo>
                  <a:pt x="360" y="329"/>
                  <a:pt x="360" y="329"/>
                  <a:pt x="360" y="329"/>
                </a:cubicBezTo>
                <a:cubicBezTo>
                  <a:pt x="360" y="260"/>
                  <a:pt x="360" y="260"/>
                  <a:pt x="360" y="260"/>
                </a:cubicBezTo>
                <a:cubicBezTo>
                  <a:pt x="629" y="260"/>
                  <a:pt x="629" y="260"/>
                  <a:pt x="629" y="260"/>
                </a:cubicBezTo>
                <a:cubicBezTo>
                  <a:pt x="631" y="260"/>
                  <a:pt x="633" y="259"/>
                  <a:pt x="634" y="257"/>
                </a:cubicBezTo>
                <a:cubicBezTo>
                  <a:pt x="704" y="169"/>
                  <a:pt x="704" y="169"/>
                  <a:pt x="704" y="169"/>
                </a:cubicBezTo>
                <a:cubicBezTo>
                  <a:pt x="706" y="167"/>
                  <a:pt x="706" y="163"/>
                  <a:pt x="704" y="161"/>
                </a:cubicBezTo>
                <a:close/>
                <a:moveTo>
                  <a:pt x="570" y="505"/>
                </a:moveTo>
                <a:cubicBezTo>
                  <a:pt x="80" y="505"/>
                  <a:pt x="80" y="505"/>
                  <a:pt x="80" y="505"/>
                </a:cubicBezTo>
                <a:cubicBezTo>
                  <a:pt x="16" y="424"/>
                  <a:pt x="16" y="424"/>
                  <a:pt x="16" y="424"/>
                </a:cubicBezTo>
                <a:cubicBezTo>
                  <a:pt x="80" y="343"/>
                  <a:pt x="80" y="343"/>
                  <a:pt x="80" y="343"/>
                </a:cubicBezTo>
                <a:cubicBezTo>
                  <a:pt x="353" y="343"/>
                  <a:pt x="353" y="343"/>
                  <a:pt x="353" y="343"/>
                </a:cubicBezTo>
                <a:cubicBezTo>
                  <a:pt x="353" y="343"/>
                  <a:pt x="353" y="343"/>
                  <a:pt x="353" y="343"/>
                </a:cubicBezTo>
                <a:cubicBezTo>
                  <a:pt x="353" y="343"/>
                  <a:pt x="353" y="343"/>
                  <a:pt x="353" y="343"/>
                </a:cubicBezTo>
                <a:cubicBezTo>
                  <a:pt x="570" y="343"/>
                  <a:pt x="570" y="343"/>
                  <a:pt x="570" y="343"/>
                </a:cubicBezTo>
                <a:lnTo>
                  <a:pt x="570" y="505"/>
                </a:lnTo>
                <a:close/>
                <a:moveTo>
                  <a:pt x="626" y="246"/>
                </a:moveTo>
                <a:cubicBezTo>
                  <a:pt x="136" y="246"/>
                  <a:pt x="136" y="246"/>
                  <a:pt x="136" y="246"/>
                </a:cubicBezTo>
                <a:cubicBezTo>
                  <a:pt x="136" y="84"/>
                  <a:pt x="136" y="84"/>
                  <a:pt x="136" y="84"/>
                </a:cubicBezTo>
                <a:cubicBezTo>
                  <a:pt x="626" y="84"/>
                  <a:pt x="626" y="84"/>
                  <a:pt x="626" y="84"/>
                </a:cubicBezTo>
                <a:cubicBezTo>
                  <a:pt x="690" y="165"/>
                  <a:pt x="690" y="165"/>
                  <a:pt x="690" y="165"/>
                </a:cubicBezTo>
                <a:lnTo>
                  <a:pt x="626" y="2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en-US" sz="3888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5F6110-B7FC-B342-A3AB-4DEB3BADEAFF}"/>
              </a:ext>
            </a:extLst>
          </p:cNvPr>
          <p:cNvSpPr/>
          <p:nvPr/>
        </p:nvSpPr>
        <p:spPr>
          <a:xfrm>
            <a:off x="9355166" y="1607344"/>
            <a:ext cx="13680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</a:pPr>
            <a:r>
              <a:rPr lang="en-US" sz="2000" b="1"/>
              <a:t>Situated </a:t>
            </a:r>
            <a:br>
              <a:rPr lang="en-US" sz="2000" b="1"/>
            </a:br>
            <a:r>
              <a:rPr lang="en-US" sz="2000" b="1"/>
              <a:t>Learning</a:t>
            </a:r>
            <a:br>
              <a:rPr lang="en-US" sz="2000" b="1"/>
            </a:br>
            <a:r>
              <a:rPr lang="en-US" sz="2000" b="1"/>
              <a:t>Theory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DAA1E5-D1D6-BE4D-985E-F4ADB206A5B4}"/>
              </a:ext>
            </a:extLst>
          </p:cNvPr>
          <p:cNvSpPr/>
          <p:nvPr/>
        </p:nvSpPr>
        <p:spPr>
          <a:xfrm>
            <a:off x="6939895" y="5265991"/>
            <a:ext cx="2371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2000" b="1"/>
              <a:t>Critical </a:t>
            </a:r>
            <a:br>
              <a:rPr lang="en-US" sz="2000" b="1"/>
            </a:br>
            <a:r>
              <a:rPr lang="en-US" sz="2000" b="1"/>
              <a:t>Education Theory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BFDBCEC-4B00-BE4C-871C-6E2AB156775D}"/>
              </a:ext>
            </a:extLst>
          </p:cNvPr>
          <p:cNvSpPr/>
          <p:nvPr/>
        </p:nvSpPr>
        <p:spPr>
          <a:xfrm>
            <a:off x="5558114" y="4682915"/>
            <a:ext cx="14888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225"/>
              </a:spcAft>
            </a:pPr>
            <a:r>
              <a:rPr lang="en-US" sz="2000" b="1"/>
              <a:t>Action </a:t>
            </a:r>
            <a:br>
              <a:rPr lang="en-US" sz="2000" b="1"/>
            </a:br>
            <a:r>
              <a:rPr lang="en-US" sz="2000" b="1"/>
              <a:t>Learning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ED659C0-FC70-4845-9CF9-7E2AC28867D3}"/>
              </a:ext>
            </a:extLst>
          </p:cNvPr>
          <p:cNvSpPr/>
          <p:nvPr/>
        </p:nvSpPr>
        <p:spPr>
          <a:xfrm>
            <a:off x="3995225" y="3287738"/>
            <a:ext cx="2396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225"/>
              </a:spcAft>
            </a:pPr>
            <a:r>
              <a:rPr lang="en-US" sz="2000" b="1"/>
              <a:t>Transformative </a:t>
            </a:r>
            <a:br>
              <a:rPr lang="en-US" sz="2000" b="1"/>
            </a:br>
            <a:r>
              <a:rPr lang="en-US" sz="2000" b="1"/>
              <a:t>Learning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2248DC8-2F65-8F41-A779-763D8C649B0C}"/>
              </a:ext>
            </a:extLst>
          </p:cNvPr>
          <p:cNvSpPr/>
          <p:nvPr/>
        </p:nvSpPr>
        <p:spPr>
          <a:xfrm>
            <a:off x="9311051" y="4633953"/>
            <a:ext cx="23932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</a:pPr>
            <a:r>
              <a:rPr lang="en-US" sz="2000" b="1"/>
              <a:t>Pedagogy of </a:t>
            </a:r>
            <a:br>
              <a:rPr lang="en-US" sz="2000" b="1"/>
            </a:br>
            <a:r>
              <a:rPr lang="en-US" sz="2000" b="1"/>
              <a:t>the Workplace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76DA8A9-8422-554D-931A-74AF3979BC19}"/>
              </a:ext>
            </a:extLst>
          </p:cNvPr>
          <p:cNvSpPr/>
          <p:nvPr/>
        </p:nvSpPr>
        <p:spPr>
          <a:xfrm>
            <a:off x="9738841" y="2809144"/>
            <a:ext cx="19654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</a:pPr>
            <a:r>
              <a:rPr lang="en-US" sz="2000" b="1"/>
              <a:t>Action </a:t>
            </a:r>
            <a:br>
              <a:rPr lang="en-US" sz="2000" b="1"/>
            </a:br>
            <a:r>
              <a:rPr lang="en-US" sz="2000" b="1"/>
              <a:t>Theory and </a:t>
            </a:r>
            <a:br>
              <a:rPr lang="en-US" sz="2000" b="1"/>
            </a:br>
            <a:r>
              <a:rPr lang="en-US" sz="2000" b="1"/>
              <a:t>Boundary </a:t>
            </a:r>
            <a:br>
              <a:rPr lang="en-US" sz="2000" b="1"/>
            </a:br>
            <a:r>
              <a:rPr lang="en-US" sz="2000" b="1"/>
              <a:t>Crossing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783FF88-6B45-304D-BD7C-43AE81835E0A}"/>
              </a:ext>
            </a:extLst>
          </p:cNvPr>
          <p:cNvSpPr/>
          <p:nvPr/>
        </p:nvSpPr>
        <p:spPr>
          <a:xfrm>
            <a:off x="4947058" y="1539149"/>
            <a:ext cx="1900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225"/>
              </a:spcAft>
            </a:pPr>
            <a:r>
              <a:rPr lang="en-US" sz="2000" b="1"/>
              <a:t>Turning </a:t>
            </a:r>
            <a:br>
              <a:rPr lang="en-US" sz="2000" b="1"/>
            </a:br>
            <a:r>
              <a:rPr lang="en-US" sz="2000" b="1"/>
              <a:t>Experience </a:t>
            </a:r>
            <a:br>
              <a:rPr lang="en-US" sz="2000" b="1"/>
            </a:br>
            <a:r>
              <a:rPr lang="en-US" sz="2000" b="1"/>
              <a:t>into Learning </a:t>
            </a:r>
            <a:br>
              <a:rPr lang="en-US" sz="2000" b="1"/>
            </a:br>
            <a:r>
              <a:rPr lang="en-US" sz="2000" b="1"/>
              <a:t>Frameworks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CE33B89-D3AD-7940-A658-F9E437416F0C}"/>
              </a:ext>
            </a:extLst>
          </p:cNvPr>
          <p:cNvSpPr/>
          <p:nvPr/>
        </p:nvSpPr>
        <p:spPr>
          <a:xfrm>
            <a:off x="6884722" y="1154086"/>
            <a:ext cx="2232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2000" b="1"/>
              <a:t>Experiential </a:t>
            </a:r>
            <a:br>
              <a:rPr lang="en-US" sz="2000" b="1"/>
            </a:br>
            <a:r>
              <a:rPr lang="en-US" sz="2000" b="1"/>
              <a:t>Learning Theory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510914" y="1955119"/>
            <a:ext cx="3175652" cy="3175652"/>
            <a:chOff x="7346342" y="2224365"/>
            <a:chExt cx="3175652" cy="317565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1BD614B-9E73-0248-88F1-2B617736B275}"/>
                </a:ext>
              </a:extLst>
            </p:cNvPr>
            <p:cNvCxnSpPr/>
            <p:nvPr/>
          </p:nvCxnSpPr>
          <p:spPr>
            <a:xfrm flipV="1">
              <a:off x="8936807" y="4926237"/>
              <a:ext cx="0" cy="473780"/>
            </a:xfrm>
            <a:prstGeom prst="line">
              <a:avLst/>
            </a:prstGeom>
            <a:ln w="19050">
              <a:headEnd type="oval" w="lg" len="lg"/>
              <a:tailEnd type="oval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1BD614B-9E73-0248-88F1-2B617736B275}"/>
                </a:ext>
              </a:extLst>
            </p:cNvPr>
            <p:cNvCxnSpPr/>
            <p:nvPr/>
          </p:nvCxnSpPr>
          <p:spPr>
            <a:xfrm rot="10800000" flipV="1">
              <a:off x="8936807" y="2224365"/>
              <a:ext cx="0" cy="473780"/>
            </a:xfrm>
            <a:prstGeom prst="line">
              <a:avLst/>
            </a:prstGeom>
            <a:ln w="19050">
              <a:headEnd type="oval" w="lg" len="lg"/>
              <a:tailEnd type="oval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BD614B-9E73-0248-88F1-2B617736B275}"/>
                </a:ext>
              </a:extLst>
            </p:cNvPr>
            <p:cNvCxnSpPr/>
            <p:nvPr/>
          </p:nvCxnSpPr>
          <p:spPr>
            <a:xfrm rot="16200000" flipV="1">
              <a:off x="10285104" y="3573296"/>
              <a:ext cx="0" cy="473780"/>
            </a:xfrm>
            <a:prstGeom prst="line">
              <a:avLst/>
            </a:prstGeom>
            <a:ln w="19050">
              <a:headEnd type="oval" w="lg" len="lg"/>
              <a:tailEnd type="oval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1BD614B-9E73-0248-88F1-2B617736B275}"/>
                </a:ext>
              </a:extLst>
            </p:cNvPr>
            <p:cNvCxnSpPr/>
            <p:nvPr/>
          </p:nvCxnSpPr>
          <p:spPr>
            <a:xfrm rot="5400000" flipV="1">
              <a:off x="7583232" y="3573296"/>
              <a:ext cx="0" cy="473780"/>
            </a:xfrm>
            <a:prstGeom prst="line">
              <a:avLst/>
            </a:prstGeom>
            <a:ln w="19050">
              <a:headEnd type="oval" w="lg" len="lg"/>
              <a:tailEnd type="oval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1BD614B-9E73-0248-88F1-2B617736B275}"/>
                </a:ext>
              </a:extLst>
            </p:cNvPr>
            <p:cNvCxnSpPr/>
            <p:nvPr/>
          </p:nvCxnSpPr>
          <p:spPr>
            <a:xfrm rot="13640855" flipV="1">
              <a:off x="9937283" y="2657707"/>
              <a:ext cx="0" cy="473780"/>
            </a:xfrm>
            <a:prstGeom prst="line">
              <a:avLst/>
            </a:prstGeom>
            <a:ln w="19050">
              <a:headEnd type="oval" w="lg" len="lg"/>
              <a:tailEnd type="oval" w="lg" len="lg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1BD614B-9E73-0248-88F1-2B617736B275}"/>
                </a:ext>
              </a:extLst>
            </p:cNvPr>
            <p:cNvCxnSpPr/>
            <p:nvPr/>
          </p:nvCxnSpPr>
          <p:spPr>
            <a:xfrm rot="2840855" flipV="1">
              <a:off x="7950117" y="4488358"/>
              <a:ext cx="0" cy="473780"/>
            </a:xfrm>
            <a:prstGeom prst="line">
              <a:avLst/>
            </a:prstGeom>
            <a:ln w="19050">
              <a:headEnd type="oval" w="lg" len="lg"/>
              <a:tailEnd type="oval" w="lg" len="lg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1BD614B-9E73-0248-88F1-2B617736B275}"/>
                </a:ext>
              </a:extLst>
            </p:cNvPr>
            <p:cNvCxnSpPr/>
            <p:nvPr/>
          </p:nvCxnSpPr>
          <p:spPr>
            <a:xfrm rot="7959145" flipH="1" flipV="1">
              <a:off x="7949551" y="2657708"/>
              <a:ext cx="0" cy="473780"/>
            </a:xfrm>
            <a:prstGeom prst="line">
              <a:avLst/>
            </a:prstGeom>
            <a:ln w="19050"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BD614B-9E73-0248-88F1-2B617736B275}"/>
                </a:ext>
              </a:extLst>
            </p:cNvPr>
            <p:cNvCxnSpPr/>
            <p:nvPr/>
          </p:nvCxnSpPr>
          <p:spPr>
            <a:xfrm rot="18759145" flipH="1" flipV="1">
              <a:off x="9936717" y="4488359"/>
              <a:ext cx="0" cy="473780"/>
            </a:xfrm>
            <a:prstGeom prst="line">
              <a:avLst/>
            </a:prstGeom>
            <a:ln w="19050">
              <a:headEnd type="oval" w="lg" len="lg"/>
              <a:tailEnd type="oval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7683022" y="2555440"/>
              <a:ext cx="2507572" cy="2507572"/>
              <a:chOff x="2001622" y="1237185"/>
              <a:chExt cx="2507572" cy="2507572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2001622" y="1237185"/>
                <a:ext cx="2507572" cy="2507572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3" name="Oval 4"/>
              <p:cNvSpPr/>
              <p:nvPr/>
            </p:nvSpPr>
            <p:spPr>
              <a:xfrm>
                <a:off x="2367683" y="1589740"/>
                <a:ext cx="1790351" cy="179035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605" tIns="14605" rIns="14605" bIns="14605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kern="1200">
                    <a:latin typeface="Corbel" panose="020B0503020204020204" pitchFamily="34" charset="0"/>
                  </a:rPr>
                  <a:t>Learning</a:t>
                </a:r>
              </a:p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>
                    <a:latin typeface="Corbel" panose="020B0503020204020204" pitchFamily="34" charset="0"/>
                  </a:rPr>
                  <a:t>Through</a:t>
                </a:r>
              </a:p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kern="1200">
                    <a:latin typeface="Corbel" panose="020B0503020204020204" pitchFamily="34" charset="0"/>
                  </a:rPr>
                  <a:t>Experience</a:t>
                </a:r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FA41F47-55A0-EE40-83CE-2723C7774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7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595" y="-954063"/>
            <a:ext cx="13149189" cy="876612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Quality </a:t>
            </a:r>
            <a:br>
              <a:rPr lang="en-CA"/>
            </a:br>
            <a:r>
              <a:rPr lang="en-CA"/>
              <a:t>Criteria</a:t>
            </a:r>
          </a:p>
        </p:txBody>
      </p:sp>
    </p:spTree>
    <p:extLst>
      <p:ext uri="{BB962C8B-B14F-4D97-AF65-F5344CB8AC3E}">
        <p14:creationId xmlns:p14="http://schemas.microsoft.com/office/powerpoint/2010/main" val="1252015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/>
              <a:t>ENHANCING THE EDUCATIONAL QUALITY OF STUDENT EXPERIENCE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EB141A-9D9A-714F-A388-390A519F5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23889"/>
            <a:ext cx="10866119" cy="4773545"/>
          </a:xfrm>
        </p:spPr>
        <p:txBody>
          <a:bodyPr>
            <a:normAutofit/>
          </a:bodyPr>
          <a:lstStyle/>
          <a:p>
            <a:r>
              <a:rPr lang="en-CA"/>
              <a:t>The </a:t>
            </a:r>
            <a:r>
              <a:rPr lang="en-CA" b="1"/>
              <a:t>quality criteria </a:t>
            </a:r>
            <a:r>
              <a:rPr lang="en-CA"/>
              <a:t>by which you assess an experience depends on the theoretical grounding applied to how student learning is most effectively facilitated through experience and the broader purpose of the experience itself. </a:t>
            </a:r>
          </a:p>
          <a:p>
            <a:r>
              <a:rPr lang="en-CA"/>
              <a:t>Based on the </a:t>
            </a:r>
            <a:r>
              <a:rPr lang="en-CA" b="1"/>
              <a:t>collective literature </a:t>
            </a:r>
            <a:r>
              <a:rPr lang="en-CA"/>
              <a:t>on student learning and experience, the following general </a:t>
            </a:r>
            <a:r>
              <a:rPr lang="en-CA" b="1"/>
              <a:t>recommendations have been proposed for enhancing the educational quality of student experience</a:t>
            </a:r>
            <a:r>
              <a:rPr lang="en-CA"/>
              <a:t>.</a:t>
            </a:r>
          </a:p>
          <a:p>
            <a:endParaRPr lang="en-CA"/>
          </a:p>
          <a:p>
            <a:endParaRPr lang="en-CA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4E07EF-CFF9-AD46-8159-01C7BFE99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7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/>
              <a:t>ENHANCING THE EDUCATIONAL QUALITY OF STUDENT EXPERIENCE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7C28D05-BECC-EC4D-A0C8-1852A36FC1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/>
              <a:t>Set </a:t>
            </a:r>
            <a:r>
              <a:rPr lang="en-CA" b="1"/>
              <a:t>learning outcomes </a:t>
            </a:r>
            <a:r>
              <a:rPr lang="en-CA"/>
              <a:t/>
            </a:r>
            <a:br>
              <a:rPr lang="en-CA"/>
            </a:br>
            <a:r>
              <a:rPr lang="en-CA"/>
              <a:t>and a </a:t>
            </a:r>
            <a:r>
              <a:rPr lang="en-CA" b="1"/>
              <a:t>plan</a:t>
            </a:r>
            <a:r>
              <a:rPr lang="en-CA"/>
              <a:t> to achieve them.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/>
              <a:t>Engage students in </a:t>
            </a:r>
            <a:r>
              <a:rPr lang="en-CA" b="1"/>
              <a:t>authentic  hands-on</a:t>
            </a:r>
            <a:r>
              <a:rPr lang="en-CA"/>
              <a:t> activity.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/>
              <a:t>Take time to </a:t>
            </a:r>
            <a:r>
              <a:rPr lang="en-CA" b="1"/>
              <a:t>reflect</a:t>
            </a:r>
            <a:r>
              <a:rPr lang="en-CA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b="1"/>
              <a:t>Connect</a:t>
            </a:r>
            <a:r>
              <a:rPr lang="en-CA"/>
              <a:t> the practice with previous [classroom] learning.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8A4A2B-CD0D-ED4F-9E15-78FBD30ABA2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78983" y="2041104"/>
            <a:ext cx="5080000" cy="329171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/>
              <a:t>Encourage students to </a:t>
            </a:r>
            <a:r>
              <a:rPr lang="en-CA" b="1"/>
              <a:t>experiment </a:t>
            </a:r>
            <a:r>
              <a:rPr lang="en-CA"/>
              <a:t>and try new things.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/>
              <a:t>Build in opportunities for </a:t>
            </a:r>
            <a:r>
              <a:rPr lang="en-CA" b="1"/>
              <a:t>feedback </a:t>
            </a:r>
            <a:r>
              <a:rPr lang="en-CA"/>
              <a:t>and</a:t>
            </a:r>
            <a:r>
              <a:rPr lang="en-CA" b="1"/>
              <a:t> evaluation</a:t>
            </a:r>
            <a:r>
              <a:rPr lang="en-CA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/>
              <a:t>Consider the </a:t>
            </a:r>
            <a:r>
              <a:rPr lang="en-CA" b="1"/>
              <a:t>accessibility </a:t>
            </a:r>
            <a:r>
              <a:rPr lang="en-CA"/>
              <a:t>and </a:t>
            </a:r>
            <a:r>
              <a:rPr lang="en-CA" b="1"/>
              <a:t>inclusivity</a:t>
            </a:r>
            <a:r>
              <a:rPr lang="en-CA"/>
              <a:t> of the learning environment.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9AD018-0FE8-574F-9C8C-F4B5E8FF8D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Recommendations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24B6AD-0C6B-7D44-9F78-A71DB548C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CA6DE42B-8396-E544-A2AF-0EA496BB33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62518" y="5999092"/>
            <a:ext cx="2091281" cy="355600"/>
          </a:xfrm>
        </p:spPr>
        <p:txBody>
          <a:bodyPr/>
          <a:lstStyle/>
          <a:p>
            <a:pPr algn="r"/>
            <a:r>
              <a:rPr lang="en-US" sz="1400"/>
              <a:t>(</a:t>
            </a:r>
            <a:r>
              <a:rPr lang="en-US" sz="1400" err="1"/>
              <a:t>Stirling</a:t>
            </a:r>
            <a:r>
              <a:rPr lang="en-US" sz="1400"/>
              <a:t> &amp; Kerr, 2016)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36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ea typeface="Verdana"/>
                <a:cs typeface="Verdana"/>
              </a:rPr>
              <a:t>ADDITIONAL QUALITY METRICS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831DAF-3CAD-8546-A29E-B6168968A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Other quality criteria tied to the specific learning theories of </a:t>
            </a:r>
            <a:br>
              <a:rPr lang="en-US"/>
            </a:br>
            <a:r>
              <a:rPr lang="en-US" b="1"/>
              <a:t>Kolb’s </a:t>
            </a:r>
            <a:r>
              <a:rPr lang="en-US"/>
              <a:t>(1984) experiential learning theory on how to most </a:t>
            </a:r>
            <a:br>
              <a:rPr lang="en-US"/>
            </a:br>
            <a:r>
              <a:rPr lang="en-US"/>
              <a:t>effectively enhance student learning, </a:t>
            </a:r>
          </a:p>
          <a:p>
            <a:r>
              <a:rPr lang="en-US" b="1" err="1"/>
              <a:t>Buten’s</a:t>
            </a:r>
            <a:r>
              <a:rPr lang="en-US"/>
              <a:t> (2010) criteria for reciprocal and mutually beneficial </a:t>
            </a:r>
            <a:br>
              <a:rPr lang="en-US"/>
            </a:br>
            <a:r>
              <a:rPr lang="en-US"/>
              <a:t>community-engaged learning, and </a:t>
            </a:r>
            <a:r>
              <a:rPr lang="en-US" b="1"/>
              <a:t>Smith and colleagues </a:t>
            </a:r>
            <a:r>
              <a:rPr lang="en-US"/>
              <a:t>(2016) </a:t>
            </a:r>
            <a:br>
              <a:rPr lang="en-US"/>
            </a:br>
            <a:r>
              <a:rPr lang="en-US"/>
              <a:t>criteria for enhancing employability through work-integrated learning </a:t>
            </a:r>
            <a:br>
              <a:rPr lang="en-US"/>
            </a:br>
            <a:r>
              <a:rPr lang="en-US"/>
              <a:t>are presented on the next slide.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763C9-A27B-8745-9012-E6D504F5D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50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ea typeface="Verdana"/>
                <a:cs typeface="Verdana"/>
              </a:rPr>
              <a:t>ADDITIONAL QUALITY METRICS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512651" y="1476375"/>
            <a:ext cx="3283634" cy="3705469"/>
          </a:xfrm>
        </p:spPr>
        <p:txBody>
          <a:bodyPr>
            <a:noAutofit/>
          </a:bodyPr>
          <a:lstStyle/>
          <a:p>
            <a:pPr algn="ctr" fontAlgn="ctr"/>
            <a:r>
              <a:rPr lang="en-CA" b="1">
                <a:solidFill>
                  <a:schemeClr val="bg2">
                    <a:lumMod val="75000"/>
                    <a:lumOff val="25000"/>
                  </a:schemeClr>
                </a:solidFill>
              </a:rPr>
              <a:t>Experiential </a:t>
            </a:r>
            <a:br>
              <a:rPr lang="en-CA" b="1">
                <a:solidFill>
                  <a:schemeClr val="bg2">
                    <a:lumMod val="75000"/>
                    <a:lumOff val="25000"/>
                  </a:schemeClr>
                </a:solidFill>
              </a:rPr>
            </a:br>
            <a:r>
              <a:rPr lang="en-CA" b="1">
                <a:solidFill>
                  <a:schemeClr val="bg2">
                    <a:lumMod val="75000"/>
                    <a:lumOff val="25000"/>
                  </a:schemeClr>
                </a:solidFill>
              </a:rPr>
              <a:t>Learning</a:t>
            </a:r>
            <a:endParaRPr lang="en-CA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algn="ctr" fontAlgn="t"/>
            <a:r>
              <a:rPr lang="en-CA" sz="2000" b="1">
                <a:solidFill>
                  <a:schemeClr val="bg2">
                    <a:lumMod val="90000"/>
                    <a:lumOff val="10000"/>
                  </a:schemeClr>
                </a:solidFill>
              </a:rPr>
              <a:t>Quality Criteria for Learning:</a:t>
            </a:r>
          </a:p>
          <a:p>
            <a:pPr algn="ctr" fontAlgn="t"/>
            <a:r>
              <a:rPr lang="en-CA" sz="1800" b="1"/>
              <a:t>Hands-on experience</a:t>
            </a:r>
            <a:br>
              <a:rPr lang="en-CA" sz="1800" b="1"/>
            </a:br>
            <a:r>
              <a:rPr lang="en-CA" sz="1800" b="1"/>
              <a:t>Reflection</a:t>
            </a:r>
            <a:br>
              <a:rPr lang="en-CA" sz="1800" b="1"/>
            </a:br>
            <a:r>
              <a:rPr lang="en-CA" sz="1800" b="1"/>
              <a:t>Integration with </a:t>
            </a:r>
            <a:br>
              <a:rPr lang="en-CA" sz="1800" b="1"/>
            </a:br>
            <a:r>
              <a:rPr lang="en-CA" sz="1800" b="1"/>
              <a:t>previous learning</a:t>
            </a:r>
            <a:br>
              <a:rPr lang="en-CA" sz="1800" b="1"/>
            </a:br>
            <a:r>
              <a:rPr lang="en-CA" sz="1800" b="1"/>
              <a:t>Experimentation</a:t>
            </a:r>
          </a:p>
          <a:p>
            <a:pPr algn="ctr" fontAlgn="t"/>
            <a:r>
              <a:rPr lang="en-CA" sz="1400"/>
              <a:t>(Kolb, 1984)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7D3094BB-01FB-D447-BA95-DA665D1B67FC}"/>
              </a:ext>
            </a:extLst>
          </p:cNvPr>
          <p:cNvSpPr txBox="1">
            <a:spLocks/>
          </p:cNvSpPr>
          <p:nvPr/>
        </p:nvSpPr>
        <p:spPr>
          <a:xfrm>
            <a:off x="3929994" y="1476375"/>
            <a:ext cx="4038479" cy="3705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CA" b="1">
                <a:solidFill>
                  <a:schemeClr val="accent4">
                    <a:lumMod val="75000"/>
                  </a:schemeClr>
                </a:solidFill>
              </a:rPr>
              <a:t>Community-Engaged Learning</a:t>
            </a:r>
          </a:p>
          <a:p>
            <a:pPr algn="ctr" fontAlgn="ctr"/>
            <a:r>
              <a:rPr lang="en-CA" sz="2000" b="1">
                <a:solidFill>
                  <a:schemeClr val="accent4">
                    <a:lumMod val="50000"/>
                  </a:schemeClr>
                </a:solidFill>
              </a:rPr>
              <a:t>Quality Criteria for </a:t>
            </a:r>
            <a:br>
              <a:rPr lang="en-CA" sz="2000" b="1">
                <a:solidFill>
                  <a:schemeClr val="accent4">
                    <a:lumMod val="50000"/>
                  </a:schemeClr>
                </a:solidFill>
              </a:rPr>
            </a:br>
            <a:r>
              <a:rPr lang="en-CA" sz="2000" b="1">
                <a:solidFill>
                  <a:schemeClr val="accent4">
                    <a:lumMod val="50000"/>
                  </a:schemeClr>
                </a:solidFill>
              </a:rPr>
              <a:t>Community-Engagement:</a:t>
            </a:r>
          </a:p>
          <a:p>
            <a:pPr algn="ctr" fontAlgn="ctr"/>
            <a:r>
              <a:rPr lang="en-CA" sz="1800" b="1"/>
              <a:t>Respect</a:t>
            </a:r>
            <a:br>
              <a:rPr lang="en-CA" sz="1800" b="1"/>
            </a:br>
            <a:r>
              <a:rPr lang="en-CA" sz="1800" b="1"/>
              <a:t>Reciprocity</a:t>
            </a:r>
            <a:br>
              <a:rPr lang="en-CA" sz="1800" b="1"/>
            </a:br>
            <a:r>
              <a:rPr lang="en-CA" sz="1800" b="1"/>
              <a:t>Relevance</a:t>
            </a:r>
            <a:br>
              <a:rPr lang="en-CA" sz="1800" b="1"/>
            </a:br>
            <a:r>
              <a:rPr lang="en-CA" sz="1800" b="1"/>
              <a:t>Reflection</a:t>
            </a:r>
          </a:p>
          <a:p>
            <a:pPr algn="ctr" fontAlgn="ctr"/>
            <a:r>
              <a:rPr lang="en-CA" sz="1400"/>
              <a:t>(</a:t>
            </a:r>
            <a:r>
              <a:rPr lang="en-CA" sz="1400" err="1"/>
              <a:t>Buten</a:t>
            </a:r>
            <a:r>
              <a:rPr lang="en-CA" sz="1400"/>
              <a:t>, 2010)</a:t>
            </a:r>
          </a:p>
          <a:p>
            <a:pPr algn="ctr" fontAlgn="t"/>
            <a:endParaRPr lang="en-CA" sz="180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F3A7071E-B230-0146-88C2-06D9AE8A6F03}"/>
              </a:ext>
            </a:extLst>
          </p:cNvPr>
          <p:cNvSpPr txBox="1">
            <a:spLocks/>
          </p:cNvSpPr>
          <p:nvPr/>
        </p:nvSpPr>
        <p:spPr>
          <a:xfrm>
            <a:off x="7964807" y="1476375"/>
            <a:ext cx="3927156" cy="3705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CA" b="1">
                <a:solidFill>
                  <a:schemeClr val="accent6">
                    <a:lumMod val="75000"/>
                  </a:schemeClr>
                </a:solidFill>
              </a:rPr>
              <a:t>Work-Integrated </a:t>
            </a:r>
            <a:br>
              <a:rPr lang="en-CA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b="1">
                <a:solidFill>
                  <a:schemeClr val="accent6">
                    <a:lumMod val="75000"/>
                  </a:schemeClr>
                </a:solidFill>
              </a:rPr>
              <a:t>Learning</a:t>
            </a:r>
          </a:p>
          <a:p>
            <a:pPr algn="ctr" fontAlgn="ctr"/>
            <a:r>
              <a:rPr lang="en-CA" sz="2000" b="1">
                <a:solidFill>
                  <a:schemeClr val="accent6">
                    <a:lumMod val="50000"/>
                  </a:schemeClr>
                </a:solidFill>
              </a:rPr>
              <a:t>Quality Criteria </a:t>
            </a:r>
            <a:br>
              <a:rPr lang="en-CA" sz="2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en-CA" sz="2000" b="1">
                <a:solidFill>
                  <a:schemeClr val="accent6">
                    <a:lumMod val="50000"/>
                  </a:schemeClr>
                </a:solidFill>
              </a:rPr>
              <a:t>for Employability:</a:t>
            </a:r>
          </a:p>
          <a:p>
            <a:pPr algn="ctr" fontAlgn="ctr"/>
            <a:r>
              <a:rPr lang="en-CA" sz="1800" b="1"/>
              <a:t>Authenticity</a:t>
            </a:r>
            <a:br>
              <a:rPr lang="en-CA" sz="1800" b="1"/>
            </a:br>
            <a:r>
              <a:rPr lang="en-CA" sz="1800" b="1"/>
              <a:t>Preparation</a:t>
            </a:r>
            <a:br>
              <a:rPr lang="en-CA" sz="1800" b="1"/>
            </a:br>
            <a:r>
              <a:rPr lang="en-CA" sz="1800" b="1"/>
              <a:t>Debrief</a:t>
            </a:r>
            <a:br>
              <a:rPr lang="en-CA" sz="1800" b="1"/>
            </a:br>
            <a:r>
              <a:rPr lang="en-CA" sz="1800" b="1"/>
              <a:t>Integration</a:t>
            </a:r>
            <a:br>
              <a:rPr lang="en-CA" sz="1800" b="1"/>
            </a:br>
            <a:r>
              <a:rPr lang="en-CA" sz="1800" b="1"/>
              <a:t>Assessment</a:t>
            </a:r>
            <a:endParaRPr lang="en-CA" sz="1600" b="1"/>
          </a:p>
          <a:p>
            <a:pPr algn="ctr" fontAlgn="ctr"/>
            <a:r>
              <a:rPr lang="en-CA" sz="1400"/>
              <a:t>(Smith et al., 2016)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CDE66F-B81B-7E40-9DB7-32E11A1E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3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70788-7915-4843-A467-A9573B46D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Highlighting </a:t>
            </a:r>
            <a:r>
              <a:rPr lang="en-CA" b="1"/>
              <a:t>how students most effectively learn </a:t>
            </a:r>
            <a:r>
              <a:rPr lang="en-CA"/>
              <a:t>through</a:t>
            </a:r>
            <a:r>
              <a:rPr lang="en-CA" b="1"/>
              <a:t> </a:t>
            </a:r>
            <a:br>
              <a:rPr lang="en-CA" b="1"/>
            </a:br>
            <a:r>
              <a:rPr lang="en-CA" b="1"/>
              <a:t>experience</a:t>
            </a:r>
            <a:r>
              <a:rPr lang="en-CA"/>
              <a:t>, experiential learning theory is well-known for </a:t>
            </a:r>
            <a:br>
              <a:rPr lang="en-CA"/>
            </a:br>
            <a:r>
              <a:rPr lang="en-CA"/>
              <a:t>its application to higher education teaching and learning, </a:t>
            </a:r>
            <a:br>
              <a:rPr lang="en-CA"/>
            </a:br>
            <a:r>
              <a:rPr lang="en-CA"/>
              <a:t>and the facilitation of educational experiences both within </a:t>
            </a:r>
            <a:br>
              <a:rPr lang="en-CA"/>
            </a:br>
            <a:r>
              <a:rPr lang="en-CA"/>
              <a:t>and beyond the classroom. </a:t>
            </a:r>
          </a:p>
          <a:p>
            <a:r>
              <a:rPr lang="en-CA" b="1"/>
              <a:t>Experiential learning </a:t>
            </a:r>
            <a:r>
              <a:rPr lang="en-CA"/>
              <a:t>is considered the specific process </a:t>
            </a:r>
            <a:br>
              <a:rPr lang="en-CA"/>
            </a:br>
            <a:r>
              <a:rPr lang="en-CA"/>
              <a:t>by which a student acquires knowledge or meets learning </a:t>
            </a:r>
            <a:br>
              <a:rPr lang="en-CA"/>
            </a:br>
            <a:r>
              <a:rPr lang="en-CA"/>
              <a:t>goals through experience. </a:t>
            </a:r>
          </a:p>
          <a:p>
            <a:r>
              <a:rPr lang="en-CA"/>
              <a:t>Whereas, </a:t>
            </a:r>
            <a:r>
              <a:rPr lang="en-CA" b="1"/>
              <a:t>experiential education </a:t>
            </a:r>
            <a:r>
              <a:rPr lang="en-CA"/>
              <a:t>refers to the pedagogically grounded development and facilitation of the learning experience.</a:t>
            </a:r>
          </a:p>
          <a:p>
            <a:endParaRPr lang="en-CA"/>
          </a:p>
          <a:p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A80F73-6F6D-3D41-BFAF-C9B637676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48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-944489"/>
            <a:ext cx="13149189" cy="876612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722827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>
                <a:solidFill>
                  <a:schemeClr val="tx1">
                    <a:lumMod val="50000"/>
                    <a:lumOff val="50000"/>
                  </a:schemeClr>
                </a:solidFill>
              </a:rPr>
              <a:t>ENHANCING THE EDUCATIONAL QUALITY OF STUDENT EXPERIENCE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F5F861-F94B-3344-A381-7D767755C1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b="1"/>
              <a:t>Kolb’s experiential learning theory </a:t>
            </a:r>
            <a:r>
              <a:rPr lang="en-US"/>
              <a:t>suggests the following four learning modes must be addressed in order for learning to be most effective: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Hands on experience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Reflection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Connection to previous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Experimentation/ trying </a:t>
            </a:r>
            <a:br>
              <a:rPr lang="en-US" b="1"/>
            </a:br>
            <a:r>
              <a:rPr lang="en-US" b="1"/>
              <a:t>new things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/>
              <a:t>There are many other learning theories that can be applied to facilitate students’ learning through experience.</a:t>
            </a:r>
          </a:p>
          <a:p>
            <a:r>
              <a:rPr lang="en-US"/>
              <a:t>Experience is not automatically educational. Deliberate focus must be paid to enhancing quality.</a:t>
            </a:r>
          </a:p>
          <a:p>
            <a:endParaRPr lang="en-US"/>
          </a:p>
          <a:p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113AE-DB54-AF47-9F14-A5D87C1DEB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40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-944489"/>
            <a:ext cx="13149189" cy="876612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448193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ACKNOWLEDGEMENTS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2A3E428-8961-D845-9F7A-3D8BEE3689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These modules are grounded in </a:t>
            </a:r>
          </a:p>
          <a:p>
            <a:r>
              <a:rPr lang="en-CA" b="1">
                <a:solidFill>
                  <a:schemeClr val="accent6">
                    <a:lumMod val="75000"/>
                  </a:schemeClr>
                </a:solidFill>
              </a:rPr>
              <a:t>The Higher Education Quality Council of Ontario’s (HEQCO) </a:t>
            </a:r>
            <a:br>
              <a:rPr lang="en-CA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b="1">
                <a:solidFill>
                  <a:schemeClr val="accent6">
                    <a:lumMod val="75000"/>
                  </a:schemeClr>
                </a:solidFill>
              </a:rPr>
              <a:t>A Practical Guide for Work Integrated Learning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5272A12-45FC-314F-8486-2124120B721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Contact the author:</a:t>
            </a:r>
          </a:p>
          <a:p>
            <a:r>
              <a:rPr lang="en-US" b="1"/>
              <a:t>Dr. Ashley Stirling</a:t>
            </a:r>
            <a:r>
              <a:rPr lang="en-US"/>
              <a:t/>
            </a:r>
            <a:br>
              <a:rPr lang="en-US"/>
            </a:br>
            <a:r>
              <a:rPr lang="en-US"/>
              <a:t>University of Toronto </a:t>
            </a:r>
            <a:br>
              <a:rPr lang="en-US"/>
            </a:br>
            <a:r>
              <a:rPr lang="en-US"/>
              <a:t>Canada</a:t>
            </a:r>
          </a:p>
          <a:p>
            <a:r>
              <a:rPr lang="en-US"/>
              <a:t>Email: </a:t>
            </a:r>
            <a:r>
              <a:rPr lang="en-US" err="1">
                <a:solidFill>
                  <a:schemeClr val="accent6">
                    <a:lumMod val="75000"/>
                  </a:schemeClr>
                </a:solidFill>
              </a:rPr>
              <a:t>ashley.stirling@utoronto.ca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B31BBB-901E-544D-96C2-293ED2D1F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019" y="32228"/>
            <a:ext cx="828338" cy="828338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3B23318-0D26-4645-A31F-D4EBF8E63923}"/>
              </a:ext>
            </a:extLst>
          </p:cNvPr>
          <p:cNvSpPr txBox="1">
            <a:spLocks/>
          </p:cNvSpPr>
          <p:nvPr/>
        </p:nvSpPr>
        <p:spPr>
          <a:xfrm>
            <a:off x="848298" y="1219200"/>
            <a:ext cx="508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CA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6515425-2449-4145-9C58-358EF76FCAB7}"/>
              </a:ext>
            </a:extLst>
          </p:cNvPr>
          <p:cNvSpPr txBox="1">
            <a:spLocks/>
          </p:cNvSpPr>
          <p:nvPr/>
        </p:nvSpPr>
        <p:spPr>
          <a:xfrm>
            <a:off x="6131498" y="1219200"/>
            <a:ext cx="508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9068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CITATION AND REUSE</a:t>
            </a:r>
            <a:endParaRPr lang="en-CA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2A3E428-8961-D845-9F7A-3D8BEE368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9850182" cy="4525963"/>
          </a:xfrm>
        </p:spPr>
        <p:txBody>
          <a:bodyPr>
            <a:normAutofit/>
          </a:bodyPr>
          <a:lstStyle/>
          <a:p>
            <a:r>
              <a:rPr lang="en-US" dirty="0"/>
              <a:t>The resource is licensed for re-use under </a:t>
            </a:r>
            <a:r>
              <a:rPr lang="en-US" dirty="0">
                <a:hlinkClick r:id="rId3"/>
              </a:rPr>
              <a:t>Creative Commons Attribution-</a:t>
            </a:r>
            <a:r>
              <a:rPr lang="en-US" dirty="0" err="1">
                <a:hlinkClick r:id="rId3"/>
              </a:rPr>
              <a:t>NonCommercial</a:t>
            </a:r>
            <a:r>
              <a:rPr lang="en-US" dirty="0">
                <a:hlinkClick r:id="rId3"/>
              </a:rPr>
              <a:t> 4.0 International License</a:t>
            </a:r>
            <a:r>
              <a:rPr lang="en-US" dirty="0"/>
              <a:t>” using the following citation:</a:t>
            </a:r>
          </a:p>
          <a:p>
            <a:r>
              <a:rPr lang="en-US" dirty="0"/>
              <a:t>Stirling, A. (2019). </a:t>
            </a:r>
            <a:r>
              <a:rPr lang="en-US" i="1" dirty="0" smtClean="0"/>
              <a:t>Experiential Learning 101</a:t>
            </a:r>
            <a:r>
              <a:rPr lang="en-US" dirty="0" smtClean="0"/>
              <a:t>. </a:t>
            </a:r>
            <a:r>
              <a:rPr lang="en-US" dirty="0"/>
              <a:t>Presented at the Experiential Learning Hub. Retrieved from 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experientiallearning.utoronto.ca/faculty-staff/learn/course-and-program-resources/experiential-learning-101/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B31BBB-901E-544D-96C2-293ED2D1F5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019" y="32228"/>
            <a:ext cx="828338" cy="828338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3B23318-0D26-4645-A31F-D4EBF8E63923}"/>
              </a:ext>
            </a:extLst>
          </p:cNvPr>
          <p:cNvSpPr txBox="1">
            <a:spLocks/>
          </p:cNvSpPr>
          <p:nvPr/>
        </p:nvSpPr>
        <p:spPr>
          <a:xfrm>
            <a:off x="848298" y="1219200"/>
            <a:ext cx="508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CA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6515425-2449-4145-9C58-358EF76FCAB7}"/>
              </a:ext>
            </a:extLst>
          </p:cNvPr>
          <p:cNvSpPr txBox="1">
            <a:spLocks/>
          </p:cNvSpPr>
          <p:nvPr/>
        </p:nvSpPr>
        <p:spPr>
          <a:xfrm>
            <a:off x="6131498" y="1219200"/>
            <a:ext cx="508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3299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-944489"/>
            <a:ext cx="13149189" cy="876612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</a:rPr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957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A3FE76-D4B8-854A-BDD3-8B4B81D5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REFERENCES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F47178-D48B-F042-AA6C-86C169EE6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23889"/>
            <a:ext cx="11163301" cy="6221940"/>
          </a:xfrm>
        </p:spPr>
        <p:txBody>
          <a:bodyPr>
            <a:normAutofit fontScale="62500" lnSpcReduction="20000"/>
          </a:bodyPr>
          <a:lstStyle/>
          <a:p>
            <a:r>
              <a:rPr lang="en-CA" err="1"/>
              <a:t>Billett</a:t>
            </a:r>
            <a:r>
              <a:rPr lang="en-CA"/>
              <a:t>, S. (2002). Toward a workplace pedagogy: Guidance, participation, and engagement. Adult Education Quarterly, 53(3), 27-43. DOI: 10.1177/074171302237202.</a:t>
            </a:r>
          </a:p>
          <a:p>
            <a:r>
              <a:rPr lang="en-CA"/>
              <a:t>Evans, N. J., Forney, D. S., Guido, F. M., Patton, L. D., &amp; </a:t>
            </a:r>
            <a:r>
              <a:rPr lang="en-CA" err="1"/>
              <a:t>Renn</a:t>
            </a:r>
            <a:r>
              <a:rPr lang="en-CA"/>
              <a:t>, K. A. (2010). Student development in college: theory, research, and practice. San Francisco, CA: John Wiley &amp; Sons.​</a:t>
            </a:r>
          </a:p>
          <a:p>
            <a:r>
              <a:rPr lang="en-CA" err="1"/>
              <a:t>Furco</a:t>
            </a:r>
            <a:r>
              <a:rPr lang="en-CA"/>
              <a:t>, A. (1996). Service Learning: A Balanced Approach to Experiential Education. In Campus Contact’s Introduction to Service Learning </a:t>
            </a:r>
            <a:r>
              <a:rPr lang="en-CA" err="1"/>
              <a:t>Ttoolkit</a:t>
            </a:r>
            <a:r>
              <a:rPr lang="en-CA"/>
              <a:t>. Providence, RI: Campus Contact.</a:t>
            </a:r>
          </a:p>
          <a:p>
            <a:r>
              <a:rPr lang="en-CA"/>
              <a:t>Rethinking Higher Education Curricula: Increasing Impact through Experiential, Work-Integrated &amp; Community-Engaged Learning. University of Toronto white paper. Retrieved online from: https://</a:t>
            </a:r>
            <a:r>
              <a:rPr lang="en-CA" err="1"/>
              <a:t>www.utsc.utoronto.ca</a:t>
            </a:r>
            <a:r>
              <a:rPr lang="en-CA"/>
              <a:t>/</a:t>
            </a:r>
            <a:r>
              <a:rPr lang="en-CA" err="1"/>
              <a:t>ctl</a:t>
            </a:r>
            <a:r>
              <a:rPr lang="en-CA"/>
              <a:t>/sites/</a:t>
            </a:r>
            <a:r>
              <a:rPr lang="en-CA" err="1"/>
              <a:t>utsc.utoronto.ca.ctl</a:t>
            </a:r>
            <a:r>
              <a:rPr lang="en-CA"/>
              <a:t>/files/u8/UofT%20White%20Paper 20Integrated%20Learning%20Experiences-%20June%202017a-2.pdf</a:t>
            </a:r>
          </a:p>
          <a:p>
            <a:r>
              <a:rPr lang="en-CA"/>
              <a:t>Rogers, R. R. (2001). Reflection in higher education: A concept analysis. Innovative Higher Education, 26, 37 – 57.z</a:t>
            </a:r>
          </a:p>
          <a:p>
            <a:r>
              <a:rPr lang="en-CA"/>
              <a:t>Stein, D. (1998). Situated Learning in Adult Education. ERIC Digest No. 195. Retrieved online from: https://</a:t>
            </a:r>
            <a:r>
              <a:rPr lang="en-CA" err="1"/>
              <a:t>files.eric.ed.gov</a:t>
            </a:r>
            <a:r>
              <a:rPr lang="en-CA"/>
              <a:t>/</a:t>
            </a:r>
            <a:r>
              <a:rPr lang="en-CA" err="1"/>
              <a:t>fulltext</a:t>
            </a:r>
            <a:r>
              <a:rPr lang="en-CA"/>
              <a:t>/ED418250.pdf</a:t>
            </a:r>
          </a:p>
          <a:p>
            <a:r>
              <a:rPr lang="en-CA"/>
              <a:t>Stirling, A., &amp; Kerr, G. (2016). Getting coffee versus getting a high-quality work integrated learning experience: Do’s and don’ts for student success. Educated Solutions Magazine (Issue 10, pg. 8-11), Ontario Undergraduate Student Alliance.</a:t>
            </a:r>
          </a:p>
          <a:p>
            <a:r>
              <a:rPr lang="en-CA"/>
              <a:t>Stirling, A., Kerr, G., </a:t>
            </a:r>
            <a:r>
              <a:rPr lang="en-CA" err="1"/>
              <a:t>Banwell</a:t>
            </a:r>
            <a:r>
              <a:rPr lang="en-CA"/>
              <a:t>, J., MacPherson, E., &amp; Heron, A. (2016). A practical guide for work-integrated learning: Effective practices to enhance the educational quality of the structured work experience offered through Colleges and Universities. Toronto, ON: Higher Education Quality Council of Ontario/Education @ Work Ontario. 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2121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84" t="-893" r="23078" b="58287"/>
          <a:stretch/>
        </p:blipFill>
        <p:spPr>
          <a:xfrm>
            <a:off x="-495300" y="-152400"/>
            <a:ext cx="12763500" cy="7277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89" y="2699671"/>
            <a:ext cx="4010738" cy="145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5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MODULE OUTCOMES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This module contains information on: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47C3A29-7113-A044-A1A2-53B2E3B45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ü"/>
            </a:pPr>
            <a:r>
              <a:rPr lang="en-CA"/>
              <a:t>The </a:t>
            </a:r>
            <a:r>
              <a:rPr lang="en-CA" b="1"/>
              <a:t>pedagogical foundations of experiential learning </a:t>
            </a:r>
            <a:r>
              <a:rPr lang="en-CA"/>
              <a:t/>
            </a:r>
            <a:br>
              <a:rPr lang="en-CA"/>
            </a:br>
            <a:r>
              <a:rPr lang="en-CA"/>
              <a:t>and </a:t>
            </a:r>
            <a:r>
              <a:rPr lang="en-CA" b="1"/>
              <a:t>Kolb’s experiential learning theory</a:t>
            </a:r>
            <a:r>
              <a:rPr lang="en-CA"/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CA" b="1"/>
              <a:t>Alternative theories </a:t>
            </a:r>
            <a:r>
              <a:rPr lang="en-CA"/>
              <a:t>that can be applied to enhance the </a:t>
            </a:r>
            <a:br>
              <a:rPr lang="en-CA"/>
            </a:br>
            <a:r>
              <a:rPr lang="en-CA"/>
              <a:t>quality of student experience.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CA" b="1"/>
              <a:t>Quality criteria </a:t>
            </a:r>
            <a:r>
              <a:rPr lang="en-CA"/>
              <a:t>for facilitating students’ learning through experience.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577" y="18689"/>
            <a:ext cx="861192" cy="8611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9764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EXPERIENTIAL LEARNING IN HIGHER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24A3D-C634-964E-AC70-867F15E56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/>
              <a:t>The concept of deliberate exposure and practice in influencing </a:t>
            </a:r>
            <a:br>
              <a:rPr lang="en-CA"/>
            </a:br>
            <a:r>
              <a:rPr lang="en-CA"/>
              <a:t>higher order thought, learning, and development dates back to </a:t>
            </a:r>
            <a:br>
              <a:rPr lang="en-CA"/>
            </a:br>
            <a:r>
              <a:rPr lang="en-CA"/>
              <a:t>the early work of </a:t>
            </a:r>
            <a:r>
              <a:rPr lang="en-CA" b="1"/>
              <a:t>Plato and Aristotle</a:t>
            </a:r>
            <a:r>
              <a:rPr lang="en-CA"/>
              <a:t>. </a:t>
            </a:r>
          </a:p>
          <a:p>
            <a:r>
              <a:rPr lang="en-CA"/>
              <a:t>Philosophies specifically centered on experience as a form of learning </a:t>
            </a:r>
            <a:br>
              <a:rPr lang="en-CA"/>
            </a:br>
            <a:r>
              <a:rPr lang="en-CA"/>
              <a:t>have since developed over time, with the theories of </a:t>
            </a:r>
            <a:r>
              <a:rPr lang="en-CA" b="1"/>
              <a:t>Piaget</a:t>
            </a:r>
            <a:r>
              <a:rPr lang="en-CA"/>
              <a:t>,</a:t>
            </a:r>
            <a:r>
              <a:rPr lang="en-CA" b="1"/>
              <a:t> Lewin</a:t>
            </a:r>
            <a:r>
              <a:rPr lang="en-CA"/>
              <a:t>,</a:t>
            </a:r>
            <a:r>
              <a:rPr lang="en-CA" b="1"/>
              <a:t> Dewey</a:t>
            </a:r>
            <a:r>
              <a:rPr lang="en-CA"/>
              <a:t> and </a:t>
            </a:r>
            <a:r>
              <a:rPr lang="en-CA" b="1"/>
              <a:t>Kolb</a:t>
            </a:r>
            <a:r>
              <a:rPr lang="en-CA"/>
              <a:t> being widely referenced in current conceptions and applications </a:t>
            </a:r>
            <a:br>
              <a:rPr lang="en-CA"/>
            </a:br>
            <a:r>
              <a:rPr lang="en-CA"/>
              <a:t>of experiential learning and experiential education (</a:t>
            </a:r>
            <a:r>
              <a:rPr lang="en-US"/>
              <a:t>Rogers, 2001)</a:t>
            </a:r>
            <a:r>
              <a:rPr lang="en-CA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C748FD-FD11-0E46-BCF3-767144651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70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-944489"/>
            <a:ext cx="13149189" cy="876612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The Pedagogy </a:t>
            </a:r>
            <a:br>
              <a:rPr lang="en-CA"/>
            </a:br>
            <a:r>
              <a:rPr lang="en-CA"/>
              <a:t>of Experiential Learning</a:t>
            </a:r>
          </a:p>
        </p:txBody>
      </p:sp>
    </p:spTree>
    <p:extLst>
      <p:ext uri="{BB962C8B-B14F-4D97-AF65-F5344CB8AC3E}">
        <p14:creationId xmlns:p14="http://schemas.microsoft.com/office/powerpoint/2010/main" val="1424509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EE9718B-44C7-4ACE-AD29-2FDBDC367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348493"/>
              </p:ext>
            </p:extLst>
          </p:nvPr>
        </p:nvGraphicFramePr>
        <p:xfrm>
          <a:off x="318657" y="2849813"/>
          <a:ext cx="11680823" cy="4779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EXPERIENTIAL LEARNING IN HIGHER EDUCATION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5FC40C-6D99-43A2-8DB8-18D4B7A27D67}"/>
              </a:ext>
            </a:extLst>
          </p:cNvPr>
          <p:cNvGrpSpPr/>
          <p:nvPr/>
        </p:nvGrpSpPr>
        <p:grpSpPr>
          <a:xfrm>
            <a:off x="5706774" y="2044986"/>
            <a:ext cx="760252" cy="429219"/>
            <a:chOff x="862013" y="2847975"/>
            <a:chExt cx="430213" cy="242888"/>
          </a:xfrm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7B93538F-7E2E-42B7-B34A-5827FCAF9F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7263" y="2847975"/>
              <a:ext cx="334963" cy="242888"/>
            </a:xfrm>
            <a:custGeom>
              <a:avLst/>
              <a:gdLst>
                <a:gd name="T0" fmla="*/ 191 w 197"/>
                <a:gd name="T1" fmla="*/ 72 h 143"/>
                <a:gd name="T2" fmla="*/ 184 w 197"/>
                <a:gd name="T3" fmla="*/ 72 h 143"/>
                <a:gd name="T4" fmla="*/ 172 w 197"/>
                <a:gd name="T5" fmla="*/ 43 h 143"/>
                <a:gd name="T6" fmla="*/ 157 w 197"/>
                <a:gd name="T7" fmla="*/ 31 h 143"/>
                <a:gd name="T8" fmla="*/ 126 w 197"/>
                <a:gd name="T9" fmla="*/ 31 h 143"/>
                <a:gd name="T10" fmla="*/ 126 w 197"/>
                <a:gd name="T11" fmla="*/ 2 h 143"/>
                <a:gd name="T12" fmla="*/ 123 w 197"/>
                <a:gd name="T13" fmla="*/ 0 h 143"/>
                <a:gd name="T14" fmla="*/ 2 w 197"/>
                <a:gd name="T15" fmla="*/ 0 h 143"/>
                <a:gd name="T16" fmla="*/ 0 w 197"/>
                <a:gd name="T17" fmla="*/ 2 h 143"/>
                <a:gd name="T18" fmla="*/ 0 w 197"/>
                <a:gd name="T19" fmla="*/ 122 h 143"/>
                <a:gd name="T20" fmla="*/ 2 w 197"/>
                <a:gd name="T21" fmla="*/ 125 h 143"/>
                <a:gd name="T22" fmla="*/ 19 w 197"/>
                <a:gd name="T23" fmla="*/ 125 h 143"/>
                <a:gd name="T24" fmla="*/ 39 w 197"/>
                <a:gd name="T25" fmla="*/ 143 h 143"/>
                <a:gd name="T26" fmla="*/ 60 w 197"/>
                <a:gd name="T27" fmla="*/ 125 h 143"/>
                <a:gd name="T28" fmla="*/ 138 w 197"/>
                <a:gd name="T29" fmla="*/ 125 h 143"/>
                <a:gd name="T30" fmla="*/ 159 w 197"/>
                <a:gd name="T31" fmla="*/ 143 h 143"/>
                <a:gd name="T32" fmla="*/ 180 w 197"/>
                <a:gd name="T33" fmla="*/ 125 h 143"/>
                <a:gd name="T34" fmla="*/ 191 w 197"/>
                <a:gd name="T35" fmla="*/ 125 h 143"/>
                <a:gd name="T36" fmla="*/ 197 w 197"/>
                <a:gd name="T37" fmla="*/ 119 h 143"/>
                <a:gd name="T38" fmla="*/ 197 w 197"/>
                <a:gd name="T39" fmla="*/ 78 h 143"/>
                <a:gd name="T40" fmla="*/ 191 w 197"/>
                <a:gd name="T41" fmla="*/ 72 h 143"/>
                <a:gd name="T42" fmla="*/ 157 w 197"/>
                <a:gd name="T43" fmla="*/ 36 h 143"/>
                <a:gd name="T44" fmla="*/ 168 w 197"/>
                <a:gd name="T45" fmla="*/ 44 h 143"/>
                <a:gd name="T46" fmla="*/ 179 w 197"/>
                <a:gd name="T47" fmla="*/ 72 h 143"/>
                <a:gd name="T48" fmla="*/ 126 w 197"/>
                <a:gd name="T49" fmla="*/ 72 h 143"/>
                <a:gd name="T50" fmla="*/ 126 w 197"/>
                <a:gd name="T51" fmla="*/ 36 h 143"/>
                <a:gd name="T52" fmla="*/ 157 w 197"/>
                <a:gd name="T53" fmla="*/ 36 h 143"/>
                <a:gd name="T54" fmla="*/ 4 w 197"/>
                <a:gd name="T55" fmla="*/ 4 h 143"/>
                <a:gd name="T56" fmla="*/ 121 w 197"/>
                <a:gd name="T57" fmla="*/ 4 h 143"/>
                <a:gd name="T58" fmla="*/ 121 w 197"/>
                <a:gd name="T59" fmla="*/ 120 h 143"/>
                <a:gd name="T60" fmla="*/ 60 w 197"/>
                <a:gd name="T61" fmla="*/ 120 h 143"/>
                <a:gd name="T62" fmla="*/ 39 w 197"/>
                <a:gd name="T63" fmla="*/ 101 h 143"/>
                <a:gd name="T64" fmla="*/ 19 w 197"/>
                <a:gd name="T65" fmla="*/ 120 h 143"/>
                <a:gd name="T66" fmla="*/ 4 w 197"/>
                <a:gd name="T67" fmla="*/ 120 h 143"/>
                <a:gd name="T68" fmla="*/ 4 w 197"/>
                <a:gd name="T69" fmla="*/ 4 h 143"/>
                <a:gd name="T70" fmla="*/ 39 w 197"/>
                <a:gd name="T71" fmla="*/ 139 h 143"/>
                <a:gd name="T72" fmla="*/ 23 w 197"/>
                <a:gd name="T73" fmla="*/ 122 h 143"/>
                <a:gd name="T74" fmla="*/ 39 w 197"/>
                <a:gd name="T75" fmla="*/ 106 h 143"/>
                <a:gd name="T76" fmla="*/ 56 w 197"/>
                <a:gd name="T77" fmla="*/ 122 h 143"/>
                <a:gd name="T78" fmla="*/ 39 w 197"/>
                <a:gd name="T79" fmla="*/ 139 h 143"/>
                <a:gd name="T80" fmla="*/ 159 w 197"/>
                <a:gd name="T81" fmla="*/ 139 h 143"/>
                <a:gd name="T82" fmla="*/ 142 w 197"/>
                <a:gd name="T83" fmla="*/ 122 h 143"/>
                <a:gd name="T84" fmla="*/ 159 w 197"/>
                <a:gd name="T85" fmla="*/ 106 h 143"/>
                <a:gd name="T86" fmla="*/ 175 w 197"/>
                <a:gd name="T87" fmla="*/ 122 h 143"/>
                <a:gd name="T88" fmla="*/ 175 w 197"/>
                <a:gd name="T89" fmla="*/ 122 h 143"/>
                <a:gd name="T90" fmla="*/ 175 w 197"/>
                <a:gd name="T91" fmla="*/ 123 h 143"/>
                <a:gd name="T92" fmla="*/ 159 w 197"/>
                <a:gd name="T93" fmla="*/ 139 h 143"/>
                <a:gd name="T94" fmla="*/ 193 w 197"/>
                <a:gd name="T95" fmla="*/ 119 h 143"/>
                <a:gd name="T96" fmla="*/ 191 w 197"/>
                <a:gd name="T97" fmla="*/ 120 h 143"/>
                <a:gd name="T98" fmla="*/ 180 w 197"/>
                <a:gd name="T99" fmla="*/ 120 h 143"/>
                <a:gd name="T100" fmla="*/ 159 w 197"/>
                <a:gd name="T101" fmla="*/ 101 h 143"/>
                <a:gd name="T102" fmla="*/ 138 w 197"/>
                <a:gd name="T103" fmla="*/ 120 h 143"/>
                <a:gd name="T104" fmla="*/ 126 w 197"/>
                <a:gd name="T105" fmla="*/ 120 h 143"/>
                <a:gd name="T106" fmla="*/ 126 w 197"/>
                <a:gd name="T107" fmla="*/ 77 h 143"/>
                <a:gd name="T108" fmla="*/ 191 w 197"/>
                <a:gd name="T109" fmla="*/ 77 h 143"/>
                <a:gd name="T110" fmla="*/ 193 w 197"/>
                <a:gd name="T111" fmla="*/ 78 h 143"/>
                <a:gd name="T112" fmla="*/ 193 w 197"/>
                <a:gd name="T113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143">
                  <a:moveTo>
                    <a:pt x="191" y="72"/>
                  </a:moveTo>
                  <a:cubicBezTo>
                    <a:pt x="184" y="72"/>
                    <a:pt x="184" y="72"/>
                    <a:pt x="184" y="72"/>
                  </a:cubicBezTo>
                  <a:cubicBezTo>
                    <a:pt x="181" y="65"/>
                    <a:pt x="172" y="43"/>
                    <a:pt x="172" y="43"/>
                  </a:cubicBezTo>
                  <a:cubicBezTo>
                    <a:pt x="169" y="36"/>
                    <a:pt x="163" y="31"/>
                    <a:pt x="157" y="31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1"/>
                    <a:pt x="125" y="0"/>
                    <a:pt x="12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3"/>
                    <a:pt x="1" y="125"/>
                    <a:pt x="2" y="125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35"/>
                    <a:pt x="29" y="143"/>
                    <a:pt x="39" y="143"/>
                  </a:cubicBezTo>
                  <a:cubicBezTo>
                    <a:pt x="50" y="143"/>
                    <a:pt x="59" y="135"/>
                    <a:pt x="60" y="125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9" y="135"/>
                    <a:pt x="148" y="143"/>
                    <a:pt x="159" y="143"/>
                  </a:cubicBezTo>
                  <a:cubicBezTo>
                    <a:pt x="170" y="143"/>
                    <a:pt x="178" y="135"/>
                    <a:pt x="180" y="125"/>
                  </a:cubicBezTo>
                  <a:cubicBezTo>
                    <a:pt x="191" y="125"/>
                    <a:pt x="191" y="125"/>
                    <a:pt x="191" y="125"/>
                  </a:cubicBezTo>
                  <a:cubicBezTo>
                    <a:pt x="195" y="125"/>
                    <a:pt x="197" y="122"/>
                    <a:pt x="197" y="119"/>
                  </a:cubicBezTo>
                  <a:cubicBezTo>
                    <a:pt x="197" y="78"/>
                    <a:pt x="197" y="78"/>
                    <a:pt x="197" y="78"/>
                  </a:cubicBezTo>
                  <a:cubicBezTo>
                    <a:pt x="197" y="75"/>
                    <a:pt x="195" y="72"/>
                    <a:pt x="191" y="72"/>
                  </a:cubicBezTo>
                  <a:close/>
                  <a:moveTo>
                    <a:pt x="157" y="36"/>
                  </a:moveTo>
                  <a:cubicBezTo>
                    <a:pt x="161" y="36"/>
                    <a:pt x="166" y="40"/>
                    <a:pt x="168" y="44"/>
                  </a:cubicBezTo>
                  <a:cubicBezTo>
                    <a:pt x="168" y="45"/>
                    <a:pt x="175" y="64"/>
                    <a:pt x="179" y="72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6" y="36"/>
                    <a:pt x="126" y="36"/>
                    <a:pt x="126" y="36"/>
                  </a:cubicBezTo>
                  <a:lnTo>
                    <a:pt x="157" y="36"/>
                  </a:lnTo>
                  <a:close/>
                  <a:moveTo>
                    <a:pt x="4" y="4"/>
                  </a:moveTo>
                  <a:cubicBezTo>
                    <a:pt x="121" y="4"/>
                    <a:pt x="121" y="4"/>
                    <a:pt x="121" y="4"/>
                  </a:cubicBezTo>
                  <a:cubicBezTo>
                    <a:pt x="121" y="120"/>
                    <a:pt x="121" y="120"/>
                    <a:pt x="121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59" y="109"/>
                    <a:pt x="50" y="101"/>
                    <a:pt x="39" y="101"/>
                  </a:cubicBezTo>
                  <a:cubicBezTo>
                    <a:pt x="29" y="101"/>
                    <a:pt x="20" y="109"/>
                    <a:pt x="19" y="120"/>
                  </a:cubicBezTo>
                  <a:cubicBezTo>
                    <a:pt x="4" y="120"/>
                    <a:pt x="4" y="120"/>
                    <a:pt x="4" y="120"/>
                  </a:cubicBezTo>
                  <a:lnTo>
                    <a:pt x="4" y="4"/>
                  </a:lnTo>
                  <a:close/>
                  <a:moveTo>
                    <a:pt x="39" y="139"/>
                  </a:moveTo>
                  <a:cubicBezTo>
                    <a:pt x="30" y="139"/>
                    <a:pt x="23" y="131"/>
                    <a:pt x="23" y="122"/>
                  </a:cubicBezTo>
                  <a:cubicBezTo>
                    <a:pt x="23" y="113"/>
                    <a:pt x="30" y="106"/>
                    <a:pt x="39" y="106"/>
                  </a:cubicBezTo>
                  <a:cubicBezTo>
                    <a:pt x="48" y="106"/>
                    <a:pt x="56" y="113"/>
                    <a:pt x="56" y="122"/>
                  </a:cubicBezTo>
                  <a:cubicBezTo>
                    <a:pt x="56" y="131"/>
                    <a:pt x="48" y="139"/>
                    <a:pt x="39" y="139"/>
                  </a:cubicBezTo>
                  <a:close/>
                  <a:moveTo>
                    <a:pt x="159" y="139"/>
                  </a:moveTo>
                  <a:cubicBezTo>
                    <a:pt x="150" y="139"/>
                    <a:pt x="142" y="131"/>
                    <a:pt x="142" y="122"/>
                  </a:cubicBezTo>
                  <a:cubicBezTo>
                    <a:pt x="142" y="113"/>
                    <a:pt x="150" y="106"/>
                    <a:pt x="159" y="106"/>
                  </a:cubicBezTo>
                  <a:cubicBezTo>
                    <a:pt x="168" y="106"/>
                    <a:pt x="175" y="113"/>
                    <a:pt x="175" y="122"/>
                  </a:cubicBezTo>
                  <a:cubicBezTo>
                    <a:pt x="175" y="122"/>
                    <a:pt x="175" y="122"/>
                    <a:pt x="175" y="122"/>
                  </a:cubicBezTo>
                  <a:cubicBezTo>
                    <a:pt x="175" y="122"/>
                    <a:pt x="175" y="122"/>
                    <a:pt x="175" y="123"/>
                  </a:cubicBezTo>
                  <a:cubicBezTo>
                    <a:pt x="175" y="131"/>
                    <a:pt x="168" y="139"/>
                    <a:pt x="159" y="139"/>
                  </a:cubicBezTo>
                  <a:close/>
                  <a:moveTo>
                    <a:pt x="193" y="119"/>
                  </a:moveTo>
                  <a:cubicBezTo>
                    <a:pt x="193" y="119"/>
                    <a:pt x="192" y="120"/>
                    <a:pt x="191" y="120"/>
                  </a:cubicBezTo>
                  <a:cubicBezTo>
                    <a:pt x="180" y="120"/>
                    <a:pt x="180" y="120"/>
                    <a:pt x="180" y="120"/>
                  </a:cubicBezTo>
                  <a:cubicBezTo>
                    <a:pt x="178" y="109"/>
                    <a:pt x="170" y="101"/>
                    <a:pt x="159" y="101"/>
                  </a:cubicBezTo>
                  <a:cubicBezTo>
                    <a:pt x="148" y="101"/>
                    <a:pt x="139" y="109"/>
                    <a:pt x="138" y="120"/>
                  </a:cubicBezTo>
                  <a:cubicBezTo>
                    <a:pt x="126" y="120"/>
                    <a:pt x="126" y="120"/>
                    <a:pt x="126" y="120"/>
                  </a:cubicBezTo>
                  <a:cubicBezTo>
                    <a:pt x="126" y="77"/>
                    <a:pt x="126" y="77"/>
                    <a:pt x="126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2" y="77"/>
                    <a:pt x="193" y="77"/>
                    <a:pt x="193" y="78"/>
                  </a:cubicBezTo>
                  <a:lnTo>
                    <a:pt x="193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latin typeface="+mj-lt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2375486-F1F1-4486-A341-57182E45D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013" y="2847975"/>
              <a:ext cx="76200" cy="7938"/>
            </a:xfrm>
            <a:custGeom>
              <a:avLst/>
              <a:gdLst>
                <a:gd name="T0" fmla="*/ 42 w 45"/>
                <a:gd name="T1" fmla="*/ 0 h 4"/>
                <a:gd name="T2" fmla="*/ 3 w 45"/>
                <a:gd name="T3" fmla="*/ 0 h 4"/>
                <a:gd name="T4" fmla="*/ 0 w 45"/>
                <a:gd name="T5" fmla="*/ 2 h 4"/>
                <a:gd name="T6" fmla="*/ 3 w 45"/>
                <a:gd name="T7" fmla="*/ 4 h 4"/>
                <a:gd name="T8" fmla="*/ 42 w 45"/>
                <a:gd name="T9" fmla="*/ 4 h 4"/>
                <a:gd name="T10" fmla="*/ 45 w 45"/>
                <a:gd name="T11" fmla="*/ 2 h 4"/>
                <a:gd name="T12" fmla="*/ 42 w 4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">
                  <a:moveTo>
                    <a:pt x="4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3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4" y="4"/>
                    <a:pt x="45" y="3"/>
                    <a:pt x="45" y="2"/>
                  </a:cubicBezTo>
                  <a:cubicBezTo>
                    <a:pt x="45" y="1"/>
                    <a:pt x="44" y="0"/>
                    <a:pt x="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latin typeface="+mj-lt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F0AA7100-00D4-4B36-B6A5-85C1DF63D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88" y="2886075"/>
              <a:ext cx="60325" cy="6350"/>
            </a:xfrm>
            <a:custGeom>
              <a:avLst/>
              <a:gdLst>
                <a:gd name="T0" fmla="*/ 32 w 35"/>
                <a:gd name="T1" fmla="*/ 0 h 4"/>
                <a:gd name="T2" fmla="*/ 2 w 35"/>
                <a:gd name="T3" fmla="*/ 0 h 4"/>
                <a:gd name="T4" fmla="*/ 0 w 35"/>
                <a:gd name="T5" fmla="*/ 2 h 4"/>
                <a:gd name="T6" fmla="*/ 2 w 35"/>
                <a:gd name="T7" fmla="*/ 4 h 4"/>
                <a:gd name="T8" fmla="*/ 32 w 35"/>
                <a:gd name="T9" fmla="*/ 4 h 4"/>
                <a:gd name="T10" fmla="*/ 35 w 35"/>
                <a:gd name="T11" fmla="*/ 2 h 4"/>
                <a:gd name="T12" fmla="*/ 32 w 3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4">
                  <a:moveTo>
                    <a:pt x="3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4" y="4"/>
                    <a:pt x="35" y="3"/>
                    <a:pt x="35" y="2"/>
                  </a:cubicBezTo>
                  <a:cubicBezTo>
                    <a:pt x="35" y="1"/>
                    <a:pt x="34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latin typeface="+mj-lt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B36635D2-81D9-43C9-A907-352B9494F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350" y="2922588"/>
              <a:ext cx="42863" cy="9525"/>
            </a:xfrm>
            <a:custGeom>
              <a:avLst/>
              <a:gdLst>
                <a:gd name="T0" fmla="*/ 22 w 25"/>
                <a:gd name="T1" fmla="*/ 0 h 5"/>
                <a:gd name="T2" fmla="*/ 2 w 25"/>
                <a:gd name="T3" fmla="*/ 0 h 5"/>
                <a:gd name="T4" fmla="*/ 0 w 25"/>
                <a:gd name="T5" fmla="*/ 2 h 5"/>
                <a:gd name="T6" fmla="*/ 2 w 25"/>
                <a:gd name="T7" fmla="*/ 5 h 5"/>
                <a:gd name="T8" fmla="*/ 22 w 25"/>
                <a:gd name="T9" fmla="*/ 5 h 5"/>
                <a:gd name="T10" fmla="*/ 25 w 25"/>
                <a:gd name="T11" fmla="*/ 2 h 5"/>
                <a:gd name="T12" fmla="*/ 22 w 2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5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4" y="5"/>
                    <a:pt x="25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75691" y="1628775"/>
            <a:ext cx="10062482" cy="1078969"/>
            <a:chOff x="858053" y="1809970"/>
            <a:chExt cx="10062482" cy="1078969"/>
          </a:xfrm>
        </p:grpSpPr>
        <p:grpSp>
          <p:nvGrpSpPr>
            <p:cNvPr id="5" name="Group 4"/>
            <p:cNvGrpSpPr/>
            <p:nvPr/>
          </p:nvGrpSpPr>
          <p:grpSpPr>
            <a:xfrm>
              <a:off x="858053" y="1825710"/>
              <a:ext cx="1075884" cy="1063229"/>
              <a:chOff x="858053" y="1825710"/>
              <a:chExt cx="1075884" cy="106322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F46489C-E6D5-448F-AE46-7B575EBFC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513" y="1825710"/>
                <a:ext cx="1060424" cy="1063229"/>
              </a:xfrm>
              <a:prstGeom prst="ellips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n w="127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4852A28-1807-43A7-ACC8-BF4FD8B5F950}"/>
                  </a:ext>
                </a:extLst>
              </p:cNvPr>
              <p:cNvSpPr/>
              <p:nvPr/>
            </p:nvSpPr>
            <p:spPr>
              <a:xfrm>
                <a:off x="858053" y="2031170"/>
                <a:ext cx="1056911" cy="64633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lvl="0" algn="ctr"/>
                <a:r>
                  <a:rPr lang="en-US" sz="1800" b="1">
                    <a:solidFill>
                      <a:schemeClr val="accent1"/>
                    </a:solidFill>
                    <a:latin typeface="+mj-lt"/>
                  </a:rPr>
                  <a:t>429-325 BCE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692568" y="1825710"/>
              <a:ext cx="1060424" cy="1063229"/>
              <a:chOff x="5692568" y="1825710"/>
              <a:chExt cx="1060424" cy="1063229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E74D5F9-1456-4546-88AB-155A3457B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2568" y="1825710"/>
                <a:ext cx="1060424" cy="1063229"/>
              </a:xfrm>
              <a:prstGeom prst="ellipse">
                <a:avLst/>
              </a:prstGeom>
              <a:noFill/>
              <a:ln w="28575" cmpd="sng">
                <a:solidFill>
                  <a:srgbClr val="0097B7"/>
                </a:solidFill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CCD3794-F928-4AE7-939E-B2F50B8D1544}"/>
                  </a:ext>
                </a:extLst>
              </p:cNvPr>
              <p:cNvSpPr/>
              <p:nvPr/>
            </p:nvSpPr>
            <p:spPr>
              <a:xfrm>
                <a:off x="5706776" y="2031170"/>
                <a:ext cx="1003828" cy="64633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lvl="0" algn="ctr"/>
                <a:r>
                  <a:rPr lang="en-US" sz="1800" b="1">
                    <a:solidFill>
                      <a:srgbClr val="0097B7"/>
                    </a:solidFill>
                    <a:latin typeface="+mj-lt"/>
                  </a:rPr>
                  <a:t>1940-</a:t>
                </a:r>
                <a:br>
                  <a:rPr lang="en-US" sz="1800" b="1">
                    <a:solidFill>
                      <a:srgbClr val="0097B7"/>
                    </a:solidFill>
                    <a:latin typeface="+mj-lt"/>
                  </a:rPr>
                </a:br>
                <a:r>
                  <a:rPr lang="en-US" sz="1800" b="1">
                    <a:solidFill>
                      <a:srgbClr val="0097B7"/>
                    </a:solidFill>
                    <a:latin typeface="+mj-lt"/>
                  </a:rPr>
                  <a:t>1950s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776339" y="1825709"/>
              <a:ext cx="1060424" cy="1056150"/>
              <a:chOff x="7776339" y="1825709"/>
              <a:chExt cx="1060424" cy="1056150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249E20C-A34D-4CF6-AEE3-26B6E7EC2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6339" y="1825709"/>
                <a:ext cx="1044853" cy="1056150"/>
              </a:xfrm>
              <a:prstGeom prst="ellipse">
                <a:avLst/>
              </a:prstGeom>
              <a:noFill/>
              <a:ln w="28575" cmpd="sng">
                <a:solidFill>
                  <a:schemeClr val="accent1"/>
                </a:solidFill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894B2B6-4809-4A58-B3DD-CFEF617B2738}"/>
                  </a:ext>
                </a:extLst>
              </p:cNvPr>
              <p:cNvSpPr/>
              <p:nvPr/>
            </p:nvSpPr>
            <p:spPr>
              <a:xfrm>
                <a:off x="7776339" y="2169669"/>
                <a:ext cx="1060424" cy="36933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lvl="0" algn="ctr"/>
                <a:r>
                  <a:rPr lang="en-US" sz="1800" b="1">
                    <a:solidFill>
                      <a:srgbClr val="0086AC"/>
                    </a:solidFill>
                    <a:latin typeface="+mj-lt"/>
                  </a:rPr>
                  <a:t>1970s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9860111" y="1825709"/>
              <a:ext cx="1060424" cy="1063229"/>
              <a:chOff x="9860111" y="1825709"/>
              <a:chExt cx="1060424" cy="106322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9530DB2-76AA-45E8-B218-42D270CAB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0111" y="1825709"/>
                <a:ext cx="1060424" cy="1063229"/>
              </a:xfrm>
              <a:prstGeom prst="ellipse">
                <a:avLst/>
              </a:prstGeom>
              <a:noFill/>
              <a:ln w="28575" cmpd="sng">
                <a:solidFill>
                  <a:srgbClr val="176490"/>
                </a:solidFill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F9CEA34-B7A9-441F-BF50-612D635009A7}"/>
                  </a:ext>
                </a:extLst>
              </p:cNvPr>
              <p:cNvSpPr/>
              <p:nvPr/>
            </p:nvSpPr>
            <p:spPr>
              <a:xfrm>
                <a:off x="9860111" y="2169669"/>
                <a:ext cx="1018035" cy="36933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lvl="0" algn="ctr"/>
                <a:r>
                  <a:rPr lang="en-US" sz="1800" b="1">
                    <a:solidFill>
                      <a:srgbClr val="176490"/>
                    </a:solidFill>
                    <a:latin typeface="+mj-lt"/>
                  </a:rPr>
                  <a:t>1980s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933936" y="2345915"/>
              <a:ext cx="7926175" cy="7079"/>
              <a:chOff x="1933936" y="2345915"/>
              <a:chExt cx="7926175" cy="7079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9413F7F-64BE-44CB-86C7-BE0F474BA9C1}"/>
                  </a:ext>
                </a:extLst>
              </p:cNvPr>
              <p:cNvCxnSpPr/>
              <p:nvPr/>
            </p:nvCxnSpPr>
            <p:spPr>
              <a:xfrm>
                <a:off x="1933936" y="2349454"/>
                <a:ext cx="1343130" cy="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E42CF02-1B34-4F61-B57A-FC4CFF4057B9}"/>
                  </a:ext>
                </a:extLst>
              </p:cNvPr>
              <p:cNvCxnSpPr/>
              <p:nvPr/>
            </p:nvCxnSpPr>
            <p:spPr>
              <a:xfrm flipV="1">
                <a:off x="6752991" y="2345915"/>
                <a:ext cx="1023348" cy="7079"/>
              </a:xfrm>
              <a:prstGeom prst="line">
                <a:avLst/>
              </a:prstGeom>
              <a:ln w="19050">
                <a:solidFill>
                  <a:srgbClr val="0097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3DD7AA2-D3FF-4065-80DE-960B2725DE45}"/>
                  </a:ext>
                </a:extLst>
              </p:cNvPr>
              <p:cNvCxnSpPr/>
              <p:nvPr/>
            </p:nvCxnSpPr>
            <p:spPr>
              <a:xfrm>
                <a:off x="8836763" y="2345915"/>
                <a:ext cx="1023348" cy="7079"/>
              </a:xfrm>
              <a:prstGeom prst="line">
                <a:avLst/>
              </a:prstGeom>
              <a:ln w="19050">
                <a:solidFill>
                  <a:srgbClr val="0075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03A6B18-B580-4E39-A8B2-C25CF2F5F3B3}"/>
                  </a:ext>
                </a:extLst>
              </p:cNvPr>
              <p:cNvCxnSpPr/>
              <p:nvPr/>
            </p:nvCxnSpPr>
            <p:spPr>
              <a:xfrm>
                <a:off x="4333979" y="2349454"/>
                <a:ext cx="1343130" cy="1"/>
              </a:xfrm>
              <a:prstGeom prst="line">
                <a:avLst/>
              </a:prstGeom>
              <a:ln w="19050">
                <a:solidFill>
                  <a:srgbClr val="3CB2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3273555" y="1809970"/>
              <a:ext cx="1060424" cy="1063229"/>
              <a:chOff x="3273555" y="1809970"/>
              <a:chExt cx="1060424" cy="1063229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3B7EB26-BC5C-4487-A523-16151A981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3555" y="1809970"/>
                <a:ext cx="1060424" cy="1063229"/>
              </a:xfrm>
              <a:prstGeom prst="ellipse">
                <a:avLst/>
              </a:prstGeom>
              <a:noFill/>
              <a:ln w="28575" cmpd="sng">
                <a:solidFill>
                  <a:srgbClr val="3CB2C3"/>
                </a:solidFill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FE4EC6C-7FD6-4098-9BEA-ECB3BDB9D669}"/>
                  </a:ext>
                </a:extLst>
              </p:cNvPr>
              <p:cNvSpPr/>
              <p:nvPr/>
            </p:nvSpPr>
            <p:spPr>
              <a:xfrm>
                <a:off x="3291275" y="2031170"/>
                <a:ext cx="1000316" cy="64633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lvl="0" algn="ctr"/>
                <a:r>
                  <a:rPr lang="en-US" sz="1800" b="1">
                    <a:solidFill>
                      <a:srgbClr val="3CB2C3"/>
                    </a:solidFill>
                    <a:latin typeface="+mj-lt"/>
                  </a:rPr>
                  <a:t>1910-</a:t>
                </a:r>
                <a:br>
                  <a:rPr lang="en-US" sz="1800" b="1">
                    <a:solidFill>
                      <a:srgbClr val="3CB2C3"/>
                    </a:solidFill>
                    <a:latin typeface="+mj-lt"/>
                  </a:rPr>
                </a:br>
                <a:r>
                  <a:rPr lang="en-US" sz="1800" b="1">
                    <a:solidFill>
                      <a:srgbClr val="3CB2C3"/>
                    </a:solidFill>
                    <a:latin typeface="+mj-lt"/>
                  </a:rPr>
                  <a:t>1940s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D73D989-DD2B-114D-A1CF-B08BD73438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6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EXPERIENTIAL LEARNING IN HIGHER EDUCATION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0"/>
          </p:nvPr>
        </p:nvSpPr>
        <p:spPr>
          <a:xfrm>
            <a:off x="2514601" y="4579610"/>
            <a:ext cx="6964680" cy="17767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/>
              <a:t>Professor Ashley Stirling</a:t>
            </a:r>
          </a:p>
          <a:p>
            <a:r>
              <a:rPr lang="en-CA" b="0" i="1" dirty="0">
                <a:cs typeface="Arial"/>
              </a:rPr>
              <a:t>Faculty of Kinesiology and Physical Education</a:t>
            </a:r>
          </a:p>
          <a:p>
            <a:pPr lvl="1"/>
            <a:endParaRPr lang="en-CA" b="0" i="1"/>
          </a:p>
        </p:txBody>
      </p:sp>
      <p:pic>
        <p:nvPicPr>
          <p:cNvPr id="8" name="Picture 8" descr="Ashley Stirling">
            <a:extLst>
              <a:ext uri="{FF2B5EF4-FFF2-40B4-BE49-F238E27FC236}">
                <a16:creationId xmlns:a16="http://schemas.microsoft.com/office/drawing/2014/main" id="{0F2DAA62-38F6-4233-ACBC-3DCA7FB38D5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/>
          <a:srcRect l="14618" r="14618"/>
          <a:stretch/>
        </p:blipFill>
        <p:spPr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/>
              <a:t>VIDEO: </a:t>
            </a:r>
            <a:br>
              <a:rPr lang="en-CA"/>
            </a:br>
            <a:r>
              <a:rPr lang="en-US"/>
              <a:t>Experiential Learning in Higher Education</a:t>
            </a:r>
            <a:endParaRPr lang="en-CA"/>
          </a:p>
        </p:txBody>
      </p:sp>
      <p:grpSp>
        <p:nvGrpSpPr>
          <p:cNvPr id="14" name="Group 13"/>
          <p:cNvGrpSpPr/>
          <p:nvPr/>
        </p:nvGrpSpPr>
        <p:grpSpPr>
          <a:xfrm>
            <a:off x="5079676" y="5507144"/>
            <a:ext cx="1938232" cy="616829"/>
            <a:chOff x="1997251" y="5560609"/>
            <a:chExt cx="1938232" cy="616829"/>
          </a:xfrm>
        </p:grpSpPr>
        <p:sp>
          <p:nvSpPr>
            <p:cNvPr id="15" name="TextBox 14"/>
            <p:cNvSpPr txBox="1"/>
            <p:nvPr/>
          </p:nvSpPr>
          <p:spPr>
            <a:xfrm>
              <a:off x="2441821" y="5684357"/>
              <a:ext cx="1493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Click to play</a:t>
              </a:r>
              <a:endParaRPr lang="en-CA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hlinkClick r:id="rId4"/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251" y="5560609"/>
              <a:ext cx="616829" cy="61682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527" y="59173"/>
            <a:ext cx="787584" cy="7802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53227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812" y="263289"/>
            <a:ext cx="11512507" cy="371992"/>
          </a:xfrm>
        </p:spPr>
        <p:txBody>
          <a:bodyPr/>
          <a:lstStyle/>
          <a:p>
            <a:r>
              <a:rPr lang="en-CA"/>
              <a:t>INTRODUCTION TO EXPERIENTIAL LEARNING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7BC7FCF-86E7-4A4A-BFC3-224011B69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80000" cy="4525963"/>
          </a:xfrm>
        </p:spPr>
        <p:txBody>
          <a:bodyPr/>
          <a:lstStyle/>
          <a:p>
            <a:r>
              <a:rPr lang="en-CA" b="1"/>
              <a:t>David A. Kolb </a:t>
            </a:r>
            <a:r>
              <a:rPr lang="en-CA"/>
              <a:t>(1981; 1984) conceptualized experiential </a:t>
            </a:r>
            <a:br>
              <a:rPr lang="en-CA"/>
            </a:br>
            <a:r>
              <a:rPr lang="en-CA"/>
              <a:t>learning theory as the process </a:t>
            </a:r>
            <a:br>
              <a:rPr lang="en-CA"/>
            </a:br>
            <a:r>
              <a:rPr lang="en-CA"/>
              <a:t>of learning by doing. </a:t>
            </a:r>
          </a:p>
          <a:p>
            <a:r>
              <a:rPr lang="en-CA"/>
              <a:t>It was initially theorized </a:t>
            </a:r>
            <a:br>
              <a:rPr lang="en-CA"/>
            </a:br>
            <a:r>
              <a:rPr lang="en-CA"/>
              <a:t>as a process of adaptation </a:t>
            </a:r>
            <a:br>
              <a:rPr lang="en-CA"/>
            </a:br>
            <a:r>
              <a:rPr lang="en-CA"/>
              <a:t>and development, and has since become a highly regarded student learning theory.</a:t>
            </a:r>
          </a:p>
          <a:p>
            <a:endParaRPr lang="en-CA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2EE269C-F615-F749-8FF4-36840664BE1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1498" y="1219200"/>
            <a:ext cx="5080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/>
              <a:t>Experiential Learning:</a:t>
            </a:r>
          </a:p>
          <a:p>
            <a:pPr lvl="1"/>
            <a:r>
              <a:rPr lang="en-CA" b="1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the process whereby knowledge </a:t>
            </a:r>
            <a:br>
              <a:rPr lang="en-US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is created through the transformation of experience” </a:t>
            </a:r>
          </a:p>
          <a:p>
            <a:r>
              <a:rPr lang="en-CA" b="1"/>
              <a:t>Experiential learning theory </a:t>
            </a:r>
            <a:r>
              <a:rPr lang="en-CA"/>
              <a:t>serves as a theoretical basis for enhancing students’ learning and informs: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/>
              <a:t>How students learn through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/>
              <a:t>Ways in which student’s learning may be enhanced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E5337-F5D1-4146-B903-6861FED30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654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l-instructors-blue-gray">
  <a:themeElements>
    <a:clrScheme name="theme-el-uoft-may-26-19">
      <a:dk1>
        <a:srgbClr val="000000"/>
      </a:dk1>
      <a:lt1>
        <a:srgbClr val="FFFFFF"/>
      </a:lt1>
      <a:dk2>
        <a:srgbClr val="007FA3"/>
      </a:dk2>
      <a:lt2>
        <a:srgbClr val="002554"/>
      </a:lt2>
      <a:accent1>
        <a:srgbClr val="177CB3"/>
      </a:accent1>
      <a:accent2>
        <a:srgbClr val="0988BA"/>
      </a:accent2>
      <a:accent3>
        <a:srgbClr val="007FA3"/>
      </a:accent3>
      <a:accent4>
        <a:srgbClr val="09A0BA"/>
      </a:accent4>
      <a:accent5>
        <a:srgbClr val="0BA5B3"/>
      </a:accent5>
      <a:accent6>
        <a:srgbClr val="1490CE"/>
      </a:accent6>
      <a:hlink>
        <a:srgbClr val="114986"/>
      </a:hlink>
      <a:folHlink>
        <a:srgbClr val="1762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-instructors-blue-gray" id="{E471FBA2-F2D3-CA45-8D2D-A955EB876D1B}" vid="{8A63C324-07AB-DB40-B48A-A5ED7684ED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40F5CB13371848BD8F447EE31977D9" ma:contentTypeVersion="0" ma:contentTypeDescription="Create a new document." ma:contentTypeScope="" ma:versionID="e9ee2d0b55585c1081e05ac50a305a0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A33789-3004-4BAE-9982-3636343E1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67B36EC-A745-4CE4-943D-2874334F4FA8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8E3B045-DC2C-4608-B3C9-6FFAC11456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el-instructors-blue-gray</Template>
  <TotalTime>0</TotalTime>
  <Words>1114</Words>
  <Application>Microsoft Office PowerPoint</Application>
  <PresentationFormat>Widescreen</PresentationFormat>
  <Paragraphs>280</Paragraphs>
  <Slides>37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Corbel</vt:lpstr>
      <vt:lpstr>Open Sans</vt:lpstr>
      <vt:lpstr>Verdana</vt:lpstr>
      <vt:lpstr>Wingdings</vt:lpstr>
      <vt:lpstr>el-instructors-blue-gray</vt:lpstr>
      <vt:lpstr>Experiential  Learning 101</vt:lpstr>
      <vt:lpstr>Introduction</vt:lpstr>
      <vt:lpstr>INTRODUCTION</vt:lpstr>
      <vt:lpstr>MODULE OUTCOMES</vt:lpstr>
      <vt:lpstr>EXPERIENTIAL LEARNING IN HIGHER EDUCATION</vt:lpstr>
      <vt:lpstr>The Pedagogy  of Experiential Learning</vt:lpstr>
      <vt:lpstr>EXPERIENTIAL LEARNING IN HIGHER EDUCATION</vt:lpstr>
      <vt:lpstr>EXPERIENTIAL LEARNING IN HIGHER EDUCATION</vt:lpstr>
      <vt:lpstr>INTRODUCTION TO EXPERIENTIAL LEARNING</vt:lpstr>
      <vt:lpstr>INTRODUCTION TO EXPERIENTIAL LEARNING</vt:lpstr>
      <vt:lpstr>SIX CORE TENETS OF EXPERIENTIAL LEARNING THEORY</vt:lpstr>
      <vt:lpstr>CYCLE OF LEARNING</vt:lpstr>
      <vt:lpstr>CYCLE OF LEARNING</vt:lpstr>
      <vt:lpstr>LEARNING STYLE MODEL</vt:lpstr>
      <vt:lpstr>LEARNING STYLE MODEL</vt:lpstr>
      <vt:lpstr>LEARNING STYLE MODEL</vt:lpstr>
      <vt:lpstr>LEARNING &amp; DEVELOPMENT</vt:lpstr>
      <vt:lpstr>LEARNING &amp; DEVELOPMENT</vt:lpstr>
      <vt:lpstr>Other Pedagogical Approaches  to Experiential Learning</vt:lpstr>
      <vt:lpstr>LEARNING AND DEVELOPMENT</vt:lpstr>
      <vt:lpstr>SITUATED LEARNING THEORY</vt:lpstr>
      <vt:lpstr>SERVICE LEARNING</vt:lpstr>
      <vt:lpstr>WORK PLACE PEDAGOGY</vt:lpstr>
      <vt:lpstr>LEARNING &amp; DEVELOPMENT</vt:lpstr>
      <vt:lpstr>Quality  Criteria</vt:lpstr>
      <vt:lpstr>ENHANCING THE EDUCATIONAL QUALITY OF STUDENT EXPERIENCE</vt:lpstr>
      <vt:lpstr>ENHANCING THE EDUCATIONAL QUALITY OF STUDENT EXPERIENCE</vt:lpstr>
      <vt:lpstr>ADDITIONAL QUALITY METRICS</vt:lpstr>
      <vt:lpstr>ADDITIONAL QUALITY METRICS</vt:lpstr>
      <vt:lpstr>Summary</vt:lpstr>
      <vt:lpstr>ENHANCING THE EDUCATIONAL QUALITY OF STUDENT EXPERIENCE</vt:lpstr>
      <vt:lpstr>Acknowledgements</vt:lpstr>
      <vt:lpstr>ACKNOWLEDGEMENTS</vt:lpstr>
      <vt:lpstr>CITATION AND REUSE</vt:lpstr>
      <vt:lpstr>References</vt:lpstr>
      <vt:lpstr>REFERENCES</vt:lpstr>
      <vt:lpstr>PowerPoint Presentation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</dc:title>
  <dc:creator>Selena Panchoo</dc:creator>
  <cp:lastModifiedBy>Julian Weinrib</cp:lastModifiedBy>
  <cp:revision>5</cp:revision>
  <dcterms:created xsi:type="dcterms:W3CDTF">2019-01-15T16:30:46Z</dcterms:created>
  <dcterms:modified xsi:type="dcterms:W3CDTF">2019-11-01T17:00:08Z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0x0101005940F5CB13371848BD8F447EE31977D9</vt:lpwstr>
  </property>
</Properties>
</file>